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2"/>
  </p:notesMasterIdLst>
  <p:handoutMasterIdLst>
    <p:handoutMasterId r:id="rId83"/>
  </p:handoutMasterIdLst>
  <p:sldIdLst>
    <p:sldId id="258" r:id="rId2"/>
    <p:sldId id="625" r:id="rId3"/>
    <p:sldId id="650" r:id="rId4"/>
    <p:sldId id="705" r:id="rId5"/>
    <p:sldId id="654" r:id="rId6"/>
    <p:sldId id="591" r:id="rId7"/>
    <p:sldId id="592" r:id="rId8"/>
    <p:sldId id="638" r:id="rId9"/>
    <p:sldId id="639" r:id="rId10"/>
    <p:sldId id="563" r:id="rId11"/>
    <p:sldId id="595" r:id="rId12"/>
    <p:sldId id="651" r:id="rId13"/>
    <p:sldId id="596" r:id="rId14"/>
    <p:sldId id="597" r:id="rId15"/>
    <p:sldId id="598" r:id="rId16"/>
    <p:sldId id="706" r:id="rId17"/>
    <p:sldId id="600" r:id="rId18"/>
    <p:sldId id="601" r:id="rId19"/>
    <p:sldId id="703" r:id="rId20"/>
    <p:sldId id="624" r:id="rId21"/>
    <p:sldId id="602" r:id="rId22"/>
    <p:sldId id="603" r:id="rId23"/>
    <p:sldId id="649" r:id="rId24"/>
    <p:sldId id="704" r:id="rId25"/>
    <p:sldId id="655" r:id="rId26"/>
    <p:sldId id="652" r:id="rId27"/>
    <p:sldId id="653" r:id="rId28"/>
    <p:sldId id="604" r:id="rId29"/>
    <p:sldId id="641" r:id="rId30"/>
    <p:sldId id="642" r:id="rId31"/>
    <p:sldId id="648" r:id="rId32"/>
    <p:sldId id="605" r:id="rId33"/>
    <p:sldId id="607" r:id="rId34"/>
    <p:sldId id="608" r:id="rId35"/>
    <p:sldId id="628" r:id="rId36"/>
    <p:sldId id="609" r:id="rId37"/>
    <p:sldId id="606" r:id="rId38"/>
    <p:sldId id="640" r:id="rId39"/>
    <p:sldId id="611" r:id="rId40"/>
    <p:sldId id="620" r:id="rId41"/>
    <p:sldId id="636" r:id="rId42"/>
    <p:sldId id="637" r:id="rId43"/>
    <p:sldId id="622" r:id="rId44"/>
    <p:sldId id="629" r:id="rId45"/>
    <p:sldId id="630" r:id="rId46"/>
    <p:sldId id="656" r:id="rId47"/>
    <p:sldId id="676" r:id="rId48"/>
    <p:sldId id="658" r:id="rId49"/>
    <p:sldId id="659" r:id="rId50"/>
    <p:sldId id="660" r:id="rId51"/>
    <p:sldId id="661" r:id="rId52"/>
    <p:sldId id="662" r:id="rId53"/>
    <p:sldId id="663" r:id="rId54"/>
    <p:sldId id="664" r:id="rId55"/>
    <p:sldId id="665" r:id="rId56"/>
    <p:sldId id="666" r:id="rId57"/>
    <p:sldId id="677" r:id="rId58"/>
    <p:sldId id="692" r:id="rId59"/>
    <p:sldId id="679" r:id="rId60"/>
    <p:sldId id="667" r:id="rId61"/>
    <p:sldId id="668" r:id="rId62"/>
    <p:sldId id="669" r:id="rId63"/>
    <p:sldId id="670" r:id="rId64"/>
    <p:sldId id="671" r:id="rId65"/>
    <p:sldId id="672" r:id="rId66"/>
    <p:sldId id="673" r:id="rId67"/>
    <p:sldId id="674" r:id="rId68"/>
    <p:sldId id="675" r:id="rId69"/>
    <p:sldId id="680" r:id="rId70"/>
    <p:sldId id="681" r:id="rId71"/>
    <p:sldId id="693" r:id="rId72"/>
    <p:sldId id="694" r:id="rId73"/>
    <p:sldId id="695" r:id="rId74"/>
    <p:sldId id="696" r:id="rId75"/>
    <p:sldId id="697" r:id="rId76"/>
    <p:sldId id="698" r:id="rId77"/>
    <p:sldId id="699" r:id="rId78"/>
    <p:sldId id="700" r:id="rId79"/>
    <p:sldId id="701" r:id="rId80"/>
    <p:sldId id="702" r:id="rId81"/>
  </p:sldIdLst>
  <p:sldSz cx="9906000" cy="6858000" type="A4"/>
  <p:notesSz cx="6669088"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073D9"/>
    <a:srgbClr val="3399FF"/>
    <a:srgbClr val="009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13" autoAdjust="0"/>
  </p:normalViewPr>
  <p:slideViewPr>
    <p:cSldViewPr>
      <p:cViewPr>
        <p:scale>
          <a:sx n="64" d="100"/>
          <a:sy n="64" d="100"/>
        </p:scale>
        <p:origin x="-708" y="-168"/>
      </p:cViewPr>
      <p:guideLst>
        <p:guide orient="horz" pos="-3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4"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50800"/>
          </c:spPr>
          <c:xVal>
            <c:numRef>
              <c:f>Sheet1!$J$42:$J$50</c:f>
              <c:numCache>
                <c:formatCode>General</c:formatCode>
                <c:ptCount val="9"/>
                <c:pt idx="0">
                  <c:v>25</c:v>
                </c:pt>
                <c:pt idx="1">
                  <c:v>30</c:v>
                </c:pt>
                <c:pt idx="2">
                  <c:v>35</c:v>
                </c:pt>
                <c:pt idx="3">
                  <c:v>40</c:v>
                </c:pt>
                <c:pt idx="4">
                  <c:v>45</c:v>
                </c:pt>
                <c:pt idx="5">
                  <c:v>50</c:v>
                </c:pt>
                <c:pt idx="6">
                  <c:v>55</c:v>
                </c:pt>
                <c:pt idx="7">
                  <c:v>60</c:v>
                </c:pt>
              </c:numCache>
            </c:numRef>
          </c:xVal>
          <c:yVal>
            <c:numRef>
              <c:f>Sheet1!$K$42:$K$50</c:f>
              <c:numCache>
                <c:formatCode>General</c:formatCode>
                <c:ptCount val="9"/>
                <c:pt idx="0">
                  <c:v>1.875539E-2</c:v>
                </c:pt>
                <c:pt idx="1">
                  <c:v>1.534025E-2</c:v>
                </c:pt>
                <c:pt idx="2">
                  <c:v>5.4072660000000002E-2</c:v>
                </c:pt>
                <c:pt idx="3">
                  <c:v>8.3009260000000001E-2</c:v>
                </c:pt>
                <c:pt idx="4">
                  <c:v>5.4045030000000001E-2</c:v>
                </c:pt>
                <c:pt idx="5">
                  <c:v>1.0443869999999999E-2</c:v>
                </c:pt>
                <c:pt idx="6">
                  <c:v>-8.1150089999999994E-2</c:v>
                </c:pt>
                <c:pt idx="7">
                  <c:v>-0.11194532</c:v>
                </c:pt>
              </c:numCache>
            </c:numRef>
          </c:yVal>
          <c:smooth val="0"/>
        </c:ser>
        <c:ser>
          <c:idx val="1"/>
          <c:order val="1"/>
          <c:spPr>
            <a:ln>
              <a:prstDash val="sysDash"/>
            </a:ln>
          </c:spPr>
          <c:marker>
            <c:symbol val="none"/>
          </c:marker>
          <c:xVal>
            <c:numRef>
              <c:f>Sheet1!$J$42:$J$50</c:f>
              <c:numCache>
                <c:formatCode>General</c:formatCode>
                <c:ptCount val="9"/>
                <c:pt idx="0">
                  <c:v>25</c:v>
                </c:pt>
                <c:pt idx="1">
                  <c:v>30</c:v>
                </c:pt>
                <c:pt idx="2">
                  <c:v>35</c:v>
                </c:pt>
                <c:pt idx="3">
                  <c:v>40</c:v>
                </c:pt>
                <c:pt idx="4">
                  <c:v>45</c:v>
                </c:pt>
                <c:pt idx="5">
                  <c:v>50</c:v>
                </c:pt>
                <c:pt idx="6">
                  <c:v>55</c:v>
                </c:pt>
                <c:pt idx="7">
                  <c:v>60</c:v>
                </c:pt>
              </c:numCache>
            </c:numRef>
          </c:xVal>
          <c:yVal>
            <c:numRef>
              <c:f>Sheet1!$L$42:$L$50</c:f>
              <c:numCache>
                <c:formatCode>General</c:formatCode>
                <c:ptCount val="9"/>
                <c:pt idx="0">
                  <c:v>1.3148700000000001E-3</c:v>
                </c:pt>
                <c:pt idx="1">
                  <c:v>-2.7346390000000002E-2</c:v>
                </c:pt>
                <c:pt idx="2">
                  <c:v>2.4684300000000002E-3</c:v>
                </c:pt>
                <c:pt idx="3">
                  <c:v>7.2814130000000005E-2</c:v>
                </c:pt>
                <c:pt idx="4">
                  <c:v>0.11611674</c:v>
                </c:pt>
                <c:pt idx="5">
                  <c:v>6.892384E-2</c:v>
                </c:pt>
                <c:pt idx="6">
                  <c:v>-6.5012680000000003E-2</c:v>
                </c:pt>
                <c:pt idx="7">
                  <c:v>-7.9412159999999996E-2</c:v>
                </c:pt>
              </c:numCache>
            </c:numRef>
          </c:yVal>
          <c:smooth val="0"/>
        </c:ser>
        <c:ser>
          <c:idx val="2"/>
          <c:order val="2"/>
          <c:marker>
            <c:symbol val="none"/>
          </c:marker>
          <c:xVal>
            <c:numRef>
              <c:f>Sheet1!$J$42:$J$50</c:f>
              <c:numCache>
                <c:formatCode>General</c:formatCode>
                <c:ptCount val="9"/>
                <c:pt idx="0">
                  <c:v>25</c:v>
                </c:pt>
                <c:pt idx="1">
                  <c:v>30</c:v>
                </c:pt>
                <c:pt idx="2">
                  <c:v>35</c:v>
                </c:pt>
                <c:pt idx="3">
                  <c:v>40</c:v>
                </c:pt>
                <c:pt idx="4">
                  <c:v>45</c:v>
                </c:pt>
                <c:pt idx="5">
                  <c:v>50</c:v>
                </c:pt>
                <c:pt idx="6">
                  <c:v>55</c:v>
                </c:pt>
                <c:pt idx="7">
                  <c:v>60</c:v>
                </c:pt>
              </c:numCache>
            </c:numRef>
          </c:xVal>
          <c:yVal>
            <c:numRef>
              <c:f>Sheet1!$M$42:$M$50</c:f>
              <c:numCache>
                <c:formatCode>General</c:formatCode>
                <c:ptCount val="9"/>
                <c:pt idx="0">
                  <c:v>-9.1619720000000002E-2</c:v>
                </c:pt>
                <c:pt idx="1">
                  <c:v>-6.3336580000000003E-2</c:v>
                </c:pt>
                <c:pt idx="2">
                  <c:v>-9.7153599999999993E-3</c:v>
                </c:pt>
                <c:pt idx="3">
                  <c:v>1.9547479999999999E-2</c:v>
                </c:pt>
                <c:pt idx="4">
                  <c:v>0.12595717000000001</c:v>
                </c:pt>
                <c:pt idx="5">
                  <c:v>0.10247612</c:v>
                </c:pt>
                <c:pt idx="6">
                  <c:v>2.8926250000000001E-2</c:v>
                </c:pt>
                <c:pt idx="7">
                  <c:v>-4.5939199999999999E-2</c:v>
                </c:pt>
              </c:numCache>
            </c:numRef>
          </c:yVal>
          <c:smooth val="0"/>
        </c:ser>
        <c:ser>
          <c:idx val="3"/>
          <c:order val="3"/>
          <c:spPr>
            <a:ln>
              <a:prstDash val="sysDash"/>
            </a:ln>
          </c:spPr>
          <c:marker>
            <c:symbol val="none"/>
          </c:marker>
          <c:xVal>
            <c:numRef>
              <c:f>Sheet1!$J$42:$J$50</c:f>
              <c:numCache>
                <c:formatCode>General</c:formatCode>
                <c:ptCount val="9"/>
                <c:pt idx="0">
                  <c:v>25</c:v>
                </c:pt>
                <c:pt idx="1">
                  <c:v>30</c:v>
                </c:pt>
                <c:pt idx="2">
                  <c:v>35</c:v>
                </c:pt>
                <c:pt idx="3">
                  <c:v>40</c:v>
                </c:pt>
                <c:pt idx="4">
                  <c:v>45</c:v>
                </c:pt>
                <c:pt idx="5">
                  <c:v>50</c:v>
                </c:pt>
                <c:pt idx="6">
                  <c:v>55</c:v>
                </c:pt>
                <c:pt idx="7">
                  <c:v>60</c:v>
                </c:pt>
              </c:numCache>
            </c:numRef>
          </c:xVal>
          <c:yVal>
            <c:numRef>
              <c:f>Sheet1!$N$42:$N$50</c:f>
              <c:numCache>
                <c:formatCode>General</c:formatCode>
                <c:ptCount val="9"/>
                <c:pt idx="0">
                  <c:v>-6.9116520000000001E-2</c:v>
                </c:pt>
                <c:pt idx="1">
                  <c:v>-6.8349610000000005E-2</c:v>
                </c:pt>
                <c:pt idx="2">
                  <c:v>-6.432707E-2</c:v>
                </c:pt>
                <c:pt idx="3">
                  <c:v>5.9354100000000003E-3</c:v>
                </c:pt>
                <c:pt idx="4">
                  <c:v>7.3138560000000005E-2</c:v>
                </c:pt>
                <c:pt idx="5">
                  <c:v>0.13189166999999999</c:v>
                </c:pt>
                <c:pt idx="6">
                  <c:v>7.9849649999999994E-2</c:v>
                </c:pt>
                <c:pt idx="7">
                  <c:v>-2.4658380000000001E-2</c:v>
                </c:pt>
              </c:numCache>
            </c:numRef>
          </c:yVal>
          <c:smooth val="0"/>
        </c:ser>
        <c:ser>
          <c:idx val="4"/>
          <c:order val="4"/>
          <c:spPr>
            <a:ln>
              <a:prstDash val="sysDash"/>
            </a:ln>
          </c:spPr>
          <c:marker>
            <c:symbol val="none"/>
          </c:marker>
          <c:xVal>
            <c:numRef>
              <c:f>Sheet1!$J$42:$J$50</c:f>
              <c:numCache>
                <c:formatCode>General</c:formatCode>
                <c:ptCount val="9"/>
                <c:pt idx="0">
                  <c:v>25</c:v>
                </c:pt>
                <c:pt idx="1">
                  <c:v>30</c:v>
                </c:pt>
                <c:pt idx="2">
                  <c:v>35</c:v>
                </c:pt>
                <c:pt idx="3">
                  <c:v>40</c:v>
                </c:pt>
                <c:pt idx="4">
                  <c:v>45</c:v>
                </c:pt>
                <c:pt idx="5">
                  <c:v>50</c:v>
                </c:pt>
                <c:pt idx="6">
                  <c:v>55</c:v>
                </c:pt>
                <c:pt idx="7">
                  <c:v>60</c:v>
                </c:pt>
              </c:numCache>
            </c:numRef>
          </c:xVal>
          <c:yVal>
            <c:numRef>
              <c:f>Sheet1!$O$42:$O$50</c:f>
              <c:numCache>
                <c:formatCode>General</c:formatCode>
                <c:ptCount val="9"/>
                <c:pt idx="0">
                  <c:v>-6.0319589999999999E-2</c:v>
                </c:pt>
                <c:pt idx="1">
                  <c:v>-5.0144620000000001E-2</c:v>
                </c:pt>
                <c:pt idx="2">
                  <c:v>-6.6885479999999997E-2</c:v>
                </c:pt>
                <c:pt idx="3">
                  <c:v>-3.725759E-2</c:v>
                </c:pt>
                <c:pt idx="4">
                  <c:v>4.171068E-2</c:v>
                </c:pt>
                <c:pt idx="5">
                  <c:v>8.3590609999999996E-2</c:v>
                </c:pt>
                <c:pt idx="6">
                  <c:v>0.11017730000000001</c:v>
                </c:pt>
                <c:pt idx="7">
                  <c:v>-1.00526E-3</c:v>
                </c:pt>
              </c:numCache>
            </c:numRef>
          </c:yVal>
          <c:smooth val="0"/>
        </c:ser>
        <c:ser>
          <c:idx val="5"/>
          <c:order val="5"/>
          <c:spPr>
            <a:ln w="50800" cmpd="sng"/>
          </c:spPr>
          <c:xVal>
            <c:numRef>
              <c:f>Sheet1!$J$42:$J$50</c:f>
              <c:numCache>
                <c:formatCode>General</c:formatCode>
                <c:ptCount val="9"/>
                <c:pt idx="0">
                  <c:v>25</c:v>
                </c:pt>
                <c:pt idx="1">
                  <c:v>30</c:v>
                </c:pt>
                <c:pt idx="2">
                  <c:v>35</c:v>
                </c:pt>
                <c:pt idx="3">
                  <c:v>40</c:v>
                </c:pt>
                <c:pt idx="4">
                  <c:v>45</c:v>
                </c:pt>
                <c:pt idx="5">
                  <c:v>50</c:v>
                </c:pt>
                <c:pt idx="6">
                  <c:v>55</c:v>
                </c:pt>
                <c:pt idx="7">
                  <c:v>60</c:v>
                </c:pt>
              </c:numCache>
            </c:numRef>
          </c:xVal>
          <c:yVal>
            <c:numRef>
              <c:f>Sheet1!$P$42:$P$50</c:f>
              <c:numCache>
                <c:formatCode>General</c:formatCode>
                <c:ptCount val="9"/>
                <c:pt idx="0">
                  <c:v>-0.11256148000000001</c:v>
                </c:pt>
                <c:pt idx="1">
                  <c:v>-5.6790359999999998E-2</c:v>
                </c:pt>
                <c:pt idx="2">
                  <c:v>-9.1341459999999999E-2</c:v>
                </c:pt>
                <c:pt idx="3">
                  <c:v>-7.5894649999999994E-2</c:v>
                </c:pt>
                <c:pt idx="4">
                  <c:v>-1.4825999999999999E-4</c:v>
                </c:pt>
                <c:pt idx="5">
                  <c:v>5.5150159999999997E-2</c:v>
                </c:pt>
                <c:pt idx="6">
                  <c:v>0.10586897000000001</c:v>
                </c:pt>
                <c:pt idx="7">
                  <c:v>7.0915740000000005E-2</c:v>
                </c:pt>
              </c:numCache>
            </c:numRef>
          </c:yVal>
          <c:smooth val="0"/>
        </c:ser>
        <c:dLbls>
          <c:showLegendKey val="0"/>
          <c:showVal val="0"/>
          <c:showCatName val="0"/>
          <c:showSerName val="0"/>
          <c:showPercent val="0"/>
          <c:showBubbleSize val="0"/>
        </c:dLbls>
        <c:axId val="210459648"/>
        <c:axId val="211870080"/>
      </c:scatterChart>
      <c:valAx>
        <c:axId val="210459648"/>
        <c:scaling>
          <c:orientation val="minMax"/>
          <c:min val="20"/>
        </c:scaling>
        <c:delete val="0"/>
        <c:axPos val="b"/>
        <c:numFmt formatCode="General" sourceLinked="1"/>
        <c:majorTickMark val="out"/>
        <c:minorTickMark val="none"/>
        <c:tickLblPos val="nextTo"/>
        <c:crossAx val="211870080"/>
        <c:crosses val="autoZero"/>
        <c:crossBetween val="midCat"/>
      </c:valAx>
      <c:valAx>
        <c:axId val="211870080"/>
        <c:scaling>
          <c:orientation val="minMax"/>
        </c:scaling>
        <c:delete val="0"/>
        <c:axPos val="l"/>
        <c:majorGridlines/>
        <c:numFmt formatCode="General" sourceLinked="1"/>
        <c:majorTickMark val="out"/>
        <c:minorTickMark val="none"/>
        <c:tickLblPos val="nextTo"/>
        <c:crossAx val="210459648"/>
        <c:crosses val="autoZero"/>
        <c:crossBetween val="midCat"/>
      </c:valAx>
    </c:plotArea>
    <c:plotVisOnly val="1"/>
    <c:dispBlanksAs val="gap"/>
    <c:showDLblsOverMax val="0"/>
  </c:chart>
  <c:txPr>
    <a:bodyPr/>
    <a:lstStyle/>
    <a:p>
      <a:pPr>
        <a:defRPr sz="20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71683" name="Rectangle 3"/>
          <p:cNvSpPr>
            <a:spLocks noGrp="1" noChangeArrowheads="1"/>
          </p:cNvSpPr>
          <p:nvPr>
            <p:ph type="dt" sz="quarter"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71684" name="Rectangle 4"/>
          <p:cNvSpPr>
            <a:spLocks noGrp="1" noChangeArrowheads="1"/>
          </p:cNvSpPr>
          <p:nvPr>
            <p:ph type="ftr" sz="quarter" idx="2"/>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71685" name="Rectangle 5"/>
          <p:cNvSpPr>
            <a:spLocks noGrp="1" noChangeArrowheads="1"/>
          </p:cNvSpPr>
          <p:nvPr>
            <p:ph type="sldNum" sz="quarter" idx="3"/>
          </p:nvPr>
        </p:nvSpPr>
        <p:spPr bwMode="auto">
          <a:xfrm>
            <a:off x="3779838"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9301FDC-9341-48FA-B511-40F6E7C3C39C}" type="slidenum">
              <a:rPr lang="fr-FR"/>
              <a:pPr>
                <a:defRPr/>
              </a:pPr>
              <a:t>‹#›</a:t>
            </a:fld>
            <a:endParaRPr lang="fr-FR"/>
          </a:p>
        </p:txBody>
      </p:sp>
    </p:spTree>
    <p:extLst>
      <p:ext uri="{BB962C8B-B14F-4D97-AF65-F5344CB8AC3E}">
        <p14:creationId xmlns:p14="http://schemas.microsoft.com/office/powerpoint/2010/main" val="253120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3075" name="Rectangle 3"/>
          <p:cNvSpPr>
            <a:spLocks noGrp="1" noChangeArrowheads="1"/>
          </p:cNvSpPr>
          <p:nvPr>
            <p:ph type="dt"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17412" name="Rectangle 4"/>
          <p:cNvSpPr>
            <a:spLocks noGrp="1" noRot="1" noChangeAspect="1" noChangeArrowheads="1" noTextEdit="1"/>
          </p:cNvSpPr>
          <p:nvPr>
            <p:ph type="sldImg" idx="2"/>
          </p:nvPr>
        </p:nvSpPr>
        <p:spPr bwMode="auto">
          <a:xfrm>
            <a:off x="646113" y="744538"/>
            <a:ext cx="537686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889000" y="4714875"/>
            <a:ext cx="48910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3079" name="Rectangle 7"/>
          <p:cNvSpPr>
            <a:spLocks noGrp="1" noChangeArrowheads="1"/>
          </p:cNvSpPr>
          <p:nvPr>
            <p:ph type="sldNum" sz="quarter" idx="5"/>
          </p:nvPr>
        </p:nvSpPr>
        <p:spPr bwMode="auto">
          <a:xfrm>
            <a:off x="3779838"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EA117A-97DB-4C2D-B471-6CC49C24E15A}" type="slidenum">
              <a:rPr lang="fr-FR"/>
              <a:pPr>
                <a:defRPr/>
              </a:pPr>
              <a:t>‹#›</a:t>
            </a:fld>
            <a:endParaRPr lang="fr-FR"/>
          </a:p>
        </p:txBody>
      </p:sp>
    </p:spTree>
    <p:extLst>
      <p:ext uri="{BB962C8B-B14F-4D97-AF65-F5344CB8AC3E}">
        <p14:creationId xmlns:p14="http://schemas.microsoft.com/office/powerpoint/2010/main" val="842906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1</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771B508-824A-4C3E-B859-AC05E5708260}" type="slidenum">
              <a:rPr lang="fr-FR" sz="1200"/>
              <a:pPr/>
              <a:t>10</a:t>
            </a:fld>
            <a:endParaRPr lang="fr-FR"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C7BD4E73-50B4-4C2A-B46D-121E914CA5B3}" type="slidenum">
              <a:rPr lang="fr-FR" sz="1200"/>
              <a:pPr/>
              <a:t>11</a:t>
            </a:fld>
            <a:endParaRPr lang="fr-FR" sz="1200"/>
          </a:p>
        </p:txBody>
      </p:sp>
      <p:sp>
        <p:nvSpPr>
          <p:cNvPr id="33795" name="Rectangle 2"/>
          <p:cNvSpPr>
            <a:spLocks noGrp="1" noRot="1" noChangeAspect="1" noChangeArrowheads="1" noTextEdit="1"/>
          </p:cNvSpPr>
          <p:nvPr>
            <p:ph type="sldImg"/>
          </p:nvPr>
        </p:nvSpPr>
        <p:spPr>
          <a:xfrm>
            <a:off x="646113" y="744538"/>
            <a:ext cx="5376862" cy="3722687"/>
          </a:xfrm>
          <a:ln/>
        </p:spPr>
      </p:sp>
      <p:sp>
        <p:nvSpPr>
          <p:cNvPr id="33796"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12</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A8A8A09-9628-48C8-B374-D78300EB9EB2}" type="slidenum">
              <a:rPr lang="fr-FR" sz="1200"/>
              <a:pPr/>
              <a:t>13</a:t>
            </a:fld>
            <a:endParaRPr lang="fr-FR" sz="1200"/>
          </a:p>
        </p:txBody>
      </p:sp>
      <p:sp>
        <p:nvSpPr>
          <p:cNvPr id="49155" name="Rectangle 2"/>
          <p:cNvSpPr>
            <a:spLocks noGrp="1" noRot="1" noChangeAspect="1" noChangeArrowheads="1" noTextEdit="1"/>
          </p:cNvSpPr>
          <p:nvPr>
            <p:ph type="sldImg"/>
          </p:nvPr>
        </p:nvSpPr>
        <p:spPr>
          <a:xfrm>
            <a:off x="646113" y="744538"/>
            <a:ext cx="5376862" cy="3722687"/>
          </a:xfrm>
          <a:ln/>
        </p:spPr>
      </p:sp>
      <p:sp>
        <p:nvSpPr>
          <p:cNvPr id="49156"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F67C31D5-7E86-4720-95EE-84A88F39FEF9}" type="slidenum">
              <a:rPr lang="fr-FR" sz="1200"/>
              <a:pPr/>
              <a:t>14</a:t>
            </a:fld>
            <a:endParaRPr lang="fr-FR" sz="1200"/>
          </a:p>
        </p:txBody>
      </p:sp>
      <p:sp>
        <p:nvSpPr>
          <p:cNvPr id="37891" name="Rectangle 2"/>
          <p:cNvSpPr>
            <a:spLocks noGrp="1" noRot="1" noChangeAspect="1" noChangeArrowheads="1" noTextEdit="1"/>
          </p:cNvSpPr>
          <p:nvPr>
            <p:ph type="sldImg"/>
          </p:nvPr>
        </p:nvSpPr>
        <p:spPr>
          <a:xfrm>
            <a:off x="646113" y="744538"/>
            <a:ext cx="5376862" cy="3722687"/>
          </a:xfrm>
          <a:ln/>
        </p:spPr>
      </p:sp>
      <p:sp>
        <p:nvSpPr>
          <p:cNvPr id="37892"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646CD285-8C7E-4A82-B755-EDF135B038A3}" type="slidenum">
              <a:rPr lang="fr-FR" sz="1200"/>
              <a:pPr/>
              <a:t>15</a:t>
            </a:fld>
            <a:endParaRPr lang="fr-FR" sz="1200"/>
          </a:p>
        </p:txBody>
      </p:sp>
      <p:sp>
        <p:nvSpPr>
          <p:cNvPr id="38915" name="Rectangle 2"/>
          <p:cNvSpPr>
            <a:spLocks noGrp="1" noRot="1" noChangeAspect="1" noChangeArrowheads="1" noTextEdit="1"/>
          </p:cNvSpPr>
          <p:nvPr>
            <p:ph type="sldImg"/>
          </p:nvPr>
        </p:nvSpPr>
        <p:spPr>
          <a:xfrm>
            <a:off x="646113" y="744538"/>
            <a:ext cx="5376862" cy="3722687"/>
          </a:xfrm>
          <a:ln/>
        </p:spPr>
      </p:sp>
      <p:sp>
        <p:nvSpPr>
          <p:cNvPr id="38916"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646CD285-8C7E-4A82-B755-EDF135B038A3}" type="slidenum">
              <a:rPr lang="fr-FR" sz="1200"/>
              <a:pPr/>
              <a:t>16</a:t>
            </a:fld>
            <a:endParaRPr lang="fr-FR" sz="1200"/>
          </a:p>
        </p:txBody>
      </p:sp>
      <p:sp>
        <p:nvSpPr>
          <p:cNvPr id="38915" name="Rectangle 2"/>
          <p:cNvSpPr>
            <a:spLocks noGrp="1" noRot="1" noChangeAspect="1" noChangeArrowheads="1" noTextEdit="1"/>
          </p:cNvSpPr>
          <p:nvPr>
            <p:ph type="sldImg"/>
          </p:nvPr>
        </p:nvSpPr>
        <p:spPr>
          <a:xfrm>
            <a:off x="646113" y="744538"/>
            <a:ext cx="5376862" cy="3722687"/>
          </a:xfrm>
          <a:ln/>
        </p:spPr>
      </p:sp>
      <p:sp>
        <p:nvSpPr>
          <p:cNvPr id="38916"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04EF941B-FF4A-4942-9D27-57055C99F55D}" type="slidenum">
              <a:rPr lang="fr-FR" sz="1200"/>
              <a:pPr/>
              <a:t>17</a:t>
            </a:fld>
            <a:endParaRPr lang="fr-FR" sz="1200"/>
          </a:p>
        </p:txBody>
      </p:sp>
      <p:sp>
        <p:nvSpPr>
          <p:cNvPr id="39939" name="Rectangle 2"/>
          <p:cNvSpPr>
            <a:spLocks noGrp="1" noRot="1" noChangeAspect="1" noChangeArrowheads="1" noTextEdit="1"/>
          </p:cNvSpPr>
          <p:nvPr>
            <p:ph type="sldImg"/>
          </p:nvPr>
        </p:nvSpPr>
        <p:spPr>
          <a:xfrm>
            <a:off x="646113" y="744538"/>
            <a:ext cx="5376862" cy="3722687"/>
          </a:xfrm>
          <a:ln/>
        </p:spPr>
      </p:sp>
      <p:sp>
        <p:nvSpPr>
          <p:cNvPr id="39940" name="Rectangle 3"/>
          <p:cNvSpPr>
            <a:spLocks noGrp="1" noChangeArrowheads="1"/>
          </p:cNvSpPr>
          <p:nvPr>
            <p:ph type="body" idx="1"/>
          </p:nvPr>
        </p:nvSpPr>
        <p:spPr>
          <a:xfrm>
            <a:off x="889317" y="4714876"/>
            <a:ext cx="4890456" cy="4467225"/>
          </a:xfrm>
          <a:noFill/>
        </p:spPr>
        <p:txBody>
          <a:bodyPr/>
          <a:lstStyle/>
          <a:p>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07A729AA-EFDC-45CB-9A2B-0141BC21F78B}" type="slidenum">
              <a:rPr lang="fr-FR" sz="1200"/>
              <a:pPr/>
              <a:t>18</a:t>
            </a:fld>
            <a:endParaRPr lang="fr-FR" sz="1200"/>
          </a:p>
        </p:txBody>
      </p:sp>
      <p:sp>
        <p:nvSpPr>
          <p:cNvPr id="40963" name="Rectangle 2"/>
          <p:cNvSpPr>
            <a:spLocks noGrp="1" noRot="1" noChangeAspect="1" noChangeArrowheads="1" noTextEdit="1"/>
          </p:cNvSpPr>
          <p:nvPr>
            <p:ph type="sldImg"/>
          </p:nvPr>
        </p:nvSpPr>
        <p:spPr>
          <a:xfrm>
            <a:off x="646113" y="744538"/>
            <a:ext cx="5376862" cy="3722687"/>
          </a:xfrm>
          <a:ln/>
        </p:spPr>
      </p:sp>
      <p:sp>
        <p:nvSpPr>
          <p:cNvPr id="4096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07A729AA-EFDC-45CB-9A2B-0141BC21F78B}" type="slidenum">
              <a:rPr lang="fr-FR" sz="1200"/>
              <a:pPr/>
              <a:t>19</a:t>
            </a:fld>
            <a:endParaRPr lang="fr-FR" sz="1200"/>
          </a:p>
        </p:txBody>
      </p:sp>
      <p:sp>
        <p:nvSpPr>
          <p:cNvPr id="40963" name="Rectangle 2"/>
          <p:cNvSpPr>
            <a:spLocks noGrp="1" noRot="1" noChangeAspect="1" noChangeArrowheads="1" noTextEdit="1"/>
          </p:cNvSpPr>
          <p:nvPr>
            <p:ph type="sldImg"/>
          </p:nvPr>
        </p:nvSpPr>
        <p:spPr>
          <a:xfrm>
            <a:off x="646113" y="744538"/>
            <a:ext cx="5376862" cy="3722687"/>
          </a:xfrm>
          <a:ln/>
        </p:spPr>
      </p:sp>
      <p:sp>
        <p:nvSpPr>
          <p:cNvPr id="4096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777461" y="9429305"/>
            <a:ext cx="2890136" cy="495793"/>
          </a:xfrm>
          <a:prstGeom prst="rect">
            <a:avLst/>
          </a:prstGeom>
          <a:noFill/>
        </p:spPr>
        <p:txBody>
          <a:bodyPr lIns="83606" tIns="41803" rIns="83606" bIns="41803"/>
          <a:lstStyle>
            <a:lvl1pPr defTabSz="869449">
              <a:defRPr sz="1300">
                <a:solidFill>
                  <a:schemeClr val="tx1"/>
                </a:solidFill>
                <a:latin typeface="Times New Roman" pitchFamily="18" charset="0"/>
              </a:defRPr>
            </a:lvl1pPr>
            <a:lvl2pPr marL="679302" indent="-261270" defTabSz="869449">
              <a:defRPr sz="1300">
                <a:solidFill>
                  <a:schemeClr val="tx1"/>
                </a:solidFill>
                <a:latin typeface="Times New Roman" pitchFamily="18" charset="0"/>
              </a:defRPr>
            </a:lvl2pPr>
            <a:lvl3pPr marL="1045080" indent="-209016" defTabSz="869449">
              <a:defRPr sz="1300">
                <a:solidFill>
                  <a:schemeClr val="tx1"/>
                </a:solidFill>
                <a:latin typeface="Times New Roman" pitchFamily="18" charset="0"/>
              </a:defRPr>
            </a:lvl3pPr>
            <a:lvl4pPr marL="1463112" indent="-209016" defTabSz="869449">
              <a:defRPr sz="1300">
                <a:solidFill>
                  <a:schemeClr val="tx1"/>
                </a:solidFill>
                <a:latin typeface="Times New Roman" pitchFamily="18" charset="0"/>
              </a:defRPr>
            </a:lvl4pPr>
            <a:lvl5pPr marL="1881144" indent="-209016" defTabSz="869449">
              <a:defRPr sz="1300">
                <a:solidFill>
                  <a:schemeClr val="tx1"/>
                </a:solidFill>
                <a:latin typeface="Times New Roman" pitchFamily="18" charset="0"/>
              </a:defRPr>
            </a:lvl5pPr>
            <a:lvl6pPr marL="2299175" indent="-209016" defTabSz="869449" eaLnBrk="0" fontAlgn="base" hangingPunct="0">
              <a:spcBef>
                <a:spcPct val="0"/>
              </a:spcBef>
              <a:spcAft>
                <a:spcPct val="0"/>
              </a:spcAft>
              <a:defRPr sz="1300">
                <a:solidFill>
                  <a:schemeClr val="tx1"/>
                </a:solidFill>
                <a:latin typeface="Times New Roman" pitchFamily="18" charset="0"/>
              </a:defRPr>
            </a:lvl6pPr>
            <a:lvl7pPr marL="2717208" indent="-209016" defTabSz="869449" eaLnBrk="0" fontAlgn="base" hangingPunct="0">
              <a:spcBef>
                <a:spcPct val="0"/>
              </a:spcBef>
              <a:spcAft>
                <a:spcPct val="0"/>
              </a:spcAft>
              <a:defRPr sz="1300">
                <a:solidFill>
                  <a:schemeClr val="tx1"/>
                </a:solidFill>
                <a:latin typeface="Times New Roman" pitchFamily="18" charset="0"/>
              </a:defRPr>
            </a:lvl7pPr>
            <a:lvl8pPr marL="3135240" indent="-209016" defTabSz="869449" eaLnBrk="0" fontAlgn="base" hangingPunct="0">
              <a:spcBef>
                <a:spcPct val="0"/>
              </a:spcBef>
              <a:spcAft>
                <a:spcPct val="0"/>
              </a:spcAft>
              <a:defRPr sz="1300">
                <a:solidFill>
                  <a:schemeClr val="tx1"/>
                </a:solidFill>
                <a:latin typeface="Times New Roman" pitchFamily="18" charset="0"/>
              </a:defRPr>
            </a:lvl8pPr>
            <a:lvl9pPr marL="3553271" indent="-209016" defTabSz="869449" eaLnBrk="0" fontAlgn="base" hangingPunct="0">
              <a:spcBef>
                <a:spcPct val="0"/>
              </a:spcBef>
              <a:spcAft>
                <a:spcPct val="0"/>
              </a:spcAft>
              <a:defRPr sz="1300">
                <a:solidFill>
                  <a:schemeClr val="tx1"/>
                </a:solidFill>
                <a:latin typeface="Times New Roman" pitchFamily="18" charset="0"/>
              </a:defRPr>
            </a:lvl9pPr>
          </a:lstStyle>
          <a:p>
            <a:fld id="{4EA2A8E0-8C56-4321-83EF-CAE359725385}" type="slidenum">
              <a:rPr lang="fr-FR" altLang="en-US" sz="1100"/>
              <a:pPr/>
              <a:t>2</a:t>
            </a:fld>
            <a:endParaRPr lang="fr-FR" altLang="en-US" sz="1100"/>
          </a:p>
        </p:txBody>
      </p:sp>
      <p:sp>
        <p:nvSpPr>
          <p:cNvPr id="53251" name="Rectangle 2"/>
          <p:cNvSpPr>
            <a:spLocks noGrp="1" noRot="1" noChangeAspect="1" noChangeArrowheads="1" noTextEdit="1"/>
          </p:cNvSpPr>
          <p:nvPr>
            <p:ph type="sldImg"/>
          </p:nvPr>
        </p:nvSpPr>
        <p:spPr>
          <a:xfrm>
            <a:off x="646113" y="744538"/>
            <a:ext cx="5376862" cy="3722687"/>
          </a:xfrm>
          <a:ln/>
        </p:spPr>
      </p:sp>
      <p:sp>
        <p:nvSpPr>
          <p:cNvPr id="53252"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07A729AA-EFDC-45CB-9A2B-0141BC21F78B}" type="slidenum">
              <a:rPr lang="fr-FR" sz="1200"/>
              <a:pPr/>
              <a:t>20</a:t>
            </a:fld>
            <a:endParaRPr lang="fr-FR" sz="1200"/>
          </a:p>
        </p:txBody>
      </p:sp>
      <p:sp>
        <p:nvSpPr>
          <p:cNvPr id="40963" name="Rectangle 2"/>
          <p:cNvSpPr>
            <a:spLocks noGrp="1" noRot="1" noChangeAspect="1" noChangeArrowheads="1" noTextEdit="1"/>
          </p:cNvSpPr>
          <p:nvPr>
            <p:ph type="sldImg"/>
          </p:nvPr>
        </p:nvSpPr>
        <p:spPr>
          <a:xfrm>
            <a:off x="646113" y="744538"/>
            <a:ext cx="5376862" cy="3722687"/>
          </a:xfrm>
          <a:ln/>
        </p:spPr>
      </p:sp>
      <p:sp>
        <p:nvSpPr>
          <p:cNvPr id="4096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BFB79A49-4FD2-4545-83CF-A36B58AF0698}" type="slidenum">
              <a:rPr lang="fr-FR" sz="1200"/>
              <a:pPr/>
              <a:t>21</a:t>
            </a:fld>
            <a:endParaRPr lang="fr-FR" sz="1200"/>
          </a:p>
        </p:txBody>
      </p:sp>
      <p:sp>
        <p:nvSpPr>
          <p:cNvPr id="44035" name="Rectangle 2"/>
          <p:cNvSpPr>
            <a:spLocks noGrp="1" noRot="1" noChangeAspect="1" noChangeArrowheads="1" noTextEdit="1"/>
          </p:cNvSpPr>
          <p:nvPr>
            <p:ph type="sldImg"/>
          </p:nvPr>
        </p:nvSpPr>
        <p:spPr>
          <a:xfrm>
            <a:off x="646113" y="744538"/>
            <a:ext cx="5376862" cy="3722687"/>
          </a:xfrm>
          <a:ln/>
        </p:spPr>
      </p:sp>
      <p:sp>
        <p:nvSpPr>
          <p:cNvPr id="44036"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B5455651-FBF0-451F-B2E8-1968019B4AF3}" type="slidenum">
              <a:rPr lang="fr-FR" sz="1200"/>
              <a:pPr/>
              <a:t>22</a:t>
            </a:fld>
            <a:endParaRPr lang="fr-FR" sz="1200"/>
          </a:p>
        </p:txBody>
      </p:sp>
      <p:sp>
        <p:nvSpPr>
          <p:cNvPr id="46083" name="Rectangle 2"/>
          <p:cNvSpPr>
            <a:spLocks noGrp="1" noRot="1" noChangeAspect="1" noChangeArrowheads="1" noTextEdit="1"/>
          </p:cNvSpPr>
          <p:nvPr>
            <p:ph type="sldImg"/>
          </p:nvPr>
        </p:nvSpPr>
        <p:spPr>
          <a:xfrm>
            <a:off x="646113" y="744538"/>
            <a:ext cx="5376862" cy="3722687"/>
          </a:xfrm>
          <a:ln/>
        </p:spPr>
      </p:sp>
      <p:sp>
        <p:nvSpPr>
          <p:cNvPr id="460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B5455651-FBF0-451F-B2E8-1968019B4AF3}" type="slidenum">
              <a:rPr lang="fr-FR" sz="1200"/>
              <a:pPr/>
              <a:t>23</a:t>
            </a:fld>
            <a:endParaRPr lang="fr-FR" sz="1200"/>
          </a:p>
        </p:txBody>
      </p:sp>
      <p:sp>
        <p:nvSpPr>
          <p:cNvPr id="46083" name="Rectangle 2"/>
          <p:cNvSpPr>
            <a:spLocks noGrp="1" noRot="1" noChangeAspect="1" noChangeArrowheads="1" noTextEdit="1"/>
          </p:cNvSpPr>
          <p:nvPr>
            <p:ph type="sldImg"/>
          </p:nvPr>
        </p:nvSpPr>
        <p:spPr>
          <a:xfrm>
            <a:off x="646113" y="744538"/>
            <a:ext cx="5376862" cy="3722687"/>
          </a:xfrm>
          <a:ln/>
        </p:spPr>
      </p:sp>
      <p:sp>
        <p:nvSpPr>
          <p:cNvPr id="460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24</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25</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27</a:t>
            </a:fld>
            <a:endParaRPr lang="fr-FR" sz="1200"/>
          </a:p>
        </p:txBody>
      </p:sp>
      <p:sp>
        <p:nvSpPr>
          <p:cNvPr id="20483" name="Rectangle 2"/>
          <p:cNvSpPr>
            <a:spLocks noGrp="1" noRot="1" noChangeAspect="1" noChangeArrowheads="1" noTextEdit="1"/>
          </p:cNvSpPr>
          <p:nvPr>
            <p:ph type="sldImg"/>
          </p:nvPr>
        </p:nvSpPr>
        <p:spPr>
          <a:xfrm>
            <a:off x="646113" y="744538"/>
            <a:ext cx="5376862" cy="3722687"/>
          </a:xfrm>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D3F44DB-AB8C-4296-872C-64D77B26322F}" type="slidenum">
              <a:rPr lang="fr-FR" sz="1200"/>
              <a:pPr/>
              <a:t>28</a:t>
            </a:fld>
            <a:endParaRPr lang="fr-FR" sz="1200"/>
          </a:p>
        </p:txBody>
      </p:sp>
      <p:sp>
        <p:nvSpPr>
          <p:cNvPr id="57347" name="Rectangle 2"/>
          <p:cNvSpPr>
            <a:spLocks noGrp="1" noRot="1" noChangeAspect="1" noChangeArrowheads="1" noTextEdit="1"/>
          </p:cNvSpPr>
          <p:nvPr>
            <p:ph type="sldImg"/>
          </p:nvPr>
        </p:nvSpPr>
        <p:spPr>
          <a:xfrm>
            <a:off x="646113" y="744538"/>
            <a:ext cx="5376862" cy="3722687"/>
          </a:xfrm>
          <a:ln/>
        </p:spPr>
      </p:sp>
      <p:sp>
        <p:nvSpPr>
          <p:cNvPr id="57348"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D6F3C737-1035-46C3-B53E-F8625AD73E3F}" type="slidenum">
              <a:rPr lang="fr-FR" altLang="en-US" sz="1100"/>
              <a:pPr/>
              <a:t>29</a:t>
            </a:fld>
            <a:endParaRPr lang="fr-FR" altLang="en-US" sz="1100"/>
          </a:p>
        </p:txBody>
      </p:sp>
      <p:sp>
        <p:nvSpPr>
          <p:cNvPr id="50179" name="Rectangle 2"/>
          <p:cNvSpPr>
            <a:spLocks noChangeArrowheads="1" noTextEdit="1"/>
          </p:cNvSpPr>
          <p:nvPr>
            <p:ph type="sldImg"/>
          </p:nvPr>
        </p:nvSpPr>
        <p:spPr>
          <a:xfrm>
            <a:off x="646113" y="744538"/>
            <a:ext cx="5376862" cy="3722687"/>
          </a:xfrm>
          <a:ln/>
        </p:spPr>
      </p:sp>
      <p:sp>
        <p:nvSpPr>
          <p:cNvPr id="50180"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69E2B8DC-F57A-41F4-A620-5345E41E3C66}" type="slidenum">
              <a:rPr lang="fr-FR" altLang="en-US" sz="1100"/>
              <a:pPr/>
              <a:t>30</a:t>
            </a:fld>
            <a:endParaRPr lang="fr-FR" altLang="en-US" sz="1100"/>
          </a:p>
        </p:txBody>
      </p:sp>
      <p:sp>
        <p:nvSpPr>
          <p:cNvPr id="51203" name="Rectangle 2"/>
          <p:cNvSpPr>
            <a:spLocks noChangeArrowheads="1" noTextEdit="1"/>
          </p:cNvSpPr>
          <p:nvPr>
            <p:ph type="sldImg"/>
          </p:nvPr>
        </p:nvSpPr>
        <p:spPr>
          <a:xfrm>
            <a:off x="646113" y="744538"/>
            <a:ext cx="5376862" cy="3722687"/>
          </a:xfrm>
          <a:ln/>
        </p:spPr>
      </p:sp>
      <p:sp>
        <p:nvSpPr>
          <p:cNvPr id="51204"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777461" y="9429305"/>
            <a:ext cx="2890136" cy="495793"/>
          </a:xfrm>
          <a:prstGeom prst="rect">
            <a:avLst/>
          </a:prstGeom>
          <a:noFill/>
        </p:spPr>
        <p:txBody>
          <a:bodyPr lIns="83606" tIns="41803" rIns="83606" bIns="41803"/>
          <a:lstStyle>
            <a:lvl1pPr defTabSz="869449">
              <a:defRPr sz="1300">
                <a:solidFill>
                  <a:schemeClr val="tx1"/>
                </a:solidFill>
                <a:latin typeface="Times New Roman" pitchFamily="18" charset="0"/>
              </a:defRPr>
            </a:lvl1pPr>
            <a:lvl2pPr marL="679302" indent="-261270" defTabSz="869449">
              <a:defRPr sz="1300">
                <a:solidFill>
                  <a:schemeClr val="tx1"/>
                </a:solidFill>
                <a:latin typeface="Times New Roman" pitchFamily="18" charset="0"/>
              </a:defRPr>
            </a:lvl2pPr>
            <a:lvl3pPr marL="1045080" indent="-209016" defTabSz="869449">
              <a:defRPr sz="1300">
                <a:solidFill>
                  <a:schemeClr val="tx1"/>
                </a:solidFill>
                <a:latin typeface="Times New Roman" pitchFamily="18" charset="0"/>
              </a:defRPr>
            </a:lvl3pPr>
            <a:lvl4pPr marL="1463112" indent="-209016" defTabSz="869449">
              <a:defRPr sz="1300">
                <a:solidFill>
                  <a:schemeClr val="tx1"/>
                </a:solidFill>
                <a:latin typeface="Times New Roman" pitchFamily="18" charset="0"/>
              </a:defRPr>
            </a:lvl4pPr>
            <a:lvl5pPr marL="1881144" indent="-209016" defTabSz="869449">
              <a:defRPr sz="1300">
                <a:solidFill>
                  <a:schemeClr val="tx1"/>
                </a:solidFill>
                <a:latin typeface="Times New Roman" pitchFamily="18" charset="0"/>
              </a:defRPr>
            </a:lvl5pPr>
            <a:lvl6pPr marL="2299175" indent="-209016" defTabSz="869449" eaLnBrk="0" fontAlgn="base" hangingPunct="0">
              <a:spcBef>
                <a:spcPct val="0"/>
              </a:spcBef>
              <a:spcAft>
                <a:spcPct val="0"/>
              </a:spcAft>
              <a:defRPr sz="1300">
                <a:solidFill>
                  <a:schemeClr val="tx1"/>
                </a:solidFill>
                <a:latin typeface="Times New Roman" pitchFamily="18" charset="0"/>
              </a:defRPr>
            </a:lvl6pPr>
            <a:lvl7pPr marL="2717208" indent="-209016" defTabSz="869449" eaLnBrk="0" fontAlgn="base" hangingPunct="0">
              <a:spcBef>
                <a:spcPct val="0"/>
              </a:spcBef>
              <a:spcAft>
                <a:spcPct val="0"/>
              </a:spcAft>
              <a:defRPr sz="1300">
                <a:solidFill>
                  <a:schemeClr val="tx1"/>
                </a:solidFill>
                <a:latin typeface="Times New Roman" pitchFamily="18" charset="0"/>
              </a:defRPr>
            </a:lvl7pPr>
            <a:lvl8pPr marL="3135240" indent="-209016" defTabSz="869449" eaLnBrk="0" fontAlgn="base" hangingPunct="0">
              <a:spcBef>
                <a:spcPct val="0"/>
              </a:spcBef>
              <a:spcAft>
                <a:spcPct val="0"/>
              </a:spcAft>
              <a:defRPr sz="1300">
                <a:solidFill>
                  <a:schemeClr val="tx1"/>
                </a:solidFill>
                <a:latin typeface="Times New Roman" pitchFamily="18" charset="0"/>
              </a:defRPr>
            </a:lvl8pPr>
            <a:lvl9pPr marL="3553271" indent="-209016" defTabSz="869449" eaLnBrk="0" fontAlgn="base" hangingPunct="0">
              <a:spcBef>
                <a:spcPct val="0"/>
              </a:spcBef>
              <a:spcAft>
                <a:spcPct val="0"/>
              </a:spcAft>
              <a:defRPr sz="1300">
                <a:solidFill>
                  <a:schemeClr val="tx1"/>
                </a:solidFill>
                <a:latin typeface="Times New Roman" pitchFamily="18" charset="0"/>
              </a:defRPr>
            </a:lvl9pPr>
          </a:lstStyle>
          <a:p>
            <a:fld id="{4EA2A8E0-8C56-4321-83EF-CAE359725385}" type="slidenum">
              <a:rPr lang="fr-FR" altLang="en-US" sz="1100"/>
              <a:pPr/>
              <a:t>3</a:t>
            </a:fld>
            <a:endParaRPr lang="fr-FR" altLang="en-US" sz="1100"/>
          </a:p>
        </p:txBody>
      </p:sp>
      <p:sp>
        <p:nvSpPr>
          <p:cNvPr id="53251" name="Rectangle 2"/>
          <p:cNvSpPr>
            <a:spLocks noGrp="1" noRot="1" noChangeAspect="1" noChangeArrowheads="1" noTextEdit="1"/>
          </p:cNvSpPr>
          <p:nvPr>
            <p:ph type="sldImg"/>
          </p:nvPr>
        </p:nvSpPr>
        <p:spPr>
          <a:xfrm>
            <a:off x="646113" y="744538"/>
            <a:ext cx="5376862" cy="3722687"/>
          </a:xfrm>
          <a:ln/>
        </p:spPr>
      </p:sp>
      <p:sp>
        <p:nvSpPr>
          <p:cNvPr id="53252"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8F56F4F9-4D8C-4E85-B3C3-EA633F8CF945}" type="slidenum">
              <a:rPr lang="fr-FR" altLang="en-US" sz="1100"/>
              <a:pPr/>
              <a:t>31</a:t>
            </a:fld>
            <a:endParaRPr lang="fr-FR" altLang="en-US" sz="110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fr-FR"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2A40B24-4DE6-4FB7-913B-FCDAFC28A2DB}" type="slidenum">
              <a:rPr lang="fr-FR" sz="1200"/>
              <a:pPr/>
              <a:t>32</a:t>
            </a:fld>
            <a:endParaRPr lang="fr-FR" sz="1200"/>
          </a:p>
        </p:txBody>
      </p:sp>
      <p:sp>
        <p:nvSpPr>
          <p:cNvPr id="58371" name="Rectangle 2"/>
          <p:cNvSpPr>
            <a:spLocks noGrp="1" noRot="1" noChangeAspect="1" noChangeArrowheads="1" noTextEdit="1"/>
          </p:cNvSpPr>
          <p:nvPr>
            <p:ph type="sldImg"/>
          </p:nvPr>
        </p:nvSpPr>
        <p:spPr>
          <a:xfrm>
            <a:off x="646113" y="744538"/>
            <a:ext cx="5376862" cy="3722687"/>
          </a:xfrm>
          <a:ln/>
        </p:spPr>
      </p:sp>
      <p:sp>
        <p:nvSpPr>
          <p:cNvPr id="58372"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57CB12-352B-4745-9294-3027908C2476}" type="slidenum">
              <a:rPr lang="fr-FR" sz="1200"/>
              <a:pPr/>
              <a:t>33</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34</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36</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Martin</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37</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39</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40</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41</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42</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4</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p>
          <a:p>
            <a:endParaRPr lang="de-DE" dirty="0" smtClean="0"/>
          </a:p>
          <a:p>
            <a:r>
              <a:rPr lang="de-DE" dirty="0" smtClean="0"/>
              <a:t>Controlling for </a:t>
            </a:r>
            <a:r>
              <a:rPr lang="de-DE" dirty="0" err="1" smtClean="0"/>
              <a:t>education</a:t>
            </a:r>
            <a:r>
              <a:rPr lang="de-DE" dirty="0" smtClean="0"/>
              <a:t>,</a:t>
            </a:r>
            <a:r>
              <a:rPr lang="de-DE" baseline="0" dirty="0" smtClean="0"/>
              <a:t> </a:t>
            </a:r>
            <a:r>
              <a:rPr lang="de-DE" baseline="0" dirty="0" err="1" smtClean="0"/>
              <a:t>household</a:t>
            </a:r>
            <a:r>
              <a:rPr lang="de-DE" baseline="0" dirty="0" smtClean="0"/>
              <a:t> </a:t>
            </a:r>
            <a:r>
              <a:rPr lang="de-DE" baseline="0" dirty="0" err="1" smtClean="0"/>
              <a:t>composition</a:t>
            </a:r>
            <a:r>
              <a:rPr lang="de-DE" baseline="0" dirty="0" smtClean="0"/>
              <a:t>, </a:t>
            </a:r>
            <a:r>
              <a:rPr lang="de-DE" baseline="0" dirty="0" err="1" smtClean="0"/>
              <a:t>immigration</a:t>
            </a:r>
            <a:r>
              <a:rPr lang="de-DE" baseline="0" dirty="0" smtClean="0"/>
              <a:t> </a:t>
            </a:r>
            <a:r>
              <a:rPr lang="de-DE" baseline="0" dirty="0" err="1" smtClean="0"/>
              <a:t>status</a:t>
            </a:r>
            <a:r>
              <a:rPr lang="de-DE" baseline="0" dirty="0" smtClean="0"/>
              <a:t> </a:t>
            </a:r>
            <a:r>
              <a:rPr lang="de-DE" baseline="0" dirty="0" err="1" smtClean="0"/>
              <a:t>etc</a:t>
            </a:r>
            <a:r>
              <a:rPr lang="de-DE" baseline="0" dirty="0" smtClean="0"/>
              <a:t>, </a:t>
            </a:r>
            <a:r>
              <a:rPr lang="de-DE" baseline="0" dirty="0" err="1" smtClean="0"/>
              <a:t>we</a:t>
            </a:r>
            <a:r>
              <a:rPr lang="de-DE" baseline="0" dirty="0" smtClean="0"/>
              <a:t> find </a:t>
            </a:r>
            <a:r>
              <a:rPr lang="de-DE" baseline="0" dirty="0" err="1" smtClean="0"/>
              <a:t>that</a:t>
            </a:r>
            <a:r>
              <a:rPr lang="de-DE" baseline="0" dirty="0" smtClean="0"/>
              <a:t> French </a:t>
            </a:r>
            <a:r>
              <a:rPr lang="de-DE" baseline="0" dirty="0" err="1" smtClean="0"/>
              <a:t>cohorts</a:t>
            </a:r>
            <a:r>
              <a:rPr lang="de-DE" baseline="0" dirty="0" smtClean="0"/>
              <a:t> </a:t>
            </a:r>
            <a:r>
              <a:rPr lang="de-DE" baseline="0" dirty="0" err="1" smtClean="0"/>
              <a:t>born</a:t>
            </a:r>
            <a:r>
              <a:rPr lang="de-DE" baseline="0" dirty="0" smtClean="0"/>
              <a:t> </a:t>
            </a:r>
            <a:r>
              <a:rPr lang="de-DE" baseline="0" dirty="0" err="1" smtClean="0"/>
              <a:t>very</a:t>
            </a:r>
            <a:r>
              <a:rPr lang="de-DE" baseline="0" dirty="0" smtClean="0"/>
              <a:t> </a:t>
            </a:r>
            <a:r>
              <a:rPr lang="de-DE" baseline="0" dirty="0" err="1" smtClean="0"/>
              <a:t>early</a:t>
            </a:r>
            <a:r>
              <a:rPr lang="de-DE" baseline="0" dirty="0" smtClean="0"/>
              <a:t> </a:t>
            </a:r>
            <a:r>
              <a:rPr lang="de-DE" baseline="0" dirty="0" err="1" smtClean="0"/>
              <a:t>or</a:t>
            </a:r>
            <a:r>
              <a:rPr lang="de-DE" baseline="0" dirty="0" smtClean="0"/>
              <a:t> </a:t>
            </a:r>
            <a:r>
              <a:rPr lang="de-DE" baseline="0" dirty="0" err="1" smtClean="0"/>
              <a:t>late</a:t>
            </a:r>
            <a:r>
              <a:rPr lang="de-DE" baseline="0" dirty="0" smtClean="0"/>
              <a:t> </a:t>
            </a:r>
            <a:r>
              <a:rPr lang="de-DE" baseline="0" dirty="0" err="1" smtClean="0"/>
              <a:t>or</a:t>
            </a:r>
            <a:r>
              <a:rPr lang="de-DE" baseline="0" dirty="0" smtClean="0"/>
              <a:t> </a:t>
            </a:r>
            <a:r>
              <a:rPr lang="de-DE" baseline="0" dirty="0" err="1" smtClean="0"/>
              <a:t>strongly</a:t>
            </a:r>
            <a:r>
              <a:rPr lang="de-DE" baseline="0" dirty="0" smtClean="0"/>
              <a:t> </a:t>
            </a:r>
            <a:r>
              <a:rPr lang="de-DE" baseline="0" dirty="0" err="1" smtClean="0"/>
              <a:t>disadvantaged</a:t>
            </a:r>
            <a:r>
              <a:rPr lang="de-DE" baseline="0" dirty="0" smtClean="0"/>
              <a:t>. </a:t>
            </a:r>
          </a:p>
          <a:p>
            <a:endParaRPr lang="de-DE" baseline="0" dirty="0" smtClean="0"/>
          </a:p>
          <a:p>
            <a:r>
              <a:rPr lang="de-DE" baseline="0" dirty="0" err="1" smtClean="0"/>
              <a:t>Unsurprising</a:t>
            </a:r>
            <a:r>
              <a:rPr lang="de-DE" baseline="0" dirty="0" smtClean="0"/>
              <a:t> for pre-1930 </a:t>
            </a:r>
            <a:r>
              <a:rPr lang="de-DE" baseline="0" dirty="0" err="1" smtClean="0"/>
              <a:t>cohorts</a:t>
            </a:r>
            <a:r>
              <a:rPr lang="de-DE" baseline="0" dirty="0" smtClean="0"/>
              <a:t> in France: E.g. </a:t>
            </a:r>
            <a:r>
              <a:rPr lang="de-DE" baseline="0" dirty="0" err="1" smtClean="0"/>
              <a:t>entering</a:t>
            </a:r>
            <a:r>
              <a:rPr lang="de-DE" baseline="0" dirty="0" smtClean="0"/>
              <a:t> </a:t>
            </a:r>
            <a:r>
              <a:rPr lang="de-DE" baseline="0" dirty="0" err="1" smtClean="0"/>
              <a:t>the</a:t>
            </a:r>
            <a:r>
              <a:rPr lang="de-DE" baseline="0" dirty="0" smtClean="0"/>
              <a:t> </a:t>
            </a:r>
            <a:r>
              <a:rPr lang="de-DE" baseline="0" dirty="0" err="1" smtClean="0"/>
              <a:t>working</a:t>
            </a:r>
            <a:r>
              <a:rPr lang="de-DE" baseline="0" dirty="0" smtClean="0"/>
              <a:t> market in 1940 </a:t>
            </a:r>
            <a:r>
              <a:rPr lang="de-DE" baseline="0" dirty="0" err="1" smtClean="0"/>
              <a:t>is</a:t>
            </a:r>
            <a:r>
              <a:rPr lang="de-DE" baseline="0" dirty="0" smtClean="0"/>
              <a:t> not a </a:t>
            </a:r>
            <a:r>
              <a:rPr lang="de-DE" baseline="0" dirty="0" err="1" smtClean="0"/>
              <a:t>great</a:t>
            </a:r>
            <a:r>
              <a:rPr lang="de-DE" baseline="0" dirty="0" smtClean="0"/>
              <a:t> </a:t>
            </a:r>
            <a:r>
              <a:rPr lang="de-DE" baseline="0" dirty="0" err="1" smtClean="0"/>
              <a:t>moment</a:t>
            </a:r>
            <a:r>
              <a:rPr lang="de-DE" baseline="0" dirty="0" smtClean="0"/>
              <a:t> </a:t>
            </a:r>
            <a:r>
              <a:rPr lang="de-DE" baseline="0" dirty="0" err="1" smtClean="0"/>
              <a:t>to</a:t>
            </a:r>
            <a:r>
              <a:rPr lang="de-DE" baseline="0" dirty="0" smtClean="0"/>
              <a:t> </a:t>
            </a:r>
            <a:r>
              <a:rPr lang="de-DE" baseline="0" dirty="0" err="1" smtClean="0"/>
              <a:t>enter</a:t>
            </a:r>
            <a:r>
              <a:rPr lang="de-DE" baseline="0" dirty="0" smtClean="0"/>
              <a:t> </a:t>
            </a:r>
            <a:r>
              <a:rPr lang="de-DE" baseline="0" dirty="0" err="1" smtClean="0"/>
              <a:t>the</a:t>
            </a:r>
            <a:r>
              <a:rPr lang="de-DE" baseline="0" dirty="0" smtClean="0"/>
              <a:t> </a:t>
            </a:r>
            <a:r>
              <a:rPr lang="de-DE" baseline="0" dirty="0" err="1" smtClean="0"/>
              <a:t>working</a:t>
            </a:r>
            <a:r>
              <a:rPr lang="de-DE" baseline="0" dirty="0" smtClean="0"/>
              <a:t> market. But </a:t>
            </a:r>
            <a:r>
              <a:rPr lang="de-DE" baseline="0" dirty="0" err="1" smtClean="0"/>
              <a:t>more</a:t>
            </a:r>
            <a:r>
              <a:rPr lang="de-DE" baseline="0" dirty="0" smtClean="0"/>
              <a:t> </a:t>
            </a:r>
            <a:r>
              <a:rPr lang="de-DE" baseline="0" dirty="0" err="1" smtClean="0"/>
              <a:t>disquieting</a:t>
            </a:r>
            <a:r>
              <a:rPr lang="de-DE" baseline="0" dirty="0" smtClean="0"/>
              <a:t> </a:t>
            </a:r>
            <a:r>
              <a:rPr lang="de-DE" baseline="0" dirty="0" err="1" smtClean="0"/>
              <a:t>is</a:t>
            </a:r>
            <a:r>
              <a:rPr lang="de-DE" baseline="0" dirty="0" smtClean="0"/>
              <a:t> </a:t>
            </a:r>
            <a:r>
              <a:rPr lang="de-DE" baseline="0" dirty="0" err="1" smtClean="0"/>
              <a:t>our</a:t>
            </a:r>
            <a:r>
              <a:rPr lang="de-DE" baseline="0" dirty="0" smtClean="0"/>
              <a:t> </a:t>
            </a:r>
            <a:r>
              <a:rPr lang="de-DE" baseline="0" dirty="0" err="1" smtClean="0"/>
              <a:t>finding</a:t>
            </a:r>
            <a:r>
              <a:rPr lang="de-DE" baseline="0" dirty="0" smtClean="0"/>
              <a:t> </a:t>
            </a:r>
            <a:r>
              <a:rPr lang="de-DE" baseline="0" dirty="0" err="1" smtClean="0"/>
              <a:t>about</a:t>
            </a:r>
            <a:r>
              <a:rPr lang="de-DE" baseline="0" dirty="0" smtClean="0"/>
              <a:t> </a:t>
            </a:r>
            <a:r>
              <a:rPr lang="de-DE" baseline="0" dirty="0" err="1" smtClean="0"/>
              <a:t>cohorts</a:t>
            </a:r>
            <a:r>
              <a:rPr lang="de-DE" baseline="0" dirty="0" smtClean="0"/>
              <a:t> </a:t>
            </a:r>
            <a:r>
              <a:rPr lang="de-DE" baseline="0" dirty="0" err="1" smtClean="0"/>
              <a:t>that</a:t>
            </a:r>
            <a:r>
              <a:rPr lang="de-DE" baseline="0" dirty="0" smtClean="0"/>
              <a:t> </a:t>
            </a:r>
            <a:r>
              <a:rPr lang="de-DE" baseline="0" dirty="0" err="1" smtClean="0"/>
              <a:t>have</a:t>
            </a:r>
            <a:r>
              <a:rPr lang="de-DE" baseline="0" dirty="0" smtClean="0"/>
              <a:t> </a:t>
            </a:r>
            <a:r>
              <a:rPr lang="de-DE" baseline="0" dirty="0" err="1" smtClean="0"/>
              <a:t>been</a:t>
            </a:r>
            <a:r>
              <a:rPr lang="de-DE" baseline="0" dirty="0" smtClean="0"/>
              <a:t> </a:t>
            </a:r>
            <a:r>
              <a:rPr lang="de-DE" baseline="0" dirty="0" err="1" smtClean="0"/>
              <a:t>born</a:t>
            </a:r>
            <a:r>
              <a:rPr lang="de-DE" baseline="0" dirty="0" smtClean="0"/>
              <a:t> </a:t>
            </a:r>
            <a:r>
              <a:rPr lang="de-DE" baseline="0" dirty="0" err="1" smtClean="0"/>
              <a:t>recently</a:t>
            </a:r>
            <a:r>
              <a:rPr lang="de-DE" baseline="0" dirty="0" smtClean="0"/>
              <a:t>. </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43</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44</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45</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46</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4C2D1694-3243-43BF-A259-E8D00F61C652}" type="slidenum">
              <a:rPr lang="fr-FR" sz="1200"/>
              <a:pPr/>
              <a:t>48</a:t>
            </a:fld>
            <a:endParaRPr lang="fr-FR"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9572" indent="-284451">
              <a:defRPr sz="2400">
                <a:solidFill>
                  <a:schemeClr val="tx1"/>
                </a:solidFill>
                <a:latin typeface="Times New Roman" pitchFamily="18" charset="0"/>
              </a:defRPr>
            </a:lvl2pPr>
            <a:lvl3pPr marL="1137802" indent="-227560">
              <a:defRPr sz="2400">
                <a:solidFill>
                  <a:schemeClr val="tx1"/>
                </a:solidFill>
                <a:latin typeface="Times New Roman" pitchFamily="18" charset="0"/>
              </a:defRPr>
            </a:lvl3pPr>
            <a:lvl4pPr marL="1592923" indent="-227560">
              <a:defRPr sz="2400">
                <a:solidFill>
                  <a:schemeClr val="tx1"/>
                </a:solidFill>
                <a:latin typeface="Times New Roman" pitchFamily="18" charset="0"/>
              </a:defRPr>
            </a:lvl4pPr>
            <a:lvl5pPr marL="2048044" indent="-227560">
              <a:defRPr sz="2400">
                <a:solidFill>
                  <a:schemeClr val="tx1"/>
                </a:solidFill>
                <a:latin typeface="Times New Roman" pitchFamily="18" charset="0"/>
              </a:defRPr>
            </a:lvl5pPr>
            <a:lvl6pPr marL="2503165" indent="-227560" algn="ctr" eaLnBrk="0" fontAlgn="base" hangingPunct="0">
              <a:spcBef>
                <a:spcPct val="0"/>
              </a:spcBef>
              <a:spcAft>
                <a:spcPct val="0"/>
              </a:spcAft>
              <a:defRPr sz="2400">
                <a:solidFill>
                  <a:schemeClr val="tx1"/>
                </a:solidFill>
                <a:latin typeface="Times New Roman" pitchFamily="18" charset="0"/>
              </a:defRPr>
            </a:lvl6pPr>
            <a:lvl7pPr marL="2958286" indent="-227560" algn="ctr" eaLnBrk="0" fontAlgn="base" hangingPunct="0">
              <a:spcBef>
                <a:spcPct val="0"/>
              </a:spcBef>
              <a:spcAft>
                <a:spcPct val="0"/>
              </a:spcAft>
              <a:defRPr sz="2400">
                <a:solidFill>
                  <a:schemeClr val="tx1"/>
                </a:solidFill>
                <a:latin typeface="Times New Roman" pitchFamily="18" charset="0"/>
              </a:defRPr>
            </a:lvl7pPr>
            <a:lvl8pPr marL="3413407" indent="-227560" algn="ctr" eaLnBrk="0" fontAlgn="base" hangingPunct="0">
              <a:spcBef>
                <a:spcPct val="0"/>
              </a:spcBef>
              <a:spcAft>
                <a:spcPct val="0"/>
              </a:spcAft>
              <a:defRPr sz="2400">
                <a:solidFill>
                  <a:schemeClr val="tx1"/>
                </a:solidFill>
                <a:latin typeface="Times New Roman" pitchFamily="18" charset="0"/>
              </a:defRPr>
            </a:lvl8pPr>
            <a:lvl9pPr marL="3868528" indent="-227560" algn="ctr" eaLnBrk="0" fontAlgn="base" hangingPunct="0">
              <a:spcBef>
                <a:spcPct val="0"/>
              </a:spcBef>
              <a:spcAft>
                <a:spcPct val="0"/>
              </a:spcAft>
              <a:defRPr sz="2400">
                <a:solidFill>
                  <a:schemeClr val="tx1"/>
                </a:solidFill>
                <a:latin typeface="Times New Roman" pitchFamily="18" charset="0"/>
              </a:defRPr>
            </a:lvl9pPr>
          </a:lstStyle>
          <a:p>
            <a:fld id="{1E82AA66-B7B1-4EE9-AA75-CC98C7A5C465}" type="slidenum">
              <a:rPr lang="fr-FR" altLang="en-US" sz="1200"/>
              <a:pPr/>
              <a:t>49</a:t>
            </a:fld>
            <a:endParaRPr lang="fr-FR"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fr-FR"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50</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51</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52</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53</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5</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54</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55</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56</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984ABD68-7F7D-49D4-AF3A-60BA196843A9}" type="slidenum">
              <a:rPr lang="fr-FR" altLang="en-US" sz="1100"/>
              <a:pPr/>
              <a:t>58</a:t>
            </a:fld>
            <a:endParaRPr lang="fr-FR" altLang="en-US" sz="11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fr-FR"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59</a:t>
            </a:fld>
            <a:endParaRPr lang="fr-FR" sz="1200"/>
          </a:p>
        </p:txBody>
      </p:sp>
      <p:sp>
        <p:nvSpPr>
          <p:cNvPr id="20483" name="Rectangle 2"/>
          <p:cNvSpPr>
            <a:spLocks noGrp="1" noRot="1" noChangeAspect="1" noChangeArrowheads="1" noTextEdit="1"/>
          </p:cNvSpPr>
          <p:nvPr>
            <p:ph type="sldImg"/>
          </p:nvPr>
        </p:nvSpPr>
        <p:spPr>
          <a:xfrm>
            <a:off x="646113" y="744538"/>
            <a:ext cx="5376862" cy="3722687"/>
          </a:xfrm>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5178691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60</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0322">
              <a:defRPr sz="1300">
                <a:solidFill>
                  <a:schemeClr val="tx1"/>
                </a:solidFill>
                <a:latin typeface="Times New Roman" pitchFamily="18" charset="0"/>
              </a:defRPr>
            </a:lvl1pPr>
            <a:lvl2pPr marL="711235" indent="-273552" defTabSz="910322">
              <a:defRPr sz="1300">
                <a:solidFill>
                  <a:schemeClr val="tx1"/>
                </a:solidFill>
                <a:latin typeface="Times New Roman" pitchFamily="18" charset="0"/>
              </a:defRPr>
            </a:lvl2pPr>
            <a:lvl3pPr marL="1094209" indent="-218842" defTabSz="910322">
              <a:defRPr sz="1300">
                <a:solidFill>
                  <a:schemeClr val="tx1"/>
                </a:solidFill>
                <a:latin typeface="Times New Roman" pitchFamily="18" charset="0"/>
              </a:defRPr>
            </a:lvl3pPr>
            <a:lvl4pPr marL="1531892" indent="-218842" defTabSz="910322">
              <a:defRPr sz="1300">
                <a:solidFill>
                  <a:schemeClr val="tx1"/>
                </a:solidFill>
                <a:latin typeface="Times New Roman" pitchFamily="18" charset="0"/>
              </a:defRPr>
            </a:lvl4pPr>
            <a:lvl5pPr marL="1969578" indent="-218842" defTabSz="910322">
              <a:defRPr sz="1300">
                <a:solidFill>
                  <a:schemeClr val="tx1"/>
                </a:solidFill>
                <a:latin typeface="Times New Roman" pitchFamily="18" charset="0"/>
              </a:defRPr>
            </a:lvl5pPr>
            <a:lvl6pPr marL="2407261" indent="-218842" defTabSz="910322" eaLnBrk="0" fontAlgn="base" hangingPunct="0">
              <a:spcBef>
                <a:spcPct val="0"/>
              </a:spcBef>
              <a:spcAft>
                <a:spcPct val="0"/>
              </a:spcAft>
              <a:defRPr sz="1300">
                <a:solidFill>
                  <a:schemeClr val="tx1"/>
                </a:solidFill>
                <a:latin typeface="Times New Roman" pitchFamily="18" charset="0"/>
              </a:defRPr>
            </a:lvl6pPr>
            <a:lvl7pPr marL="2844944" indent="-218842" defTabSz="910322" eaLnBrk="0" fontAlgn="base" hangingPunct="0">
              <a:spcBef>
                <a:spcPct val="0"/>
              </a:spcBef>
              <a:spcAft>
                <a:spcPct val="0"/>
              </a:spcAft>
              <a:defRPr sz="1300">
                <a:solidFill>
                  <a:schemeClr val="tx1"/>
                </a:solidFill>
                <a:latin typeface="Times New Roman" pitchFamily="18" charset="0"/>
              </a:defRPr>
            </a:lvl7pPr>
            <a:lvl8pPr marL="3282629" indent="-218842" defTabSz="910322" eaLnBrk="0" fontAlgn="base" hangingPunct="0">
              <a:spcBef>
                <a:spcPct val="0"/>
              </a:spcBef>
              <a:spcAft>
                <a:spcPct val="0"/>
              </a:spcAft>
              <a:defRPr sz="1300">
                <a:solidFill>
                  <a:schemeClr val="tx1"/>
                </a:solidFill>
                <a:latin typeface="Times New Roman" pitchFamily="18" charset="0"/>
              </a:defRPr>
            </a:lvl8pPr>
            <a:lvl9pPr marL="3720312" indent="-218842" defTabSz="910322" eaLnBrk="0" fontAlgn="base" hangingPunct="0">
              <a:spcBef>
                <a:spcPct val="0"/>
              </a:spcBef>
              <a:spcAft>
                <a:spcPct val="0"/>
              </a:spcAft>
              <a:defRPr sz="1300">
                <a:solidFill>
                  <a:schemeClr val="tx1"/>
                </a:solidFill>
                <a:latin typeface="Times New Roman" pitchFamily="18" charset="0"/>
              </a:defRPr>
            </a:lvl9pPr>
          </a:lstStyle>
          <a:p>
            <a:fld id="{10FC06D6-82B8-49D3-BD35-713AFAE424F0}" type="slidenum">
              <a:rPr lang="fr-FR" sz="1100"/>
              <a:pPr/>
              <a:t>61</a:t>
            </a:fld>
            <a:endParaRPr lang="fr-FR" sz="11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62</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63</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64</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877788">
              <a:defRPr sz="1300">
                <a:solidFill>
                  <a:schemeClr val="tx1"/>
                </a:solidFill>
                <a:latin typeface="Times New Roman" pitchFamily="18" charset="0"/>
              </a:defRPr>
            </a:lvl1pPr>
            <a:lvl2pPr marL="685817" indent="-263776" defTabSz="877788">
              <a:defRPr sz="1300">
                <a:solidFill>
                  <a:schemeClr val="tx1"/>
                </a:solidFill>
                <a:latin typeface="Times New Roman" pitchFamily="18" charset="0"/>
              </a:defRPr>
            </a:lvl2pPr>
            <a:lvl3pPr marL="1055103" indent="-211021" defTabSz="877788">
              <a:defRPr sz="1300">
                <a:solidFill>
                  <a:schemeClr val="tx1"/>
                </a:solidFill>
                <a:latin typeface="Times New Roman" pitchFamily="18" charset="0"/>
              </a:defRPr>
            </a:lvl3pPr>
            <a:lvl4pPr marL="1477145" indent="-211021" defTabSz="877788">
              <a:defRPr sz="1300">
                <a:solidFill>
                  <a:schemeClr val="tx1"/>
                </a:solidFill>
                <a:latin typeface="Times New Roman" pitchFamily="18" charset="0"/>
              </a:defRPr>
            </a:lvl4pPr>
            <a:lvl5pPr marL="1899186" indent="-211021" defTabSz="877788">
              <a:defRPr sz="1300">
                <a:solidFill>
                  <a:schemeClr val="tx1"/>
                </a:solidFill>
                <a:latin typeface="Times New Roman" pitchFamily="18" charset="0"/>
              </a:defRPr>
            </a:lvl5pPr>
            <a:lvl6pPr marL="2321227" indent="-211021" defTabSz="877788" eaLnBrk="0" fontAlgn="base" hangingPunct="0">
              <a:spcBef>
                <a:spcPct val="0"/>
              </a:spcBef>
              <a:spcAft>
                <a:spcPct val="0"/>
              </a:spcAft>
              <a:defRPr sz="1300">
                <a:solidFill>
                  <a:schemeClr val="tx1"/>
                </a:solidFill>
                <a:latin typeface="Times New Roman" pitchFamily="18" charset="0"/>
              </a:defRPr>
            </a:lvl6pPr>
            <a:lvl7pPr marL="2743269" indent="-211021" defTabSz="877788" eaLnBrk="0" fontAlgn="base" hangingPunct="0">
              <a:spcBef>
                <a:spcPct val="0"/>
              </a:spcBef>
              <a:spcAft>
                <a:spcPct val="0"/>
              </a:spcAft>
              <a:defRPr sz="1300">
                <a:solidFill>
                  <a:schemeClr val="tx1"/>
                </a:solidFill>
                <a:latin typeface="Times New Roman" pitchFamily="18" charset="0"/>
              </a:defRPr>
            </a:lvl7pPr>
            <a:lvl8pPr marL="3165310" indent="-211021" defTabSz="877788" eaLnBrk="0" fontAlgn="base" hangingPunct="0">
              <a:spcBef>
                <a:spcPct val="0"/>
              </a:spcBef>
              <a:spcAft>
                <a:spcPct val="0"/>
              </a:spcAft>
              <a:defRPr sz="1300">
                <a:solidFill>
                  <a:schemeClr val="tx1"/>
                </a:solidFill>
                <a:latin typeface="Times New Roman" pitchFamily="18" charset="0"/>
              </a:defRPr>
            </a:lvl8pPr>
            <a:lvl9pPr marL="3587351" indent="-211021" defTabSz="877788" eaLnBrk="0" fontAlgn="base" hangingPunct="0">
              <a:spcBef>
                <a:spcPct val="0"/>
              </a:spcBef>
              <a:spcAft>
                <a:spcPct val="0"/>
              </a:spcAft>
              <a:defRPr sz="1300">
                <a:solidFill>
                  <a:schemeClr val="tx1"/>
                </a:solidFill>
                <a:latin typeface="Times New Roman" pitchFamily="18" charset="0"/>
              </a:defRPr>
            </a:lvl9pPr>
          </a:lstStyle>
          <a:p>
            <a:fld id="{2187D68B-57CE-4A4B-9E6E-828D0BFC5697}" type="slidenum">
              <a:rPr lang="fr-FR" sz="1100"/>
              <a:pPr/>
              <a:t>6</a:t>
            </a:fld>
            <a:endParaRPr lang="fr-FR" sz="1100"/>
          </a:p>
        </p:txBody>
      </p:sp>
      <p:sp>
        <p:nvSpPr>
          <p:cNvPr id="35843" name="Rectangle 2"/>
          <p:cNvSpPr>
            <a:spLocks noGrp="1" noRot="1" noChangeAspect="1" noChangeArrowheads="1" noTextEdit="1"/>
          </p:cNvSpPr>
          <p:nvPr>
            <p:ph type="sldImg"/>
          </p:nvPr>
        </p:nvSpPr>
        <p:spPr>
          <a:xfrm>
            <a:off x="646113" y="744538"/>
            <a:ext cx="5376862" cy="3722687"/>
          </a:xfrm>
          <a:ln/>
        </p:spPr>
      </p:sp>
      <p:sp>
        <p:nvSpPr>
          <p:cNvPr id="3584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65</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66</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67</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68</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69</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B6A6A6D2-AA80-42C3-92ED-C0B1AAEDC920}" type="slidenum">
              <a:rPr lang="fr-FR" altLang="en-US" sz="1100"/>
              <a:pPr/>
              <a:t>70</a:t>
            </a:fld>
            <a:endParaRPr lang="fr-FR" altLang="en-US" sz="11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fr-FR"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6F5E3343-A9C8-4895-865A-19F2E11DB8A0}" type="slidenum">
              <a:rPr lang="fr-FR" altLang="en-US" sz="1100"/>
              <a:pPr/>
              <a:t>71</a:t>
            </a:fld>
            <a:endParaRPr lang="fr-FR" altLang="en-US" sz="11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fr-FR"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1DA81E9C-CD67-4C68-AC17-703321B7021E}" type="slidenum">
              <a:rPr lang="fr-FR" altLang="en-US" sz="1100"/>
              <a:pPr/>
              <a:t>72</a:t>
            </a:fld>
            <a:endParaRPr lang="fr-FR" altLang="en-US" sz="11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endParaRPr lang="fr-FR"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65A4FC6A-0C9F-46C3-9F47-AAF27043FCE2}" type="slidenum">
              <a:rPr lang="fr-FR" altLang="en-US" sz="1100"/>
              <a:pPr/>
              <a:t>73</a:t>
            </a:fld>
            <a:endParaRPr lang="fr-FR" altLang="en-US" sz="11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fr-FR"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E0ED7CDC-0ECA-4C87-9B44-BC6A3F7B6485}" type="slidenum">
              <a:rPr lang="fr-FR" altLang="en-US" sz="1100"/>
              <a:pPr/>
              <a:t>74</a:t>
            </a:fld>
            <a:endParaRPr lang="fr-FR" altLang="en-US" sz="11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fr-FR"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877788">
              <a:defRPr sz="1300">
                <a:solidFill>
                  <a:schemeClr val="tx1"/>
                </a:solidFill>
                <a:latin typeface="Times New Roman" pitchFamily="18" charset="0"/>
              </a:defRPr>
            </a:lvl1pPr>
            <a:lvl2pPr marL="685817" indent="-263776" defTabSz="877788">
              <a:defRPr sz="1300">
                <a:solidFill>
                  <a:schemeClr val="tx1"/>
                </a:solidFill>
                <a:latin typeface="Times New Roman" pitchFamily="18" charset="0"/>
              </a:defRPr>
            </a:lvl2pPr>
            <a:lvl3pPr marL="1055103" indent="-211021" defTabSz="877788">
              <a:defRPr sz="1300">
                <a:solidFill>
                  <a:schemeClr val="tx1"/>
                </a:solidFill>
                <a:latin typeface="Times New Roman" pitchFamily="18" charset="0"/>
              </a:defRPr>
            </a:lvl3pPr>
            <a:lvl4pPr marL="1477145" indent="-211021" defTabSz="877788">
              <a:defRPr sz="1300">
                <a:solidFill>
                  <a:schemeClr val="tx1"/>
                </a:solidFill>
                <a:latin typeface="Times New Roman" pitchFamily="18" charset="0"/>
              </a:defRPr>
            </a:lvl4pPr>
            <a:lvl5pPr marL="1899186" indent="-211021" defTabSz="877788">
              <a:defRPr sz="1300">
                <a:solidFill>
                  <a:schemeClr val="tx1"/>
                </a:solidFill>
                <a:latin typeface="Times New Roman" pitchFamily="18" charset="0"/>
              </a:defRPr>
            </a:lvl5pPr>
            <a:lvl6pPr marL="2321227" indent="-211021" defTabSz="877788" eaLnBrk="0" fontAlgn="base" hangingPunct="0">
              <a:spcBef>
                <a:spcPct val="0"/>
              </a:spcBef>
              <a:spcAft>
                <a:spcPct val="0"/>
              </a:spcAft>
              <a:defRPr sz="1300">
                <a:solidFill>
                  <a:schemeClr val="tx1"/>
                </a:solidFill>
                <a:latin typeface="Times New Roman" pitchFamily="18" charset="0"/>
              </a:defRPr>
            </a:lvl6pPr>
            <a:lvl7pPr marL="2743269" indent="-211021" defTabSz="877788" eaLnBrk="0" fontAlgn="base" hangingPunct="0">
              <a:spcBef>
                <a:spcPct val="0"/>
              </a:spcBef>
              <a:spcAft>
                <a:spcPct val="0"/>
              </a:spcAft>
              <a:defRPr sz="1300">
                <a:solidFill>
                  <a:schemeClr val="tx1"/>
                </a:solidFill>
                <a:latin typeface="Times New Roman" pitchFamily="18" charset="0"/>
              </a:defRPr>
            </a:lvl7pPr>
            <a:lvl8pPr marL="3165310" indent="-211021" defTabSz="877788" eaLnBrk="0" fontAlgn="base" hangingPunct="0">
              <a:spcBef>
                <a:spcPct val="0"/>
              </a:spcBef>
              <a:spcAft>
                <a:spcPct val="0"/>
              </a:spcAft>
              <a:defRPr sz="1300">
                <a:solidFill>
                  <a:schemeClr val="tx1"/>
                </a:solidFill>
                <a:latin typeface="Times New Roman" pitchFamily="18" charset="0"/>
              </a:defRPr>
            </a:lvl8pPr>
            <a:lvl9pPr marL="3587351" indent="-211021" defTabSz="877788" eaLnBrk="0" fontAlgn="base" hangingPunct="0">
              <a:spcBef>
                <a:spcPct val="0"/>
              </a:spcBef>
              <a:spcAft>
                <a:spcPct val="0"/>
              </a:spcAft>
              <a:defRPr sz="1300">
                <a:solidFill>
                  <a:schemeClr val="tx1"/>
                </a:solidFill>
                <a:latin typeface="Times New Roman" pitchFamily="18" charset="0"/>
              </a:defRPr>
            </a:lvl9pPr>
          </a:lstStyle>
          <a:p>
            <a:fld id="{062CD463-B01E-45F4-8B95-2EB535DC0AF0}" type="slidenum">
              <a:rPr lang="fr-FR" sz="1100"/>
              <a:pPr/>
              <a:t>7</a:t>
            </a:fld>
            <a:endParaRPr lang="fr-FR" sz="1100"/>
          </a:p>
        </p:txBody>
      </p:sp>
      <p:sp>
        <p:nvSpPr>
          <p:cNvPr id="36867" name="Rectangle 2"/>
          <p:cNvSpPr>
            <a:spLocks noGrp="1" noRot="1" noChangeAspect="1" noChangeArrowheads="1" noTextEdit="1"/>
          </p:cNvSpPr>
          <p:nvPr>
            <p:ph type="sldImg"/>
          </p:nvPr>
        </p:nvSpPr>
        <p:spPr>
          <a:xfrm>
            <a:off x="646113" y="744538"/>
            <a:ext cx="5376862" cy="3722687"/>
          </a:xfrm>
          <a:ln/>
        </p:spPr>
      </p:sp>
      <p:sp>
        <p:nvSpPr>
          <p:cNvPr id="36868"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40A1EC37-290B-40FF-99CD-E7ECAF4F045E}" type="slidenum">
              <a:rPr lang="fr-FR" altLang="en-US" sz="1100"/>
              <a:pPr/>
              <a:t>75</a:t>
            </a:fld>
            <a:endParaRPr lang="fr-FR" altLang="en-US" sz="11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fr-FR"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DE2615FA-B71F-4CDC-935F-559EA7780408}" type="slidenum">
              <a:rPr lang="fr-FR" altLang="en-US" sz="1100"/>
              <a:pPr/>
              <a:t>76</a:t>
            </a:fld>
            <a:endParaRPr lang="fr-FR" altLang="en-US" sz="11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fr-FR"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B41657A8-C1D6-4D05-9C6D-43C192A586F3}" type="slidenum">
              <a:rPr lang="fr-FR" altLang="en-US" sz="1100"/>
              <a:pPr/>
              <a:t>77</a:t>
            </a:fld>
            <a:endParaRPr lang="fr-FR" altLang="en-US" sz="11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fr-FR"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C5C38ED3-4A32-4229-BD3D-8420BAE355B1}" type="slidenum">
              <a:rPr lang="fr-FR" altLang="en-US" sz="1100"/>
              <a:pPr/>
              <a:t>78</a:t>
            </a:fld>
            <a:endParaRPr lang="fr-FR" altLang="en-US" sz="11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fr-FR"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C5C38ED3-4A32-4229-BD3D-8420BAE355B1}" type="slidenum">
              <a:rPr lang="fr-FR" altLang="en-US" sz="1100"/>
              <a:pPr/>
              <a:t>79</a:t>
            </a:fld>
            <a:endParaRPr lang="fr-FR" altLang="en-US" sz="11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fr-FR"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8201C1C6-FFF1-4E39-B082-5E997A207016}" type="slidenum">
              <a:rPr lang="fr-FR" altLang="en-US" sz="1100"/>
              <a:pPr/>
              <a:t>80</a:t>
            </a:fld>
            <a:endParaRPr lang="fr-FR" altLang="en-US" sz="11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fr-FR"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8</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9</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C2838088-31A5-4A1F-BB4B-0BD907196492}" type="slidenum">
              <a:rPr lang="fr-FR"/>
              <a:pPr>
                <a:defRPr/>
              </a:pPr>
              <a:t>‹#›</a:t>
            </a:fld>
            <a:endParaRPr lang="fr-FR"/>
          </a:p>
        </p:txBody>
      </p:sp>
    </p:spTree>
    <p:extLst>
      <p:ext uri="{BB962C8B-B14F-4D97-AF65-F5344CB8AC3E}">
        <p14:creationId xmlns:p14="http://schemas.microsoft.com/office/powerpoint/2010/main" val="7416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63A04E80-2BE0-4E77-A6ED-218C38F34977}" type="slidenum">
              <a:rPr lang="fr-FR"/>
              <a:pPr>
                <a:defRPr/>
              </a:pPr>
              <a:t>‹#›</a:t>
            </a:fld>
            <a:endParaRPr lang="fr-FR"/>
          </a:p>
        </p:txBody>
      </p:sp>
    </p:spTree>
    <p:extLst>
      <p:ext uri="{BB962C8B-B14F-4D97-AF65-F5344CB8AC3E}">
        <p14:creationId xmlns:p14="http://schemas.microsoft.com/office/powerpoint/2010/main" val="44431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3438" y="195263"/>
            <a:ext cx="2000250"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9513" y="195263"/>
            <a:ext cx="58515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51E12296-B39C-4F77-88E0-7E6B0D50F8CE}" type="slidenum">
              <a:rPr lang="fr-FR"/>
              <a:pPr>
                <a:defRPr/>
              </a:pPr>
              <a:t>‹#›</a:t>
            </a:fld>
            <a:endParaRPr lang="fr-FR"/>
          </a:p>
        </p:txBody>
      </p:sp>
    </p:spTree>
    <p:extLst>
      <p:ext uri="{BB962C8B-B14F-4D97-AF65-F5344CB8AC3E}">
        <p14:creationId xmlns:p14="http://schemas.microsoft.com/office/powerpoint/2010/main" val="2139660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9"/>
            <a:ext cx="8915400" cy="576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8"/>
          <p:cNvSpPr>
            <a:spLocks noGrp="1" noChangeArrowheads="1"/>
          </p:cNvSpPr>
          <p:nvPr>
            <p:ph type="sldNum" sz="quarter" idx="10"/>
          </p:nvPr>
        </p:nvSpPr>
        <p:spPr>
          <a:ln/>
        </p:spPr>
        <p:txBody>
          <a:bodyPr/>
          <a:lstStyle>
            <a:lvl1pPr>
              <a:defRPr/>
            </a:lvl1pPr>
          </a:lstStyle>
          <a:p>
            <a:pPr>
              <a:defRPr/>
            </a:pPr>
            <a:fld id="{BCC07197-0F9B-45DB-A491-A1DEE5E38614}" type="slidenum">
              <a:rPr lang="fr-FR"/>
              <a:pPr>
                <a:defRPr/>
              </a:pPr>
              <a:t>‹#›</a:t>
            </a:fld>
            <a:endParaRPr lang="fr-FR"/>
          </a:p>
        </p:txBody>
      </p:sp>
    </p:spTree>
    <p:extLst>
      <p:ext uri="{BB962C8B-B14F-4D97-AF65-F5344CB8AC3E}">
        <p14:creationId xmlns:p14="http://schemas.microsoft.com/office/powerpoint/2010/main" val="316169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E951483B-6ED8-42E0-A444-9D3BEED914FC}" type="slidenum">
              <a:rPr lang="fr-FR"/>
              <a:pPr>
                <a:defRPr/>
              </a:pPr>
              <a:t>‹#›</a:t>
            </a:fld>
            <a:endParaRPr lang="fr-FR"/>
          </a:p>
        </p:txBody>
      </p:sp>
    </p:spTree>
    <p:extLst>
      <p:ext uri="{BB962C8B-B14F-4D97-AF65-F5344CB8AC3E}">
        <p14:creationId xmlns:p14="http://schemas.microsoft.com/office/powerpoint/2010/main" val="54109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468C429F-4CCA-4E27-8A46-802F3692F7DE}" type="slidenum">
              <a:rPr lang="fr-FR"/>
              <a:pPr>
                <a:defRPr/>
              </a:pPr>
              <a:t>‹#›</a:t>
            </a:fld>
            <a:endParaRPr lang="fr-FR"/>
          </a:p>
        </p:txBody>
      </p:sp>
    </p:spTree>
    <p:extLst>
      <p:ext uri="{BB962C8B-B14F-4D97-AF65-F5344CB8AC3E}">
        <p14:creationId xmlns:p14="http://schemas.microsoft.com/office/powerpoint/2010/main" val="53934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00150" y="815975"/>
            <a:ext cx="3914775"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7325" y="815975"/>
            <a:ext cx="3916363"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sldNum" sz="quarter" idx="10"/>
          </p:nvPr>
        </p:nvSpPr>
        <p:spPr>
          <a:ln/>
        </p:spPr>
        <p:txBody>
          <a:bodyPr/>
          <a:lstStyle>
            <a:lvl1pPr>
              <a:defRPr/>
            </a:lvl1pPr>
          </a:lstStyle>
          <a:p>
            <a:pPr>
              <a:defRPr/>
            </a:pPr>
            <a:fld id="{FE1BC96F-AE4D-4F20-B8B0-5D549A3D7F08}" type="slidenum">
              <a:rPr lang="fr-FR"/>
              <a:pPr>
                <a:defRPr/>
              </a:pPr>
              <a:t>‹#›</a:t>
            </a:fld>
            <a:endParaRPr lang="fr-FR"/>
          </a:p>
        </p:txBody>
      </p:sp>
    </p:spTree>
    <p:extLst>
      <p:ext uri="{BB962C8B-B14F-4D97-AF65-F5344CB8AC3E}">
        <p14:creationId xmlns:p14="http://schemas.microsoft.com/office/powerpoint/2010/main" val="318622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sldNum" sz="quarter" idx="10"/>
          </p:nvPr>
        </p:nvSpPr>
        <p:spPr>
          <a:ln/>
        </p:spPr>
        <p:txBody>
          <a:bodyPr/>
          <a:lstStyle>
            <a:lvl1pPr>
              <a:defRPr/>
            </a:lvl1pPr>
          </a:lstStyle>
          <a:p>
            <a:pPr>
              <a:defRPr/>
            </a:pPr>
            <a:fld id="{9E214572-860A-4A9F-B86F-FC78ED1DF106}" type="slidenum">
              <a:rPr lang="fr-FR"/>
              <a:pPr>
                <a:defRPr/>
              </a:pPr>
              <a:t>‹#›</a:t>
            </a:fld>
            <a:endParaRPr lang="fr-FR"/>
          </a:p>
        </p:txBody>
      </p:sp>
    </p:spTree>
    <p:extLst>
      <p:ext uri="{BB962C8B-B14F-4D97-AF65-F5344CB8AC3E}">
        <p14:creationId xmlns:p14="http://schemas.microsoft.com/office/powerpoint/2010/main" val="239981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
          <p:cNvSpPr>
            <a:spLocks noGrp="1" noChangeArrowheads="1"/>
          </p:cNvSpPr>
          <p:nvPr>
            <p:ph type="sldNum" sz="quarter" idx="10"/>
          </p:nvPr>
        </p:nvSpPr>
        <p:spPr>
          <a:ln/>
        </p:spPr>
        <p:txBody>
          <a:bodyPr/>
          <a:lstStyle>
            <a:lvl1pPr>
              <a:defRPr/>
            </a:lvl1pPr>
          </a:lstStyle>
          <a:p>
            <a:pPr>
              <a:defRPr/>
            </a:pPr>
            <a:fld id="{38983932-414C-4245-98A3-3565DA29DE3D}" type="slidenum">
              <a:rPr lang="fr-FR"/>
              <a:pPr>
                <a:defRPr/>
              </a:pPr>
              <a:t>‹#›</a:t>
            </a:fld>
            <a:endParaRPr lang="fr-FR"/>
          </a:p>
        </p:txBody>
      </p:sp>
    </p:spTree>
    <p:extLst>
      <p:ext uri="{BB962C8B-B14F-4D97-AF65-F5344CB8AC3E}">
        <p14:creationId xmlns:p14="http://schemas.microsoft.com/office/powerpoint/2010/main" val="381659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69AAD061-6E93-4CFA-B6AF-C9B48B4BCAFC}" type="slidenum">
              <a:rPr lang="fr-FR"/>
              <a:pPr>
                <a:defRPr/>
              </a:pPr>
              <a:t>‹#›</a:t>
            </a:fld>
            <a:endParaRPr lang="fr-FR"/>
          </a:p>
        </p:txBody>
      </p:sp>
    </p:spTree>
    <p:extLst>
      <p:ext uri="{BB962C8B-B14F-4D97-AF65-F5344CB8AC3E}">
        <p14:creationId xmlns:p14="http://schemas.microsoft.com/office/powerpoint/2010/main" val="31334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D7438F3C-BF7B-48D8-B8FB-B57512C3041C}" type="slidenum">
              <a:rPr lang="fr-FR"/>
              <a:pPr>
                <a:defRPr/>
              </a:pPr>
              <a:t>‹#›</a:t>
            </a:fld>
            <a:endParaRPr lang="fr-FR"/>
          </a:p>
        </p:txBody>
      </p:sp>
    </p:spTree>
    <p:extLst>
      <p:ext uri="{BB962C8B-B14F-4D97-AF65-F5344CB8AC3E}">
        <p14:creationId xmlns:p14="http://schemas.microsoft.com/office/powerpoint/2010/main" val="2228647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981DD0A9-996C-469E-8A9C-B93B46E11FB7}" type="slidenum">
              <a:rPr lang="fr-FR"/>
              <a:pPr>
                <a:defRPr/>
              </a:pPr>
              <a:t>‹#›</a:t>
            </a:fld>
            <a:endParaRPr lang="fr-FR"/>
          </a:p>
        </p:txBody>
      </p:sp>
    </p:spTree>
    <p:extLst>
      <p:ext uri="{BB962C8B-B14F-4D97-AF65-F5344CB8AC3E}">
        <p14:creationId xmlns:p14="http://schemas.microsoft.com/office/powerpoint/2010/main" val="242894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179513" y="195263"/>
            <a:ext cx="744855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2" tIns="39676" rIns="79352" bIns="39676" numCol="1" anchor="ctr" anchorCtr="0" compatLnSpc="1">
            <a:prstTxWarp prst="textNoShape">
              <a:avLst/>
            </a:prstTxWarp>
          </a:bodyPr>
          <a:lstStyle/>
          <a:p>
            <a:pPr lvl="0"/>
            <a:r>
              <a:rPr lang="fr-FR" smtClean="0"/>
              <a:t>Générations et classes sociales</a:t>
            </a:r>
          </a:p>
        </p:txBody>
      </p:sp>
      <p:sp>
        <p:nvSpPr>
          <p:cNvPr id="1027" name="Rectangle 7"/>
          <p:cNvSpPr>
            <a:spLocks noGrp="1" noChangeArrowheads="1"/>
          </p:cNvSpPr>
          <p:nvPr>
            <p:ph type="body" idx="1"/>
          </p:nvPr>
        </p:nvSpPr>
        <p:spPr bwMode="auto">
          <a:xfrm>
            <a:off x="1200150" y="815975"/>
            <a:ext cx="7983538"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2" tIns="39676" rIns="79352" bIns="39676"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Line 22"/>
          <p:cNvSpPr>
            <a:spLocks noChangeShapeType="1"/>
          </p:cNvSpPr>
          <p:nvPr/>
        </p:nvSpPr>
        <p:spPr bwMode="auto">
          <a:xfrm>
            <a:off x="152400" y="152400"/>
            <a:ext cx="0" cy="655320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Line 23"/>
          <p:cNvSpPr>
            <a:spLocks noChangeShapeType="1"/>
          </p:cNvSpPr>
          <p:nvPr/>
        </p:nvSpPr>
        <p:spPr bwMode="auto">
          <a:xfrm>
            <a:off x="9753600" y="152400"/>
            <a:ext cx="0" cy="655320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Line 24"/>
          <p:cNvSpPr>
            <a:spLocks noChangeShapeType="1"/>
          </p:cNvSpPr>
          <p:nvPr/>
        </p:nvSpPr>
        <p:spPr bwMode="auto">
          <a:xfrm flipH="1" flipV="1">
            <a:off x="152400" y="152400"/>
            <a:ext cx="9601200" cy="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Line 25"/>
          <p:cNvSpPr>
            <a:spLocks noChangeShapeType="1"/>
          </p:cNvSpPr>
          <p:nvPr/>
        </p:nvSpPr>
        <p:spPr bwMode="auto">
          <a:xfrm flipH="1">
            <a:off x="152400" y="6705600"/>
            <a:ext cx="9601200" cy="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2" name="Rectangle 28"/>
          <p:cNvSpPr>
            <a:spLocks noGrp="1" noChangeArrowheads="1"/>
          </p:cNvSpPr>
          <p:nvPr>
            <p:ph type="sldNum" sz="quarter" idx="4"/>
          </p:nvPr>
        </p:nvSpPr>
        <p:spPr bwMode="auto">
          <a:xfrm>
            <a:off x="70866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3CDEE65-08A2-4211-81D6-E9549143CC72}"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defTabSz="957263" rtl="0" eaLnBrk="0" fontAlgn="base" hangingPunct="0">
        <a:spcBef>
          <a:spcPct val="0"/>
        </a:spcBef>
        <a:spcAft>
          <a:spcPct val="0"/>
        </a:spcAft>
        <a:defRPr sz="1300" b="1">
          <a:solidFill>
            <a:schemeClr val="tx2"/>
          </a:solidFill>
          <a:latin typeface="+mj-lt"/>
          <a:ea typeface="+mj-ea"/>
          <a:cs typeface="+mj-cs"/>
        </a:defRPr>
      </a:lvl1pPr>
      <a:lvl2pPr algn="l" defTabSz="957263" rtl="0" eaLnBrk="0" fontAlgn="base" hangingPunct="0">
        <a:spcBef>
          <a:spcPct val="0"/>
        </a:spcBef>
        <a:spcAft>
          <a:spcPct val="0"/>
        </a:spcAft>
        <a:defRPr sz="1300" b="1">
          <a:solidFill>
            <a:schemeClr val="tx2"/>
          </a:solidFill>
          <a:latin typeface="Times New Roman" pitchFamily="18" charset="0"/>
        </a:defRPr>
      </a:lvl2pPr>
      <a:lvl3pPr algn="l" defTabSz="957263" rtl="0" eaLnBrk="0" fontAlgn="base" hangingPunct="0">
        <a:spcBef>
          <a:spcPct val="0"/>
        </a:spcBef>
        <a:spcAft>
          <a:spcPct val="0"/>
        </a:spcAft>
        <a:defRPr sz="1300" b="1">
          <a:solidFill>
            <a:schemeClr val="tx2"/>
          </a:solidFill>
          <a:latin typeface="Times New Roman" pitchFamily="18" charset="0"/>
        </a:defRPr>
      </a:lvl3pPr>
      <a:lvl4pPr algn="l" defTabSz="957263" rtl="0" eaLnBrk="0" fontAlgn="base" hangingPunct="0">
        <a:spcBef>
          <a:spcPct val="0"/>
        </a:spcBef>
        <a:spcAft>
          <a:spcPct val="0"/>
        </a:spcAft>
        <a:defRPr sz="1300" b="1">
          <a:solidFill>
            <a:schemeClr val="tx2"/>
          </a:solidFill>
          <a:latin typeface="Times New Roman" pitchFamily="18" charset="0"/>
        </a:defRPr>
      </a:lvl4pPr>
      <a:lvl5pPr algn="l" defTabSz="957263" rtl="0" eaLnBrk="0" fontAlgn="base" hangingPunct="0">
        <a:spcBef>
          <a:spcPct val="0"/>
        </a:spcBef>
        <a:spcAft>
          <a:spcPct val="0"/>
        </a:spcAft>
        <a:defRPr sz="1300" b="1">
          <a:solidFill>
            <a:schemeClr val="tx2"/>
          </a:solidFill>
          <a:latin typeface="Times New Roman" pitchFamily="18" charset="0"/>
        </a:defRPr>
      </a:lvl5pPr>
      <a:lvl6pPr marL="457200" algn="l" defTabSz="957263" rtl="0" eaLnBrk="0" fontAlgn="base" hangingPunct="0">
        <a:spcBef>
          <a:spcPct val="0"/>
        </a:spcBef>
        <a:spcAft>
          <a:spcPct val="0"/>
        </a:spcAft>
        <a:defRPr sz="1300" b="1">
          <a:solidFill>
            <a:schemeClr val="tx2"/>
          </a:solidFill>
          <a:latin typeface="Times New Roman" pitchFamily="18" charset="0"/>
        </a:defRPr>
      </a:lvl6pPr>
      <a:lvl7pPr marL="914400" algn="l" defTabSz="957263" rtl="0" eaLnBrk="0" fontAlgn="base" hangingPunct="0">
        <a:spcBef>
          <a:spcPct val="0"/>
        </a:spcBef>
        <a:spcAft>
          <a:spcPct val="0"/>
        </a:spcAft>
        <a:defRPr sz="1300" b="1">
          <a:solidFill>
            <a:schemeClr val="tx2"/>
          </a:solidFill>
          <a:latin typeface="Times New Roman" pitchFamily="18" charset="0"/>
        </a:defRPr>
      </a:lvl7pPr>
      <a:lvl8pPr marL="1371600" algn="l" defTabSz="957263" rtl="0" eaLnBrk="0" fontAlgn="base" hangingPunct="0">
        <a:spcBef>
          <a:spcPct val="0"/>
        </a:spcBef>
        <a:spcAft>
          <a:spcPct val="0"/>
        </a:spcAft>
        <a:defRPr sz="1300" b="1">
          <a:solidFill>
            <a:schemeClr val="tx2"/>
          </a:solidFill>
          <a:latin typeface="Times New Roman" pitchFamily="18" charset="0"/>
        </a:defRPr>
      </a:lvl8pPr>
      <a:lvl9pPr marL="1828800" algn="l" defTabSz="957263" rtl="0" eaLnBrk="0" fontAlgn="base" hangingPunct="0">
        <a:spcBef>
          <a:spcPct val="0"/>
        </a:spcBef>
        <a:spcAft>
          <a:spcPct val="0"/>
        </a:spcAft>
        <a:defRPr sz="1300" b="1">
          <a:solidFill>
            <a:schemeClr val="tx2"/>
          </a:solidFill>
          <a:latin typeface="Times New Roman" pitchFamily="18" charset="0"/>
        </a:defRPr>
      </a:lvl9pPr>
    </p:titleStyle>
    <p:bodyStyle>
      <a:lvl1pPr marL="342900" indent="-342900" algn="l" defTabSz="957263" rtl="0" eaLnBrk="0" fontAlgn="base" hangingPunct="0">
        <a:spcBef>
          <a:spcPct val="20000"/>
        </a:spcBef>
        <a:spcAft>
          <a:spcPct val="100000"/>
        </a:spcAft>
        <a:tabLst>
          <a:tab pos="741363" algn="l"/>
        </a:tabLst>
        <a:defRPr sz="1900" b="1">
          <a:solidFill>
            <a:schemeClr val="tx1"/>
          </a:solidFill>
          <a:latin typeface="+mn-lt"/>
          <a:ea typeface="+mn-ea"/>
          <a:cs typeface="+mn-cs"/>
        </a:defRPr>
      </a:lvl1pPr>
      <a:lvl2pPr marL="249238" indent="-84138" algn="l" defTabSz="957263" rtl="0" eaLnBrk="0" fontAlgn="base" hangingPunct="0">
        <a:spcBef>
          <a:spcPct val="20000"/>
        </a:spcBef>
        <a:spcAft>
          <a:spcPct val="0"/>
        </a:spcAft>
        <a:buClr>
          <a:schemeClr val="tx1"/>
        </a:buClr>
        <a:buFont typeface="Zapf Dingbats" charset="2"/>
        <a:buChar char="l"/>
        <a:tabLst>
          <a:tab pos="741363" algn="l"/>
        </a:tabLst>
        <a:defRPr sz="1700" b="1">
          <a:solidFill>
            <a:schemeClr val="tx1"/>
          </a:solidFill>
          <a:latin typeface="+mn-lt"/>
        </a:defRPr>
      </a:lvl2pPr>
      <a:lvl3pPr marL="582613" indent="-168275" algn="l" defTabSz="957263" rtl="0" eaLnBrk="0" fontAlgn="base" hangingPunct="0">
        <a:spcBef>
          <a:spcPct val="20000"/>
        </a:spcBef>
        <a:spcAft>
          <a:spcPct val="0"/>
        </a:spcAft>
        <a:buClr>
          <a:schemeClr val="tx1"/>
        </a:buClr>
        <a:buFont typeface="Zapf Dingbats" charset="2"/>
        <a:buChar char="l"/>
        <a:tabLst>
          <a:tab pos="741363" algn="l"/>
        </a:tabLst>
        <a:defRPr sz="1300" b="1">
          <a:solidFill>
            <a:schemeClr val="tx1"/>
          </a:solidFill>
          <a:latin typeface="+mn-lt"/>
        </a:defRPr>
      </a:lvl3pPr>
      <a:lvl4pPr marL="747713" indent="623888" algn="l" defTabSz="957263" rtl="0" eaLnBrk="0" fontAlgn="base" hangingPunct="0">
        <a:spcBef>
          <a:spcPct val="20000"/>
        </a:spcBef>
        <a:spcAft>
          <a:spcPct val="0"/>
        </a:spcAft>
        <a:tabLst>
          <a:tab pos="741363" algn="l"/>
        </a:tabLst>
        <a:defRPr sz="1300">
          <a:solidFill>
            <a:schemeClr val="tx1"/>
          </a:solidFill>
          <a:latin typeface="+mn-lt"/>
        </a:defRPr>
      </a:lvl4pPr>
      <a:lvl5pPr marL="995363" indent="74613" algn="l" defTabSz="957263" rtl="0" eaLnBrk="0" fontAlgn="base" hangingPunct="0">
        <a:spcBef>
          <a:spcPct val="20000"/>
        </a:spcBef>
        <a:spcAft>
          <a:spcPct val="0"/>
        </a:spcAft>
        <a:tabLst>
          <a:tab pos="741363" algn="l"/>
        </a:tabLst>
        <a:defRPr sz="1100">
          <a:solidFill>
            <a:schemeClr val="tx1"/>
          </a:solidFill>
          <a:latin typeface="+mn-lt"/>
        </a:defRPr>
      </a:lvl5pPr>
      <a:lvl6pPr marL="1452563" indent="74613" algn="l" defTabSz="957263" rtl="0" eaLnBrk="0" fontAlgn="base" hangingPunct="0">
        <a:spcBef>
          <a:spcPct val="20000"/>
        </a:spcBef>
        <a:spcAft>
          <a:spcPct val="0"/>
        </a:spcAft>
        <a:tabLst>
          <a:tab pos="741363" algn="l"/>
        </a:tabLst>
        <a:defRPr sz="1100">
          <a:solidFill>
            <a:schemeClr val="tx1"/>
          </a:solidFill>
          <a:latin typeface="+mn-lt"/>
        </a:defRPr>
      </a:lvl6pPr>
      <a:lvl7pPr marL="1909763" indent="74613" algn="l" defTabSz="957263" rtl="0" eaLnBrk="0" fontAlgn="base" hangingPunct="0">
        <a:spcBef>
          <a:spcPct val="20000"/>
        </a:spcBef>
        <a:spcAft>
          <a:spcPct val="0"/>
        </a:spcAft>
        <a:tabLst>
          <a:tab pos="741363" algn="l"/>
        </a:tabLst>
        <a:defRPr sz="1100">
          <a:solidFill>
            <a:schemeClr val="tx1"/>
          </a:solidFill>
          <a:latin typeface="+mn-lt"/>
        </a:defRPr>
      </a:lvl7pPr>
      <a:lvl8pPr marL="2366963" indent="74613" algn="l" defTabSz="957263" rtl="0" eaLnBrk="0" fontAlgn="base" hangingPunct="0">
        <a:spcBef>
          <a:spcPct val="20000"/>
        </a:spcBef>
        <a:spcAft>
          <a:spcPct val="0"/>
        </a:spcAft>
        <a:tabLst>
          <a:tab pos="741363" algn="l"/>
        </a:tabLst>
        <a:defRPr sz="1100">
          <a:solidFill>
            <a:schemeClr val="tx1"/>
          </a:solidFill>
          <a:latin typeface="+mn-lt"/>
        </a:defRPr>
      </a:lvl8pPr>
      <a:lvl9pPr marL="2824163" indent="74613" algn="l" defTabSz="957263" rtl="0" eaLnBrk="0" fontAlgn="base" hangingPunct="0">
        <a:spcBef>
          <a:spcPct val="20000"/>
        </a:spcBef>
        <a:spcAft>
          <a:spcPct val="0"/>
        </a:spcAft>
        <a:tabLst>
          <a:tab pos="741363" algn="l"/>
        </a:tabLst>
        <a:defRPr sz="1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books-by-isbn.com/links/a-n.co.uk/0745607969"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5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1.emf"/><Relationship Id="rId4" Type="http://schemas.openxmlformats.org/officeDocument/2006/relationships/package" Target="../embeddings/Microsoft_Word_Document1.docx"/></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6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louischauvel.org/gendayuji.pdf" TargetMode="External"/><Relationship Id="rId4" Type="http://schemas.openxmlformats.org/officeDocument/2006/relationships/image" Target="../media/image22.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1</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smtClean="0"/>
              <a:t/>
            </a:r>
            <a:br>
              <a:rPr lang="en-US" sz="3600" cap="small" dirty="0" smtClean="0"/>
            </a:br>
            <a:r>
              <a:rPr lang="en-US" sz="3600" cap="small" dirty="0" smtClean="0"/>
              <a:t>inequality across birth cohorts</a:t>
            </a:r>
            <a:br>
              <a:rPr lang="en-US" sz="3600" cap="small" dirty="0" smtClean="0"/>
            </a:br>
            <a:r>
              <a:rPr lang="en-US" sz="3600" cap="small" dirty="0" smtClean="0"/>
              <a:t/>
            </a:r>
            <a:br>
              <a:rPr lang="en-US" sz="3600" cap="small" dirty="0" smtClean="0"/>
            </a:br>
            <a:r>
              <a:rPr lang="en-US" sz="3600" cap="small" dirty="0" smtClean="0"/>
              <a:t>Linking social generations </a:t>
            </a:r>
            <a:br>
              <a:rPr lang="en-US" sz="3600" cap="small" dirty="0" smtClean="0"/>
            </a:br>
            <a:r>
              <a:rPr lang="en-US" sz="3600" cap="small" dirty="0" smtClean="0"/>
              <a:t>and welfare regime dynamics</a:t>
            </a:r>
            <a:br>
              <a:rPr lang="en-US" sz="3600" cap="small" dirty="0" smtClean="0"/>
            </a:br>
            <a:endParaRPr lang="fr-FR" altLang="ja-JP" sz="33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a:t>
            </a:r>
            <a:r>
              <a:rPr lang="fr-FR" dirty="0" smtClean="0"/>
              <a:t>2015</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2DD65AD-F45D-4B6E-B6E5-4E91C513E32C}" type="slidenum">
              <a:rPr lang="fr-FR" sz="1400"/>
              <a:pPr/>
              <a:t>10</a:t>
            </a:fld>
            <a:endParaRPr lang="fr-FR" sz="1400"/>
          </a:p>
        </p:txBody>
      </p:sp>
      <p:sp>
        <p:nvSpPr>
          <p:cNvPr id="5123" name="Rectangle 2"/>
          <p:cNvSpPr>
            <a:spLocks noChangeArrowheads="1"/>
          </p:cNvSpPr>
          <p:nvPr/>
        </p:nvSpPr>
        <p:spPr bwMode="auto">
          <a:xfrm>
            <a:off x="838200" y="188913"/>
            <a:ext cx="87233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defTabSz="957263">
              <a:spcBef>
                <a:spcPct val="20000"/>
              </a:spcBef>
              <a:tabLst>
                <a:tab pos="741363" algn="l"/>
              </a:tabLst>
            </a:pPr>
            <a:endParaRPr lang="fr-FR" sz="1000"/>
          </a:p>
          <a:p>
            <a:pPr defTabSz="957263">
              <a:spcBef>
                <a:spcPct val="20000"/>
              </a:spcBef>
              <a:spcAft>
                <a:spcPct val="100000"/>
              </a:spcAft>
              <a:tabLst>
                <a:tab pos="741363" algn="l"/>
              </a:tabLst>
            </a:pPr>
            <a:r>
              <a:rPr lang="fr-FR" sz="2500" b="1"/>
              <a:t>Socialization </a:t>
            </a:r>
            <a:r>
              <a:rPr lang="fr-FR" sz="2500" b="1" i="1"/>
              <a:t>versus </a:t>
            </a:r>
            <a:r>
              <a:rPr lang="fr-FR" sz="2500" b="1"/>
              <a:t>individual and collective history</a:t>
            </a:r>
            <a:endParaRPr lang="fr-FR" sz="3200" b="1"/>
          </a:p>
          <a:p>
            <a:pPr marL="582613" lvl="2" indent="-168275" defTabSz="957263">
              <a:spcBef>
                <a:spcPct val="20000"/>
              </a:spcBef>
              <a:buClr>
                <a:schemeClr val="tx1"/>
              </a:buClr>
              <a:buFontTx/>
              <a:buChar char="•"/>
              <a:tabLst>
                <a:tab pos="741363" algn="l"/>
              </a:tabLst>
            </a:pPr>
            <a:r>
              <a:rPr lang="fr-FR" sz="2000" b="1"/>
              <a:t>Life course and socialization</a:t>
            </a:r>
          </a:p>
          <a:p>
            <a:pPr marL="582613" lvl="2" indent="-168275" defTabSz="957263">
              <a:spcBef>
                <a:spcPct val="20000"/>
              </a:spcBef>
              <a:buClr>
                <a:schemeClr val="tx1"/>
              </a:buClr>
              <a:buFontTx/>
              <a:buChar char="•"/>
              <a:tabLst>
                <a:tab pos="741363" algn="l"/>
              </a:tabLst>
            </a:pPr>
            <a:r>
              <a:rPr lang="fr-FR" sz="2000" b="1"/>
              <a:t>Primary and secondary socialization</a:t>
            </a:r>
          </a:p>
          <a:p>
            <a:pPr marL="582613" lvl="2" indent="-168275" defTabSz="957263">
              <a:spcBef>
                <a:spcPct val="20000"/>
              </a:spcBef>
              <a:buClr>
                <a:schemeClr val="tx1"/>
              </a:buClr>
              <a:buFontTx/>
              <a:buChar char="•"/>
              <a:tabLst>
                <a:tab pos="741363" algn="l"/>
              </a:tabLst>
            </a:pPr>
            <a:r>
              <a:rPr lang="fr-FR" sz="2000" b="1"/>
              <a:t>The « transitionnal socialization »</a:t>
            </a:r>
          </a:p>
          <a:p>
            <a:pPr marL="582613" lvl="2" indent="-168275" defTabSz="957263">
              <a:spcBef>
                <a:spcPct val="20000"/>
              </a:spcBef>
              <a:buClr>
                <a:schemeClr val="tx1"/>
              </a:buClr>
              <a:buFontTx/>
              <a:buChar char="•"/>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Tx/>
              <a:buChar char="•"/>
              <a:tabLst>
                <a:tab pos="741363" algn="l"/>
              </a:tabLst>
            </a:pPr>
            <a:r>
              <a:rPr lang="fr-FR" sz="2000" b="1"/>
              <a:t>Long term impact of the « transitionnal socialization » : </a:t>
            </a:r>
            <a:br>
              <a:rPr lang="fr-FR" sz="2000" b="1"/>
            </a:br>
            <a:r>
              <a:rPr lang="fr-FR" sz="2000" b="1"/>
              <a:t>« scar effect »</a:t>
            </a:r>
          </a:p>
          <a:p>
            <a:pPr marL="582613" lvl="2" indent="-168275" defTabSz="957263">
              <a:spcBef>
                <a:spcPct val="20000"/>
              </a:spcBef>
              <a:buClr>
                <a:schemeClr val="tx1"/>
              </a:buClr>
              <a:buFontTx/>
              <a:buChar char="•"/>
              <a:tabLst>
                <a:tab pos="741363" algn="l"/>
              </a:tabLst>
            </a:pPr>
            <a:r>
              <a:rPr lang="fr-FR" sz="2000" b="1"/>
              <a:t>History  and the constitution of a </a:t>
            </a:r>
            <a:r>
              <a:rPr lang="fr-FR" sz="2000" b="1" i="1"/>
              <a:t>Generationengeist</a:t>
            </a:r>
            <a:r>
              <a:rPr lang="fr-FR" sz="2000" b="1"/>
              <a:t> (spirit of generations) and of a </a:t>
            </a:r>
            <a:r>
              <a:rPr lang="fr-FR" sz="2000" b="1" i="1"/>
              <a:t>Generationenlage </a:t>
            </a:r>
            <a:r>
              <a:rPr lang="fr-FR" sz="2000" b="1"/>
              <a:t>(situation of generation) </a:t>
            </a:r>
          </a:p>
          <a:p>
            <a:pPr defTabSz="957263">
              <a:spcBef>
                <a:spcPct val="20000"/>
              </a:spcBef>
              <a:spcAft>
                <a:spcPct val="100000"/>
              </a:spcAft>
              <a:tabLst>
                <a:tab pos="741363" algn="l"/>
              </a:tabLst>
            </a:pPr>
            <a:endParaRPr lang="fr-FR" sz="1600" b="1"/>
          </a:p>
        </p:txBody>
      </p:sp>
      <p:sp>
        <p:nvSpPr>
          <p:cNvPr id="5124" name="Rectangle 3" descr="noir)"/>
          <p:cNvSpPr>
            <a:spLocks noChangeArrowheads="1"/>
          </p:cNvSpPr>
          <p:nvPr/>
        </p:nvSpPr>
        <p:spPr bwMode="auto">
          <a:xfrm>
            <a:off x="3886200" y="3863975"/>
            <a:ext cx="2057400" cy="304800"/>
          </a:xfrm>
          <a:prstGeom prst="rect">
            <a:avLst/>
          </a:prstGeom>
          <a:pattFill prst="ltUpDiag">
            <a:fgClr>
              <a:schemeClr val="accent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AutoShape 4"/>
          <p:cNvSpPr>
            <a:spLocks noChangeArrowheads="1"/>
          </p:cNvSpPr>
          <p:nvPr/>
        </p:nvSpPr>
        <p:spPr bwMode="auto">
          <a:xfrm>
            <a:off x="3733800" y="3863975"/>
            <a:ext cx="304800" cy="3048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AutoShape 5"/>
          <p:cNvSpPr>
            <a:spLocks noChangeArrowheads="1"/>
          </p:cNvSpPr>
          <p:nvPr/>
        </p:nvSpPr>
        <p:spPr bwMode="auto">
          <a:xfrm>
            <a:off x="5791200" y="3863975"/>
            <a:ext cx="304800" cy="3048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Rectangle 6"/>
          <p:cNvSpPr>
            <a:spLocks noChangeArrowheads="1"/>
          </p:cNvSpPr>
          <p:nvPr/>
        </p:nvSpPr>
        <p:spPr bwMode="auto">
          <a:xfrm>
            <a:off x="762000" y="2492375"/>
            <a:ext cx="8305800"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35591" name="Group 7"/>
          <p:cNvGraphicFramePr>
            <a:graphicFrameLocks noGrp="1"/>
          </p:cNvGraphicFramePr>
          <p:nvPr>
            <p:extLst>
              <p:ext uri="{D42A27DB-BD31-4B8C-83A1-F6EECF244321}">
                <p14:modId xmlns:p14="http://schemas.microsoft.com/office/powerpoint/2010/main" val="3779724888"/>
              </p:ext>
            </p:extLst>
          </p:nvPr>
        </p:nvGraphicFramePr>
        <p:xfrm>
          <a:off x="1066800" y="2797175"/>
          <a:ext cx="7756525" cy="1752600"/>
        </p:xfrm>
        <a:graphic>
          <a:graphicData uri="http://schemas.openxmlformats.org/drawingml/2006/table">
            <a:tbl>
              <a:tblPr/>
              <a:tblGrid>
                <a:gridCol w="2574925"/>
                <a:gridCol w="2286000"/>
                <a:gridCol w="2895600"/>
              </a:tblGrid>
              <a:tr h="1752600">
                <a:tc>
                  <a:txBody>
                    <a:body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Primary</a:t>
                      </a:r>
                      <a:r>
                        <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socialization</a:t>
                      </a:r>
                      <a:r>
                        <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rPr>
                        <a:t> </a:t>
                      </a: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Until</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end </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of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compulsory</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secondary</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education</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endParaRPr kumimoji="0" lang="fr-FR" sz="17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1" i="0" u="none" strike="noStrike" cap="none" normalizeH="0" baseline="0" smtClean="0">
                          <a:ln>
                            <a:noFill/>
                          </a:ln>
                          <a:solidFill>
                            <a:schemeClr val="tx1"/>
                          </a:solidFill>
                          <a:effectLst/>
                          <a:latin typeface="Times New Roman" pitchFamily="18" charset="0"/>
                          <a:ea typeface="MS PGothic" pitchFamily="34" charset="-128"/>
                        </a:rPr>
                        <a:t>Transitionnal socialization</a:t>
                      </a:r>
                      <a:endParaRPr kumimoji="0" lang="fr-FR" sz="1700" b="0" i="0" u="none" strike="noStrike" cap="none" normalizeH="0" baseline="0" smtClean="0">
                        <a:ln>
                          <a:noFill/>
                        </a:ln>
                        <a:solidFill>
                          <a:schemeClr val="tx1"/>
                        </a:solidFill>
                        <a:effectLst/>
                        <a:latin typeface="Times New Roman" pitchFamily="18" charset="0"/>
                        <a:ea typeface="MS PGothic" pitchFamily="34" charset="-128"/>
                      </a:endParaRP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endParaRPr kumimoji="0" lang="fr-FR" sz="1700" b="0" i="0" u="none" strike="noStrike" cap="none" normalizeH="0" baseline="0" smtClean="0">
                        <a:ln>
                          <a:noFill/>
                        </a:ln>
                        <a:solidFill>
                          <a:schemeClr val="tx1"/>
                        </a:solidFill>
                        <a:effectLst/>
                        <a:latin typeface="Times New Roman" pitchFamily="18" charset="0"/>
                        <a:ea typeface="MS PGothic" pitchFamily="34" charset="-128"/>
                      </a:endParaRP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endParaRPr kumimoji="0" lang="fr-FR" sz="1700" b="1" i="0" u="none" strike="noStrike" cap="none" normalizeH="0" baseline="0" smtClean="0">
                        <a:ln>
                          <a:noFill/>
                        </a:ln>
                        <a:solidFill>
                          <a:schemeClr val="tx1"/>
                        </a:solidFill>
                        <a:effectLst/>
                        <a:latin typeface="Times New Roman" pitchFamily="18" charset="0"/>
                        <a:ea typeface="MS PGothic" pitchFamily="34" charset="-128"/>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Secondary</a:t>
                      </a:r>
                      <a:r>
                        <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socialization</a:t>
                      </a:r>
                      <a:endPar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endParaRP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adulthood</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endParaRPr kumimoji="0" lang="fr-FR" sz="17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5132" name="Line 19"/>
          <p:cNvSpPr>
            <a:spLocks noChangeShapeType="1"/>
          </p:cNvSpPr>
          <p:nvPr/>
        </p:nvSpPr>
        <p:spPr bwMode="auto">
          <a:xfrm>
            <a:off x="1295400" y="4016375"/>
            <a:ext cx="7315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Rectangle 20"/>
          <p:cNvSpPr>
            <a:spLocks noChangeArrowheads="1"/>
          </p:cNvSpPr>
          <p:nvPr/>
        </p:nvSpPr>
        <p:spPr bwMode="auto">
          <a:xfrm>
            <a:off x="4648200" y="4200525"/>
            <a:ext cx="19812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r" defTabSz="957263">
              <a:spcBef>
                <a:spcPts val="300"/>
              </a:spcBef>
              <a:spcAft>
                <a:spcPts val="300"/>
              </a:spcAft>
              <a:tabLst>
                <a:tab pos="741363" algn="l"/>
              </a:tabLst>
            </a:pPr>
            <a:r>
              <a:rPr lang="fr-FR" altLang="ja-JP" sz="1600" b="1">
                <a:solidFill>
                  <a:srgbClr val="000000"/>
                </a:solidFill>
                <a:ea typeface="MS PGothic" pitchFamily="34" charset="-128"/>
                <a:cs typeface="Times New Roman" pitchFamily="18" charset="0"/>
              </a:rPr>
              <a:t>25-30 y.o.</a:t>
            </a:r>
            <a:endParaRPr lang="en-US" altLang="ja-JP" sz="1600">
              <a:solidFill>
                <a:srgbClr val="000000"/>
              </a:solidFill>
              <a:ea typeface="MS PGothic" pitchFamily="34" charset="-128"/>
              <a:cs typeface="Times New Roman" pitchFamily="18" charset="0"/>
            </a:endParaRPr>
          </a:p>
        </p:txBody>
      </p:sp>
      <p:sp>
        <p:nvSpPr>
          <p:cNvPr id="5134" name="Rectangle 21"/>
          <p:cNvSpPr>
            <a:spLocks noChangeArrowheads="1"/>
          </p:cNvSpPr>
          <p:nvPr/>
        </p:nvSpPr>
        <p:spPr bwMode="auto">
          <a:xfrm>
            <a:off x="3581400" y="4200525"/>
            <a:ext cx="10668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ts val="300"/>
              </a:spcBef>
              <a:spcAft>
                <a:spcPts val="600"/>
              </a:spcAft>
              <a:tabLst>
                <a:tab pos="741363" algn="l"/>
              </a:tabLst>
            </a:pPr>
            <a:r>
              <a:rPr lang="fr-FR" altLang="ja-JP" sz="1600" b="1">
                <a:solidFill>
                  <a:srgbClr val="000000"/>
                </a:solidFill>
                <a:ea typeface="MS PGothic" pitchFamily="34" charset="-128"/>
                <a:cs typeface="Times New Roman" pitchFamily="18" charset="0"/>
              </a:rPr>
              <a:t>16-18 y.o.</a:t>
            </a:r>
            <a:endParaRPr lang="fr-FR" sz="1600">
              <a:solidFill>
                <a:srgbClr val="000000"/>
              </a:solidFill>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E66F4D6-7A1E-4C0A-A483-BA4B07BD7909}" type="slidenum">
              <a:rPr lang="fr-FR" sz="1400"/>
              <a:pPr/>
              <a:t>11</a:t>
            </a:fld>
            <a:endParaRPr lang="fr-FR" sz="1400"/>
          </a:p>
        </p:txBody>
      </p:sp>
      <p:sp>
        <p:nvSpPr>
          <p:cNvPr id="9219" name="Rectangle 2"/>
          <p:cNvSpPr>
            <a:spLocks noChangeArrowheads="1"/>
          </p:cNvSpPr>
          <p:nvPr/>
        </p:nvSpPr>
        <p:spPr bwMode="auto">
          <a:xfrm>
            <a:off x="838202" y="260350"/>
            <a:ext cx="87233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900" dirty="0"/>
          </a:p>
          <a:p>
            <a:pPr algn="l" defTabSz="957263">
              <a:spcBef>
                <a:spcPct val="20000"/>
              </a:spcBef>
              <a:spcAft>
                <a:spcPct val="100000"/>
              </a:spcAft>
              <a:tabLst>
                <a:tab pos="741363" algn="l"/>
              </a:tabLst>
            </a:pPr>
            <a:r>
              <a:rPr lang="fr-FR" sz="2100" b="1" dirty="0" err="1"/>
              <a:t>Material</a:t>
            </a:r>
            <a:r>
              <a:rPr lang="fr-FR" sz="2100" b="1" dirty="0"/>
              <a:t>-objective or </a:t>
            </a:r>
            <a:r>
              <a:rPr lang="fr-FR" sz="2100" b="1" dirty="0" err="1"/>
              <a:t>political</a:t>
            </a:r>
            <a:r>
              <a:rPr lang="fr-FR" sz="2100" b="1" dirty="0"/>
              <a:t>-cultural </a:t>
            </a:r>
            <a:r>
              <a:rPr lang="fr-FR" sz="2100" b="1" dirty="0" err="1"/>
              <a:t>generations</a:t>
            </a:r>
            <a:r>
              <a:rPr lang="fr-FR" sz="2100" b="1" dirty="0"/>
              <a:t>?... Or all of </a:t>
            </a:r>
            <a:r>
              <a:rPr lang="fr-FR" sz="2100" b="1" dirty="0" err="1"/>
              <a:t>that</a:t>
            </a:r>
            <a:r>
              <a:rPr lang="fr-FR" sz="2100" b="1" dirty="0"/>
              <a:t>  </a:t>
            </a:r>
            <a:endParaRPr lang="fr-FR" sz="2800" b="1" dirty="0"/>
          </a:p>
          <a:p>
            <a:pPr marL="582613" lvl="2" indent="-168275" algn="l" defTabSz="957263">
              <a:spcBef>
                <a:spcPct val="20000"/>
              </a:spcBef>
              <a:buClr>
                <a:schemeClr val="tx1"/>
              </a:buClr>
              <a:buFont typeface="Wingdings" pitchFamily="2" charset="2"/>
              <a:buChar char="Ø"/>
              <a:tabLst>
                <a:tab pos="741363" algn="l"/>
              </a:tabLst>
            </a:pPr>
            <a:r>
              <a:rPr lang="fr-FR" sz="2000" b="1" dirty="0"/>
              <a:t>Karl Mannheim</a:t>
            </a:r>
          </a:p>
          <a:p>
            <a:pPr marL="582613" lvl="2" indent="-168275" algn="l" defTabSz="957263">
              <a:spcBef>
                <a:spcPct val="20000"/>
              </a:spcBef>
              <a:buClr>
                <a:schemeClr val="tx1"/>
              </a:buClr>
              <a:buFont typeface="Zapf Dingbats" charset="2"/>
              <a:buChar char="l"/>
              <a:tabLst>
                <a:tab pos="741363" algn="l"/>
              </a:tabLst>
            </a:pPr>
            <a:r>
              <a:rPr lang="fr-FR" sz="2000" b="1" dirty="0"/>
              <a:t>The impact of new social </a:t>
            </a:r>
            <a:r>
              <a:rPr lang="fr-FR" sz="2000" b="1" dirty="0" err="1"/>
              <a:t>contexts</a:t>
            </a:r>
            <a:r>
              <a:rPr lang="fr-FR" sz="2000" b="1" dirty="0"/>
              <a:t> on the </a:t>
            </a:r>
            <a:r>
              <a:rPr lang="fr-FR" sz="2000" b="1" dirty="0" err="1"/>
              <a:t>young</a:t>
            </a:r>
            <a:r>
              <a:rPr lang="fr-FR" sz="2000" b="1" dirty="0"/>
              <a:t>: </a:t>
            </a:r>
          </a:p>
          <a:p>
            <a:pPr marL="582613" lvl="2" indent="-168275" defTabSz="957263">
              <a:spcBef>
                <a:spcPct val="20000"/>
              </a:spcBef>
              <a:buClr>
                <a:schemeClr val="tx1"/>
              </a:buClr>
              <a:tabLst>
                <a:tab pos="741363" algn="l"/>
              </a:tabLst>
            </a:pPr>
            <a:r>
              <a:rPr lang="fr-FR" sz="2000" b="1" dirty="0" smtClean="0"/>
              <a:t>«</a:t>
            </a:r>
            <a:r>
              <a:rPr lang="en-US" sz="2000" b="1" dirty="0"/>
              <a:t>Mental data are of sociological </a:t>
            </a:r>
            <a:r>
              <a:rPr lang="en-US" sz="2000" b="1" dirty="0" smtClean="0"/>
              <a:t>importance not </a:t>
            </a:r>
            <a:r>
              <a:rPr lang="en-US" sz="2000" b="1" dirty="0"/>
              <a:t>only because of their actual content, but also because they </a:t>
            </a:r>
            <a:r>
              <a:rPr lang="en-US" sz="2000" b="1" dirty="0" smtClean="0"/>
              <a:t>cause the </a:t>
            </a:r>
            <a:r>
              <a:rPr lang="en-US" sz="2000" b="1" dirty="0"/>
              <a:t>individuals sharing them to form one group—they have a socializing </a:t>
            </a:r>
            <a:r>
              <a:rPr lang="en-US" sz="2000" b="1" dirty="0" smtClean="0"/>
              <a:t>effect</a:t>
            </a:r>
            <a:r>
              <a:rPr lang="fr-FR" sz="2000" b="1" dirty="0" smtClean="0"/>
              <a:t>».  (…</a:t>
            </a:r>
            <a:r>
              <a:rPr lang="de-DE" sz="2000" b="1" i="1" dirty="0" smtClean="0"/>
              <a:t>dass sie die Einzelnen zur Gruppe verbinden, „sozialisierend“ wirken</a:t>
            </a:r>
            <a:r>
              <a:rPr lang="de-DE" sz="2000" b="1" dirty="0" smtClean="0"/>
              <a:t> </a:t>
            </a:r>
            <a:r>
              <a:rPr lang="fr-FR" sz="2000" b="1" dirty="0" smtClean="0"/>
              <a:t>) </a:t>
            </a:r>
            <a:br>
              <a:rPr lang="fr-FR" sz="2000" b="1" dirty="0" smtClean="0"/>
            </a:br>
            <a:r>
              <a:rPr lang="de-DE" altLang="ja-JP" sz="1900" dirty="0" smtClean="0">
                <a:solidFill>
                  <a:srgbClr val="000000"/>
                </a:solidFill>
                <a:ea typeface="MS PGothic" pitchFamily="34" charset="-128"/>
              </a:rPr>
              <a:t>(K. Mannheim, </a:t>
            </a:r>
            <a:r>
              <a:rPr lang="de-DE" altLang="ja-JP" sz="1900" i="1" dirty="0" smtClean="0">
                <a:solidFill>
                  <a:srgbClr val="000000"/>
                </a:solidFill>
                <a:ea typeface="MS PGothic" pitchFamily="34" charset="-128"/>
              </a:rPr>
              <a:t>Das Problem der Generationen</a:t>
            </a:r>
            <a:r>
              <a:rPr lang="de-DE" altLang="ja-JP" sz="1900" dirty="0" smtClean="0">
                <a:solidFill>
                  <a:srgbClr val="000000"/>
                </a:solidFill>
                <a:ea typeface="MS PGothic" pitchFamily="34" charset="-128"/>
              </a:rPr>
              <a:t>, 1928)</a:t>
            </a:r>
            <a:endParaRPr lang="fr-FR" sz="2000" b="1" dirty="0" smtClean="0"/>
          </a:p>
          <a:p>
            <a:pPr marL="582613" lvl="2" indent="-168275" algn="l" defTabSz="957263">
              <a:spcBef>
                <a:spcPct val="20000"/>
              </a:spcBef>
              <a:buClr>
                <a:schemeClr val="tx1"/>
              </a:buClr>
              <a:buFont typeface="Wingdings" pitchFamily="2" charset="2"/>
              <a:buChar char="Ø"/>
              <a:tabLst>
                <a:tab pos="741363" algn="l"/>
              </a:tabLst>
            </a:pPr>
            <a:r>
              <a:rPr lang="fr-FR" sz="2000" b="1" dirty="0" smtClean="0"/>
              <a:t>QUESTION </a:t>
            </a:r>
            <a:r>
              <a:rPr lang="fr-FR" sz="2000" b="1" dirty="0"/>
              <a:t>1</a:t>
            </a:r>
            <a:br>
              <a:rPr lang="fr-FR" sz="2000" b="1" dirty="0"/>
            </a:br>
            <a:r>
              <a:rPr lang="fr-FR" sz="2000" b="1" dirty="0" err="1"/>
              <a:t>From</a:t>
            </a:r>
            <a:r>
              <a:rPr lang="fr-FR" sz="2000" b="1" dirty="0"/>
              <a:t> </a:t>
            </a:r>
            <a:r>
              <a:rPr lang="fr-FR" sz="2000" b="1" dirty="0" err="1"/>
              <a:t>cohort</a:t>
            </a:r>
            <a:r>
              <a:rPr lang="fr-FR" sz="2000" b="1" dirty="0"/>
              <a:t> to </a:t>
            </a:r>
            <a:r>
              <a:rPr lang="fr-FR" sz="2000" b="1" dirty="0" err="1"/>
              <a:t>generations</a:t>
            </a:r>
            <a:r>
              <a:rPr lang="fr-FR" sz="2000" b="1" dirty="0"/>
              <a:t> ? How </a:t>
            </a:r>
            <a:r>
              <a:rPr lang="fr-FR" sz="2000" b="1" dirty="0" err="1"/>
              <a:t>generational</a:t>
            </a:r>
            <a:r>
              <a:rPr lang="fr-FR" sz="2000" b="1" dirty="0"/>
              <a:t> </a:t>
            </a:r>
            <a:r>
              <a:rPr lang="fr-FR" sz="2000" b="1" dirty="0" err="1"/>
              <a:t>cristallization</a:t>
            </a:r>
            <a:r>
              <a:rPr lang="fr-FR" sz="2000" b="1" dirty="0"/>
              <a:t> ?</a:t>
            </a:r>
          </a:p>
          <a:p>
            <a:pPr marL="582613" lvl="2" indent="-168275" algn="l" defTabSz="957263">
              <a:spcBef>
                <a:spcPct val="20000"/>
              </a:spcBef>
              <a:buClr>
                <a:schemeClr val="tx1"/>
              </a:buClr>
              <a:buFont typeface="Wingdings" pitchFamily="2" charset="2"/>
              <a:buChar char="Ø"/>
              <a:tabLst>
                <a:tab pos="741363" algn="l"/>
              </a:tabLst>
            </a:pPr>
            <a:r>
              <a:rPr lang="fr-FR" sz="2000" b="1" dirty="0"/>
              <a:t>QUESTION 2</a:t>
            </a:r>
            <a:br>
              <a:rPr lang="fr-FR" sz="2000" b="1" dirty="0"/>
            </a:br>
            <a:r>
              <a:rPr lang="fr-FR" sz="2000" b="1" dirty="0" err="1"/>
              <a:t>Does</a:t>
            </a:r>
            <a:r>
              <a:rPr lang="fr-FR" sz="2000" b="1" dirty="0"/>
              <a:t> the </a:t>
            </a:r>
            <a:r>
              <a:rPr lang="fr-FR" sz="2000" b="1" dirty="0" smtClean="0"/>
              <a:t>national/</a:t>
            </a:r>
            <a:r>
              <a:rPr lang="fr-FR" sz="2000" b="1" dirty="0" err="1" smtClean="0"/>
              <a:t>Welfare</a:t>
            </a:r>
            <a:r>
              <a:rPr lang="fr-FR" sz="2000" b="1" dirty="0" smtClean="0"/>
              <a:t> </a:t>
            </a:r>
            <a:r>
              <a:rPr lang="fr-FR" sz="2000" b="1" dirty="0" err="1" smtClean="0"/>
              <a:t>regime</a:t>
            </a:r>
            <a:r>
              <a:rPr lang="fr-FR" sz="2000" b="1" dirty="0" smtClean="0"/>
              <a:t> </a:t>
            </a:r>
            <a:r>
              <a:rPr lang="fr-FR" sz="2000" b="1" dirty="0" err="1" smtClean="0"/>
              <a:t>context</a:t>
            </a:r>
            <a:r>
              <a:rPr lang="fr-FR" sz="2000" b="1" dirty="0" smtClean="0"/>
              <a:t> </a:t>
            </a:r>
            <a:r>
              <a:rPr lang="fr-FR" sz="2000" b="1" dirty="0"/>
              <a:t>of entry </a:t>
            </a:r>
            <a:r>
              <a:rPr lang="fr-FR" sz="2000" b="1" dirty="0" err="1"/>
              <a:t>into</a:t>
            </a:r>
            <a:r>
              <a:rPr lang="fr-FR" sz="2000" b="1" dirty="0"/>
              <a:t> </a:t>
            </a:r>
            <a:r>
              <a:rPr lang="fr-FR" sz="2000" b="1" dirty="0" err="1"/>
              <a:t>adulthood</a:t>
            </a:r>
            <a:r>
              <a:rPr lang="fr-FR" sz="2000" b="1" dirty="0"/>
              <a:t> has a durable </a:t>
            </a:r>
            <a:r>
              <a:rPr lang="fr-FR" sz="2000" b="1" dirty="0" err="1"/>
              <a:t>effect</a:t>
            </a:r>
            <a:r>
              <a:rPr lang="fr-FR" sz="2000" b="1" dirty="0"/>
              <a:t> on future life chances of </a:t>
            </a:r>
            <a:r>
              <a:rPr lang="fr-FR" sz="2000" b="1" dirty="0" err="1"/>
              <a:t>generations</a:t>
            </a:r>
            <a:r>
              <a:rPr lang="fr-FR" sz="2000" b="1" dirty="0"/>
              <a:t> </a:t>
            </a:r>
            <a:r>
              <a:rPr lang="fr-FR" sz="2000" b="1" dirty="0" smtClean="0"/>
              <a:t>?</a:t>
            </a:r>
            <a:endParaRPr lang="fr-FR" sz="2000" b="1" dirty="0"/>
          </a:p>
        </p:txBody>
      </p:sp>
    </p:spTree>
    <p:extLst>
      <p:ext uri="{BB962C8B-B14F-4D97-AF65-F5344CB8AC3E}">
        <p14:creationId xmlns:p14="http://schemas.microsoft.com/office/powerpoint/2010/main" val="2636378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44488" y="161339"/>
            <a:ext cx="9433047" cy="5139869"/>
          </a:xfrm>
          <a:prstGeom prst="rect">
            <a:avLst/>
          </a:prstGeom>
          <a:noFill/>
        </p:spPr>
        <p:txBody>
          <a:bodyPr wrap="square" rtlCol="0">
            <a:spAutoFit/>
          </a:bodyPr>
          <a:lstStyle/>
          <a:p>
            <a:r>
              <a:rPr lang="en-US" sz="2800" b="1" dirty="0" smtClean="0"/>
              <a:t>General </a:t>
            </a:r>
            <a:r>
              <a:rPr lang="en-US" sz="2800" b="1" dirty="0" smtClean="0"/>
              <a:t>question of research on cohort inequalities:</a:t>
            </a:r>
            <a:br>
              <a:rPr lang="en-US" sz="2800" b="1" dirty="0" smtClean="0"/>
            </a:br>
            <a:r>
              <a:rPr lang="en-US" sz="2800" b="1" dirty="0" smtClean="0"/>
              <a:t>Economic crises and the social integration of new cohorts. </a:t>
            </a:r>
          </a:p>
          <a:p>
            <a:endParaRPr lang="en-US" sz="2400" dirty="0" smtClean="0"/>
          </a:p>
          <a:p>
            <a:pPr marL="342900" indent="-342900">
              <a:spcAft>
                <a:spcPts val="2400"/>
              </a:spcAft>
              <a:buFont typeface="Arial" charset="0"/>
              <a:buChar char="•"/>
            </a:pPr>
            <a:r>
              <a:rPr lang="en-US" sz="2400" dirty="0" smtClean="0"/>
              <a:t>Scarring effects of youth unemployment (Ellwood 1982 / </a:t>
            </a:r>
            <a:r>
              <a:rPr lang="en-US" sz="2400" dirty="0" err="1" smtClean="0"/>
              <a:t>Gangl</a:t>
            </a:r>
            <a:r>
              <a:rPr lang="en-US" sz="2400" dirty="0" smtClean="0"/>
              <a:t> 2004).</a:t>
            </a:r>
          </a:p>
          <a:p>
            <a:pPr marL="342900" indent="-342900">
              <a:spcAft>
                <a:spcPts val="2400"/>
              </a:spcAft>
              <a:buFont typeface="Arial" charset="0"/>
              <a:buChar char="•"/>
            </a:pPr>
            <a:r>
              <a:rPr lang="en-US" dirty="0"/>
              <a:t>Permanence or resilience of initial trauma </a:t>
            </a:r>
            <a:r>
              <a:rPr lang="en-US" dirty="0" smtClean="0"/>
              <a:t>and Cumulative </a:t>
            </a:r>
            <a:r>
              <a:rPr lang="en-US" dirty="0"/>
              <a:t>advantage/disadvantage  (R. Merton 1968, Th. </a:t>
            </a:r>
            <a:r>
              <a:rPr lang="en-US" dirty="0" err="1"/>
              <a:t>DiPrete</a:t>
            </a:r>
            <a:r>
              <a:rPr lang="en-US" dirty="0"/>
              <a:t> 2006)</a:t>
            </a:r>
          </a:p>
          <a:p>
            <a:pPr marL="342900" indent="-342900">
              <a:spcAft>
                <a:spcPts val="2400"/>
              </a:spcAft>
              <a:buFont typeface="Arial" charset="0"/>
              <a:buChar char="•"/>
            </a:pPr>
            <a:r>
              <a:rPr lang="en-US" dirty="0" smtClean="0"/>
              <a:t>Or </a:t>
            </a:r>
            <a:r>
              <a:rPr lang="en-US" dirty="0"/>
              <a:t>compensation, resilience </a:t>
            </a:r>
            <a:r>
              <a:rPr lang="en-US" dirty="0" smtClean="0"/>
              <a:t>(</a:t>
            </a:r>
            <a:r>
              <a:rPr lang="en-US" dirty="0" err="1" smtClean="0"/>
              <a:t>Luthar</a:t>
            </a:r>
            <a:r>
              <a:rPr lang="en-US" dirty="0" smtClean="0"/>
              <a:t> </a:t>
            </a:r>
            <a:r>
              <a:rPr lang="en-US" dirty="0"/>
              <a:t>&amp; al. 2000, </a:t>
            </a:r>
            <a:r>
              <a:rPr lang="en-US" dirty="0" err="1" smtClean="0"/>
              <a:t>Bonanno</a:t>
            </a:r>
            <a:r>
              <a:rPr lang="en-US" dirty="0" smtClean="0"/>
              <a:t> </a:t>
            </a:r>
            <a:r>
              <a:rPr lang="en-US" dirty="0"/>
              <a:t>2004</a:t>
            </a:r>
            <a:r>
              <a:rPr lang="en-US" dirty="0" smtClean="0"/>
              <a:t>)</a:t>
            </a:r>
            <a:endParaRPr lang="en-US" dirty="0"/>
          </a:p>
          <a:p>
            <a:pPr marL="342900" indent="-342900">
              <a:spcAft>
                <a:spcPts val="2400"/>
              </a:spcAft>
              <a:buFont typeface="Arial" charset="0"/>
              <a:buChar char="•"/>
            </a:pPr>
            <a:r>
              <a:rPr lang="en-US" sz="2400" dirty="0" smtClean="0"/>
              <a:t>Do </a:t>
            </a:r>
            <a:r>
              <a:rPr lang="en-US" sz="2400" dirty="0" smtClean="0"/>
              <a:t>states differ in how well they could integrate new cohorts or do we see more pronounced insider-outsider dynamics in some countries?</a:t>
            </a:r>
          </a:p>
          <a:p>
            <a:pPr marL="342900" indent="-342900">
              <a:spcAft>
                <a:spcPts val="2400"/>
              </a:spcAft>
              <a:buFont typeface="Arial" charset="0"/>
              <a:buChar char="•"/>
            </a:pPr>
            <a:r>
              <a:rPr lang="en-US" sz="2400" dirty="0" smtClean="0"/>
              <a:t>Are some generations sacrificed or do cohorts with a bad start catch up?</a:t>
            </a:r>
            <a:endParaRPr lang="en-US" sz="2400"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12</a:t>
            </a:fld>
            <a:endParaRPr lang="fr-CH" dirty="0"/>
          </a:p>
        </p:txBody>
      </p:sp>
      <p:sp>
        <p:nvSpPr>
          <p:cNvPr id="2" name="Rectangle 1"/>
          <p:cNvSpPr/>
          <p:nvPr/>
        </p:nvSpPr>
        <p:spPr>
          <a:xfrm>
            <a:off x="560512" y="5229200"/>
            <a:ext cx="9001000" cy="1200329"/>
          </a:xfrm>
          <a:prstGeom prst="rect">
            <a:avLst/>
          </a:prstGeom>
        </p:spPr>
        <p:txBody>
          <a:bodyPr wrap="square">
            <a:spAutoFit/>
          </a:bodyPr>
          <a:lstStyle/>
          <a:p>
            <a:r>
              <a:rPr lang="en-US" b="1" dirty="0" err="1"/>
              <a:t>Goerres</a:t>
            </a:r>
            <a:r>
              <a:rPr lang="en-US" b="1" dirty="0"/>
              <a:t> and </a:t>
            </a:r>
            <a:r>
              <a:rPr lang="en-US" b="1" dirty="0" err="1"/>
              <a:t>Vanhuysse</a:t>
            </a:r>
            <a:r>
              <a:rPr lang="en-US" b="1" dirty="0"/>
              <a:t> (2012: 1) </a:t>
            </a:r>
            <a:br>
              <a:rPr lang="en-US" b="1" dirty="0"/>
            </a:br>
            <a:r>
              <a:rPr lang="en-US" b="1" dirty="0"/>
              <a:t>‘developing an </a:t>
            </a:r>
            <a:r>
              <a:rPr lang="en-US" b="1" dirty="0" smtClean="0"/>
              <a:t>integrated </a:t>
            </a:r>
            <a:r>
              <a:rPr lang="en-US" b="1" dirty="0"/>
              <a:t>body of knowledge to answer the question of which generations get what, when and how.’ </a:t>
            </a:r>
          </a:p>
        </p:txBody>
      </p:sp>
    </p:spTree>
    <p:extLst>
      <p:ext uri="{BB962C8B-B14F-4D97-AF65-F5344CB8AC3E}">
        <p14:creationId xmlns:p14="http://schemas.microsoft.com/office/powerpoint/2010/main" val="34302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365941C-F8EA-4403-894A-D6E37A4767B0}" type="slidenum">
              <a:rPr lang="fr-FR" sz="1400"/>
              <a:pPr/>
              <a:t>13</a:t>
            </a:fld>
            <a:endParaRPr lang="fr-FR" sz="1400"/>
          </a:p>
        </p:txBody>
      </p:sp>
      <p:sp>
        <p:nvSpPr>
          <p:cNvPr id="17411" name="Rectangle 2"/>
          <p:cNvSpPr>
            <a:spLocks noChangeArrowheads="1"/>
          </p:cNvSpPr>
          <p:nvPr/>
        </p:nvSpPr>
        <p:spPr bwMode="auto">
          <a:xfrm>
            <a:off x="200026" y="260352"/>
            <a:ext cx="9001125"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1600200" lvl="3" indent="-228600">
              <a:spcBef>
                <a:spcPct val="20000"/>
              </a:spcBef>
            </a:pPr>
            <a:endParaRPr lang="fr-FR" sz="800"/>
          </a:p>
          <a:p>
            <a:pPr marL="342900" indent="-342900">
              <a:spcBef>
                <a:spcPct val="20000"/>
              </a:spcBef>
              <a:spcAft>
                <a:spcPct val="100000"/>
              </a:spcAft>
            </a:pPr>
            <a:r>
              <a:rPr lang="fr-FR" sz="1900" b="1"/>
              <a:t>QUESTION : </a:t>
            </a:r>
            <a:br>
              <a:rPr lang="fr-FR" sz="1900" b="1"/>
            </a:br>
            <a:r>
              <a:rPr lang="fr-FR" sz="1900"/>
              <a:t>are there long term consequences of collective difficulties when entering labor market ?</a:t>
            </a:r>
          </a:p>
          <a:p>
            <a:pPr marL="342900" indent="-342900">
              <a:spcBef>
                <a:spcPct val="20000"/>
              </a:spcBef>
              <a:spcAft>
                <a:spcPct val="100000"/>
              </a:spcAft>
            </a:pPr>
            <a:endParaRPr lang="fr-FR" sz="1900"/>
          </a:p>
          <a:p>
            <a:pPr marL="342900" indent="-342900">
              <a:spcBef>
                <a:spcPct val="20000"/>
              </a:spcBef>
              <a:spcAft>
                <a:spcPct val="100000"/>
              </a:spcAft>
            </a:pPr>
            <a:endParaRPr lang="fr-FR" sz="1900" b="1"/>
          </a:p>
          <a:p>
            <a:pPr marL="342900" indent="-342900">
              <a:spcBef>
                <a:spcPct val="20000"/>
              </a:spcBef>
              <a:spcAft>
                <a:spcPct val="100000"/>
              </a:spcAft>
            </a:pPr>
            <a:endParaRPr lang="fr-FR" sz="1200" b="1"/>
          </a:p>
        </p:txBody>
      </p:sp>
      <p:sp>
        <p:nvSpPr>
          <p:cNvPr id="17412" name="Rectangle 3"/>
          <p:cNvSpPr>
            <a:spLocks noChangeArrowheads="1"/>
          </p:cNvSpPr>
          <p:nvPr/>
        </p:nvSpPr>
        <p:spPr bwMode="auto">
          <a:xfrm>
            <a:off x="685801" y="91440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ct val="20000"/>
              </a:spcBef>
              <a:spcAft>
                <a:spcPct val="100000"/>
              </a:spcAft>
              <a:tabLst>
                <a:tab pos="741363" algn="l"/>
              </a:tabLst>
            </a:pPr>
            <a:endParaRPr lang="fr-FR" b="1"/>
          </a:p>
        </p:txBody>
      </p:sp>
      <p:sp>
        <p:nvSpPr>
          <p:cNvPr id="17413" name="Rectangle 4"/>
          <p:cNvSpPr>
            <a:spLocks noChangeArrowheads="1"/>
          </p:cNvSpPr>
          <p:nvPr/>
        </p:nvSpPr>
        <p:spPr bwMode="auto">
          <a:xfrm>
            <a:off x="2513013" y="1550988"/>
            <a:ext cx="431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a:solidFill>
                  <a:srgbClr val="000000"/>
                </a:solidFill>
                <a:cs typeface="Times New Roman" pitchFamily="18" charset="0"/>
              </a:rPr>
              <a:t>Risks of unemployment </a:t>
            </a:r>
            <a:br>
              <a:rPr lang="fr-FR" sz="1800" b="1">
                <a:solidFill>
                  <a:srgbClr val="000000"/>
                </a:solidFill>
                <a:cs typeface="Times New Roman" pitchFamily="18" charset="0"/>
              </a:rPr>
            </a:br>
            <a:r>
              <a:rPr lang="fr-FR" sz="1800" b="1">
                <a:solidFill>
                  <a:srgbClr val="000000"/>
                </a:solidFill>
                <a:cs typeface="Times New Roman" pitchFamily="18" charset="0"/>
              </a:rPr>
              <a:t>12 months after living school  (%)</a:t>
            </a:r>
            <a:endParaRPr lang="en-GB" sz="2800"/>
          </a:p>
        </p:txBody>
      </p:sp>
      <p:sp>
        <p:nvSpPr>
          <p:cNvPr id="17414" name="Rectangle 200"/>
          <p:cNvSpPr>
            <a:spLocks noChangeArrowheads="1"/>
          </p:cNvSpPr>
          <p:nvPr/>
        </p:nvSpPr>
        <p:spPr bwMode="auto">
          <a:xfrm>
            <a:off x="177800" y="115889"/>
            <a:ext cx="712611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spcAft>
                <a:spcPct val="100000"/>
              </a:spcAft>
            </a:pPr>
            <a:r>
              <a:rPr lang="fr-FR" sz="2800" b="1" dirty="0" smtClean="0"/>
              <a:t>2a. FACTS : </a:t>
            </a:r>
            <a:r>
              <a:rPr lang="fr-FR" sz="2800" b="1" dirty="0" err="1" smtClean="0"/>
              <a:t>Example</a:t>
            </a:r>
            <a:r>
              <a:rPr lang="fr-FR" sz="2800" b="1" dirty="0" smtClean="0"/>
              <a:t> The French crash test  </a:t>
            </a:r>
            <a:endParaRPr lang="en-US" sz="2800" b="1" dirty="0"/>
          </a:p>
        </p:txBody>
      </p:sp>
      <p:pic>
        <p:nvPicPr>
          <p:cNvPr id="174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536577"/>
            <a:ext cx="8502650" cy="591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364" y="1820863"/>
            <a:ext cx="3344862"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208637" y="514090"/>
            <a:ext cx="7859164" cy="1200329"/>
          </a:xfrm>
          <a:prstGeom prst="rect">
            <a:avLst/>
          </a:prstGeom>
          <a:solidFill>
            <a:schemeClr val="bg1"/>
          </a:solidFill>
          <a:ln>
            <a:solidFill>
              <a:schemeClr val="accent1"/>
            </a:solidFill>
          </a:ln>
        </p:spPr>
        <p:txBody>
          <a:bodyPr wrap="square">
            <a:spAutoFit/>
          </a:bodyPr>
          <a:lstStyle/>
          <a:p>
            <a:pPr algn="ctr"/>
            <a:r>
              <a:rPr lang="en-US" dirty="0" smtClean="0"/>
              <a:t>Unemployment rate for the male and female </a:t>
            </a:r>
            <a:br>
              <a:rPr lang="en-US" dirty="0" smtClean="0"/>
            </a:br>
            <a:r>
              <a:rPr lang="en-US" dirty="0" smtClean="0"/>
              <a:t>Less than 25 year old, </a:t>
            </a:r>
            <a:br>
              <a:rPr lang="en-US" dirty="0" smtClean="0"/>
            </a:br>
            <a:r>
              <a:rPr lang="en-US" dirty="0" smtClean="0"/>
              <a:t>and for those who left school less than 12 month ago </a:t>
            </a:r>
            <a:endParaRPr lang="en-US" dirty="0"/>
          </a:p>
        </p:txBody>
      </p:sp>
    </p:spTree>
    <p:extLst>
      <p:ext uri="{BB962C8B-B14F-4D97-AF65-F5344CB8AC3E}">
        <p14:creationId xmlns:p14="http://schemas.microsoft.com/office/powerpoint/2010/main" val="2955274102"/>
      </p:ext>
    </p:extLst>
  </p:cSld>
  <p:clrMapOvr>
    <a:masterClrMapping/>
  </p:clrMapOvr>
  <p:transition advTm="8356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8267D2B-96CC-4DE9-90C8-C0C59FC4AF1C}" type="slidenum">
              <a:rPr lang="fr-FR" sz="1400"/>
              <a:pPr/>
              <a:t>14</a:t>
            </a:fld>
            <a:endParaRPr lang="fr-FR" sz="1400"/>
          </a:p>
        </p:txBody>
      </p:sp>
      <p:sp>
        <p:nvSpPr>
          <p:cNvPr id="13315" name="Rectangle 2"/>
          <p:cNvSpPr>
            <a:spLocks noChangeArrowheads="1"/>
          </p:cNvSpPr>
          <p:nvPr/>
        </p:nvSpPr>
        <p:spPr bwMode="auto">
          <a:xfrm>
            <a:off x="990600" y="1500188"/>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995363" lvl="3" indent="-247650" algn="l" defTabSz="957263">
              <a:spcBef>
                <a:spcPct val="20000"/>
              </a:spcBef>
              <a:tabLst>
                <a:tab pos="741363" algn="l"/>
              </a:tabLst>
            </a:pPr>
            <a:endParaRPr lang="en-US" sz="800" dirty="0"/>
          </a:p>
          <a:p>
            <a:pPr marL="361950" indent="-361950" algn="l" defTabSz="957263">
              <a:spcBef>
                <a:spcPct val="20000"/>
              </a:spcBef>
              <a:spcAft>
                <a:spcPct val="100000"/>
              </a:spcAft>
              <a:tabLst>
                <a:tab pos="741363" algn="l"/>
              </a:tabLst>
            </a:pPr>
            <a:r>
              <a:rPr lang="en-US" sz="2500" b="1" dirty="0"/>
              <a:t>Multidimensional generational fractures in France </a:t>
            </a:r>
            <a:endParaRPr lang="en-US" sz="3200" b="1" dirty="0"/>
          </a:p>
          <a:p>
            <a:pPr marL="361950" indent="-361950" algn="just" defTabSz="957263">
              <a:spcBef>
                <a:spcPts val="300"/>
              </a:spcBef>
              <a:spcAft>
                <a:spcPts val="300"/>
              </a:spcAft>
              <a:buFont typeface="+mj-lt"/>
              <a:buAutoNum type="alphaLcPeriod"/>
              <a:tabLst>
                <a:tab pos="741363" algn="l"/>
              </a:tabLst>
            </a:pPr>
            <a:r>
              <a:rPr lang="en-US" b="1" dirty="0">
                <a:solidFill>
                  <a:srgbClr val="000000"/>
                </a:solidFill>
              </a:rPr>
              <a:t>Relative(?) socio-economic decline</a:t>
            </a:r>
          </a:p>
          <a:p>
            <a:pPr marL="361950" indent="-361950" algn="just" defTabSz="957263">
              <a:spcBef>
                <a:spcPts val="300"/>
              </a:spcBef>
              <a:spcAft>
                <a:spcPts val="300"/>
              </a:spcAft>
              <a:buFont typeface="+mj-lt"/>
              <a:buAutoNum type="alphaLcPeriod"/>
              <a:tabLst>
                <a:tab pos="741363" algn="l"/>
              </a:tabLst>
            </a:pPr>
            <a:r>
              <a:rPr lang="en-US" b="1" dirty="0">
                <a:solidFill>
                  <a:srgbClr val="000000"/>
                </a:solidFill>
              </a:rPr>
              <a:t>Overeducation and educational </a:t>
            </a:r>
            <a:r>
              <a:rPr lang="en-US" b="1" i="1" dirty="0" err="1">
                <a:solidFill>
                  <a:srgbClr val="000000"/>
                </a:solidFill>
              </a:rPr>
              <a:t>déclassés</a:t>
            </a:r>
            <a:endParaRPr lang="en-US" b="1" i="1" dirty="0">
              <a:solidFill>
                <a:srgbClr val="000000"/>
              </a:solidFill>
            </a:endParaRPr>
          </a:p>
          <a:p>
            <a:pPr marL="361950" indent="-361950" algn="just" defTabSz="957263">
              <a:spcBef>
                <a:spcPts val="300"/>
              </a:spcBef>
              <a:spcAft>
                <a:spcPts val="300"/>
              </a:spcAft>
              <a:buFont typeface="+mj-lt"/>
              <a:buAutoNum type="alphaLcPeriod"/>
              <a:tabLst>
                <a:tab pos="741363" algn="l"/>
              </a:tabLst>
            </a:pPr>
            <a:r>
              <a:rPr lang="en-US" b="1" dirty="0"/>
              <a:t>Risks of downward mobility</a:t>
            </a:r>
            <a:endParaRPr lang="en-US" b="1" dirty="0">
              <a:solidFill>
                <a:srgbClr val="000000"/>
              </a:solidFill>
            </a:endParaRPr>
          </a:p>
          <a:p>
            <a:pPr marL="361950" indent="-361950" algn="just" defTabSz="957263">
              <a:spcBef>
                <a:spcPts val="300"/>
              </a:spcBef>
              <a:spcAft>
                <a:spcPts val="300"/>
              </a:spcAft>
              <a:buFont typeface="+mj-lt"/>
              <a:buAutoNum type="alphaLcPeriod"/>
              <a:tabLst>
                <a:tab pos="741363" algn="l"/>
              </a:tabLst>
            </a:pPr>
            <a:r>
              <a:rPr lang="en-US" b="1" dirty="0" err="1" smtClean="0">
                <a:solidFill>
                  <a:srgbClr val="000000"/>
                </a:solidFill>
              </a:rPr>
              <a:t>Dyssocialisation</a:t>
            </a:r>
            <a:r>
              <a:rPr lang="en-US" b="1" dirty="0" smtClean="0">
                <a:solidFill>
                  <a:srgbClr val="000000"/>
                </a:solidFill>
              </a:rPr>
              <a:t> </a:t>
            </a:r>
          </a:p>
          <a:p>
            <a:pPr marL="361950" indent="-361950" algn="just" defTabSz="957263">
              <a:spcBef>
                <a:spcPts val="300"/>
              </a:spcBef>
              <a:spcAft>
                <a:spcPts val="300"/>
              </a:spcAft>
              <a:buFont typeface="+mj-lt"/>
              <a:buAutoNum type="alphaLcPeriod"/>
              <a:tabLst>
                <a:tab pos="741363" algn="l"/>
              </a:tabLst>
            </a:pPr>
            <a:r>
              <a:rPr lang="en-US" b="1" dirty="0" err="1" smtClean="0">
                <a:solidFill>
                  <a:srgbClr val="000000"/>
                </a:solidFill>
              </a:rPr>
              <a:t>Recomposition</a:t>
            </a:r>
            <a:r>
              <a:rPr lang="en-US" b="1" dirty="0" smtClean="0">
                <a:solidFill>
                  <a:srgbClr val="000000"/>
                </a:solidFill>
              </a:rPr>
              <a:t> </a:t>
            </a:r>
            <a:r>
              <a:rPr lang="en-US" b="1" dirty="0">
                <a:solidFill>
                  <a:srgbClr val="000000"/>
                </a:solidFill>
              </a:rPr>
              <a:t>of risks of suicide</a:t>
            </a:r>
            <a:endParaRPr lang="en-US" b="1" dirty="0">
              <a:solidFill>
                <a:srgbClr val="000000"/>
              </a:solidFill>
            </a:endParaRPr>
          </a:p>
          <a:p>
            <a:pPr marL="361950" indent="-361950" algn="just" defTabSz="957263">
              <a:spcBef>
                <a:spcPts val="300"/>
              </a:spcBef>
              <a:spcAft>
                <a:spcPts val="300"/>
              </a:spcAft>
              <a:buFont typeface="+mj-lt"/>
              <a:buAutoNum type="alphaLcPeriod"/>
              <a:tabLst>
                <a:tab pos="741363" algn="l"/>
              </a:tabLst>
            </a:pPr>
            <a:r>
              <a:rPr lang="en-US" b="1" dirty="0">
                <a:solidFill>
                  <a:srgbClr val="000000"/>
                </a:solidFill>
              </a:rPr>
              <a:t>Out of the political arena</a:t>
            </a:r>
          </a:p>
          <a:p>
            <a:pPr marL="661988" lvl="2" indent="-247650" algn="l" defTabSz="957263">
              <a:spcBef>
                <a:spcPct val="20000"/>
              </a:spcBef>
              <a:buClr>
                <a:schemeClr val="tx1"/>
              </a:buClr>
              <a:buFont typeface="Zapf Dingbats" charset="2"/>
              <a:buChar char="l"/>
              <a:tabLst>
                <a:tab pos="741363" algn="l"/>
              </a:tabLst>
            </a:pPr>
            <a:endParaRPr lang="en-US" b="1" dirty="0"/>
          </a:p>
          <a:p>
            <a:pPr marL="361950" indent="-361950" algn="l" defTabSz="957263">
              <a:spcBef>
                <a:spcPct val="20000"/>
              </a:spcBef>
              <a:spcAft>
                <a:spcPct val="100000"/>
              </a:spcAft>
              <a:tabLst>
                <a:tab pos="741363" algn="l"/>
              </a:tabLst>
            </a:pPr>
            <a:endParaRPr lang="en-US" sz="1800" b="1" dirty="0"/>
          </a:p>
        </p:txBody>
      </p:sp>
      <p:sp>
        <p:nvSpPr>
          <p:cNvPr id="13316" name="Rectangle 4"/>
          <p:cNvSpPr>
            <a:spLocks noChangeArrowheads="1"/>
          </p:cNvSpPr>
          <p:nvPr/>
        </p:nvSpPr>
        <p:spPr bwMode="auto">
          <a:xfrm>
            <a:off x="455897" y="581780"/>
            <a:ext cx="62115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sz="2400" b="1" dirty="0" smtClean="0"/>
              <a:t>Young </a:t>
            </a:r>
            <a:r>
              <a:rPr lang="en-AU" sz="2400" b="1" dirty="0"/>
              <a:t>generations as </a:t>
            </a:r>
            <a:r>
              <a:rPr lang="en-AU" sz="2400" b="1" dirty="0" smtClean="0"/>
              <a:t>victims </a:t>
            </a:r>
            <a:r>
              <a:rPr lang="en-AU" sz="2400" b="1" dirty="0"/>
              <a:t>of social change </a:t>
            </a:r>
            <a:r>
              <a:rPr lang="en-AU" sz="2400" b="1" dirty="0" smtClean="0"/>
              <a:t/>
            </a:r>
            <a:br>
              <a:rPr lang="en-AU" sz="2400" b="1" dirty="0" smtClean="0"/>
            </a:br>
            <a:r>
              <a:rPr lang="en-AU" sz="2400" b="1" dirty="0" smtClean="0"/>
              <a:t>France as a crash test </a:t>
            </a:r>
            <a:endParaRPr lang="fr-FR" sz="2400" b="1" dirty="0"/>
          </a:p>
        </p:txBody>
      </p:sp>
    </p:spTree>
    <p:extLst>
      <p:ext uri="{BB962C8B-B14F-4D97-AF65-F5344CB8AC3E}">
        <p14:creationId xmlns:p14="http://schemas.microsoft.com/office/powerpoint/2010/main" val="3092112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508" y="1327370"/>
            <a:ext cx="7885662" cy="474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29B3BFC-E4B3-4D78-A2F2-536AC9303399}" type="slidenum">
              <a:rPr lang="fr-FR" sz="1400"/>
              <a:pPr/>
              <a:t>15</a:t>
            </a:fld>
            <a:endParaRPr lang="fr-FR" sz="1400"/>
          </a:p>
        </p:txBody>
      </p:sp>
      <p:sp>
        <p:nvSpPr>
          <p:cNvPr id="14339" name="Rectangle 3"/>
          <p:cNvSpPr>
            <a:spLocks noChangeArrowheads="1"/>
          </p:cNvSpPr>
          <p:nvPr/>
        </p:nvSpPr>
        <p:spPr bwMode="auto">
          <a:xfrm>
            <a:off x="685800" y="4445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ct val="20000"/>
              </a:spcBef>
              <a:spcAft>
                <a:spcPct val="100000"/>
              </a:spcAft>
              <a:tabLst>
                <a:tab pos="741363" algn="l"/>
              </a:tabLst>
            </a:pPr>
            <a:endParaRPr lang="fr-FR" b="1"/>
          </a:p>
        </p:txBody>
      </p:sp>
      <p:sp>
        <p:nvSpPr>
          <p:cNvPr id="14340" name="Rectangle 4"/>
          <p:cNvSpPr>
            <a:spLocks noChangeArrowheads="1"/>
          </p:cNvSpPr>
          <p:nvPr/>
        </p:nvSpPr>
        <p:spPr bwMode="auto">
          <a:xfrm>
            <a:off x="2073274" y="681039"/>
            <a:ext cx="5537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dirty="0" err="1" smtClean="0">
                <a:solidFill>
                  <a:srgbClr val="000000"/>
                </a:solidFill>
                <a:cs typeface="Times New Roman" pitchFamily="18" charset="0"/>
              </a:rPr>
              <a:t>Level</a:t>
            </a:r>
            <a:r>
              <a:rPr lang="fr-FR" sz="1800" b="1" dirty="0" smtClean="0">
                <a:solidFill>
                  <a:srgbClr val="000000"/>
                </a:solidFill>
                <a:cs typeface="Times New Roman" pitchFamily="18" charset="0"/>
              </a:rPr>
              <a:t> of living (=</a:t>
            </a:r>
            <a:r>
              <a:rPr lang="fr-FR" sz="1800" b="1" dirty="0" err="1" smtClean="0">
                <a:solidFill>
                  <a:srgbClr val="000000"/>
                </a:solidFill>
                <a:cs typeface="Times New Roman" pitchFamily="18" charset="0"/>
              </a:rPr>
              <a:t>disposable</a:t>
            </a:r>
            <a:r>
              <a:rPr lang="fr-FR" sz="1800" b="1" dirty="0" smtClean="0">
                <a:solidFill>
                  <a:srgbClr val="000000"/>
                </a:solidFill>
                <a:cs typeface="Times New Roman" pitchFamily="18" charset="0"/>
              </a:rPr>
              <a:t> </a:t>
            </a:r>
            <a:r>
              <a:rPr lang="fr-FR" sz="1800" b="1" dirty="0" err="1" smtClean="0">
                <a:solidFill>
                  <a:srgbClr val="000000"/>
                </a:solidFill>
                <a:cs typeface="Times New Roman" pitchFamily="18" charset="0"/>
              </a:rPr>
              <a:t>income</a:t>
            </a:r>
            <a:r>
              <a:rPr lang="fr-FR" sz="1800" b="1" dirty="0" smtClean="0">
                <a:solidFill>
                  <a:srgbClr val="000000"/>
                </a:solidFill>
                <a:cs typeface="Times New Roman" pitchFamily="18" charset="0"/>
              </a:rPr>
              <a:t> per </a:t>
            </a:r>
            <a:r>
              <a:rPr lang="fr-FR" sz="1800" b="1" dirty="0" smtClean="0">
                <a:solidFill>
                  <a:srgbClr val="000000"/>
                </a:solidFill>
                <a:cs typeface="Times New Roman" pitchFamily="18" charset="0"/>
              </a:rPr>
              <a:t>CU) </a:t>
            </a:r>
            <a:r>
              <a:rPr lang="fr-FR" sz="1800" b="1" dirty="0" smtClean="0">
                <a:solidFill>
                  <a:srgbClr val="000000"/>
                </a:solidFill>
                <a:cs typeface="Times New Roman" pitchFamily="18" charset="0"/>
              </a:rPr>
              <a:t/>
            </a:r>
            <a:br>
              <a:rPr lang="fr-FR" sz="1800" b="1" dirty="0" smtClean="0">
                <a:solidFill>
                  <a:srgbClr val="000000"/>
                </a:solidFill>
                <a:cs typeface="Times New Roman" pitchFamily="18" charset="0"/>
              </a:rPr>
            </a:br>
            <a:r>
              <a:rPr lang="fr-FR" sz="1800" b="1" dirty="0" smtClean="0">
                <a:solidFill>
                  <a:srgbClr val="000000"/>
                </a:solidFill>
                <a:cs typeface="Times New Roman" pitchFamily="18" charset="0"/>
              </a:rPr>
              <a:t>by </a:t>
            </a:r>
            <a:r>
              <a:rPr lang="fr-FR" sz="1800" b="1" dirty="0" err="1">
                <a:solidFill>
                  <a:srgbClr val="000000"/>
                </a:solidFill>
                <a:cs typeface="Times New Roman" pitchFamily="18" charset="0"/>
              </a:rPr>
              <a:t>age</a:t>
            </a:r>
            <a:r>
              <a:rPr lang="fr-FR" sz="1800" b="1" dirty="0">
                <a:solidFill>
                  <a:srgbClr val="000000"/>
                </a:solidFill>
                <a:cs typeface="Times New Roman" pitchFamily="18" charset="0"/>
              </a:rPr>
              <a:t> group </a:t>
            </a:r>
            <a:r>
              <a:rPr lang="fr-FR" sz="1800" b="1" dirty="0" smtClean="0">
                <a:solidFill>
                  <a:srgbClr val="000000"/>
                </a:solidFill>
                <a:cs typeface="Times New Roman" pitchFamily="18" charset="0"/>
              </a:rPr>
              <a:t>(100</a:t>
            </a:r>
            <a:r>
              <a:rPr lang="fr-FR" sz="1800" b="1" dirty="0">
                <a:solidFill>
                  <a:srgbClr val="000000"/>
                </a:solidFill>
                <a:cs typeface="Times New Roman" pitchFamily="18" charset="0"/>
              </a:rPr>
              <a:t>= </a:t>
            </a:r>
            <a:r>
              <a:rPr lang="fr-FR" sz="1800" b="1" dirty="0" err="1">
                <a:solidFill>
                  <a:srgbClr val="000000"/>
                </a:solidFill>
                <a:cs typeface="Times New Roman" pitchFamily="18" charset="0"/>
              </a:rPr>
              <a:t>year</a:t>
            </a:r>
            <a:r>
              <a:rPr lang="fr-FR" sz="1800" b="1" dirty="0">
                <a:solidFill>
                  <a:srgbClr val="000000"/>
                </a:solidFill>
                <a:cs typeface="Times New Roman" pitchFamily="18" charset="0"/>
              </a:rPr>
              <a:t> </a:t>
            </a:r>
            <a:r>
              <a:rPr lang="fr-FR" sz="1800" b="1" dirty="0" err="1">
                <a:solidFill>
                  <a:srgbClr val="000000"/>
                </a:solidFill>
                <a:cs typeface="Times New Roman" pitchFamily="18" charset="0"/>
              </a:rPr>
              <a:t>avarage</a:t>
            </a:r>
            <a:r>
              <a:rPr lang="fr-FR" sz="1800" b="1" dirty="0">
                <a:solidFill>
                  <a:srgbClr val="000000"/>
                </a:solidFill>
                <a:cs typeface="Times New Roman" pitchFamily="18" charset="0"/>
              </a:rPr>
              <a:t>)</a:t>
            </a:r>
            <a:endParaRPr lang="en-GB" sz="2800" dirty="0"/>
          </a:p>
        </p:txBody>
      </p:sp>
      <p:sp>
        <p:nvSpPr>
          <p:cNvPr id="14343" name="Rectangle 13"/>
          <p:cNvSpPr>
            <a:spLocks noChangeArrowheads="1"/>
          </p:cNvSpPr>
          <p:nvPr/>
        </p:nvSpPr>
        <p:spPr bwMode="auto">
          <a:xfrm>
            <a:off x="200025" y="188913"/>
            <a:ext cx="4984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300"/>
              </a:spcBef>
              <a:spcAft>
                <a:spcPts val="300"/>
              </a:spcAft>
            </a:pPr>
            <a:r>
              <a:rPr lang="en-US" b="1" dirty="0" smtClean="0">
                <a:solidFill>
                  <a:srgbClr val="000000"/>
                </a:solidFill>
              </a:rPr>
              <a:t>a. Relative</a:t>
            </a:r>
            <a:r>
              <a:rPr lang="en-US" b="1" dirty="0">
                <a:solidFill>
                  <a:srgbClr val="000000"/>
                </a:solidFill>
              </a:rPr>
              <a:t>(?) socio-economic decline</a:t>
            </a:r>
          </a:p>
        </p:txBody>
      </p:sp>
      <p:sp>
        <p:nvSpPr>
          <p:cNvPr id="5" name="Rectangle 4"/>
          <p:cNvSpPr/>
          <p:nvPr/>
        </p:nvSpPr>
        <p:spPr>
          <a:xfrm>
            <a:off x="7605295" y="140439"/>
            <a:ext cx="2159566" cy="1200329"/>
          </a:xfrm>
          <a:prstGeom prst="rect">
            <a:avLst/>
          </a:prstGeom>
        </p:spPr>
        <p:txBody>
          <a:bodyPr wrap="none">
            <a:spAutoFit/>
          </a:bodyPr>
          <a:lstStyle/>
          <a:p>
            <a:r>
              <a:rPr lang="en-US" b="1" dirty="0" smtClean="0"/>
              <a:t>France </a:t>
            </a:r>
            <a:br>
              <a:rPr lang="en-US" b="1" dirty="0" smtClean="0"/>
            </a:br>
            <a:r>
              <a:rPr lang="en-US" b="1" dirty="0" smtClean="0"/>
              <a:t>Lis </a:t>
            </a:r>
            <a:r>
              <a:rPr lang="en-US" b="1" dirty="0" smtClean="0"/>
              <a:t>1985-2010  </a:t>
            </a:r>
            <a:r>
              <a:rPr lang="en-US" b="1" dirty="0" smtClean="0"/>
              <a:t/>
            </a:r>
            <a:br>
              <a:rPr lang="en-US" b="1" dirty="0" smtClean="0"/>
            </a:br>
            <a:endParaRPr lang="en-US" dirty="0"/>
          </a:p>
        </p:txBody>
      </p:sp>
      <p:sp>
        <p:nvSpPr>
          <p:cNvPr id="6" name="Rectangle 5"/>
          <p:cNvSpPr/>
          <p:nvPr/>
        </p:nvSpPr>
        <p:spPr>
          <a:xfrm>
            <a:off x="6753200" y="4690417"/>
            <a:ext cx="628698" cy="461665"/>
          </a:xfrm>
          <a:prstGeom prst="rect">
            <a:avLst/>
          </a:prstGeom>
        </p:spPr>
        <p:txBody>
          <a:bodyPr wrap="none">
            <a:spAutoFit/>
          </a:bodyPr>
          <a:lstStyle/>
          <a:p>
            <a:r>
              <a:rPr lang="en-US" b="1" dirty="0" smtClean="0"/>
              <a:t>age</a:t>
            </a:r>
            <a:endParaRPr lang="en-US" dirty="0"/>
          </a:p>
        </p:txBody>
      </p:sp>
      <p:sp>
        <p:nvSpPr>
          <p:cNvPr id="7" name="Rectangle 6"/>
          <p:cNvSpPr/>
          <p:nvPr/>
        </p:nvSpPr>
        <p:spPr>
          <a:xfrm>
            <a:off x="7977336" y="2021185"/>
            <a:ext cx="713657" cy="461665"/>
          </a:xfrm>
          <a:prstGeom prst="rect">
            <a:avLst/>
          </a:prstGeom>
        </p:spPr>
        <p:txBody>
          <a:bodyPr wrap="none">
            <a:spAutoFit/>
          </a:bodyPr>
          <a:lstStyle/>
          <a:p>
            <a:r>
              <a:rPr lang="en-US" dirty="0" smtClean="0"/>
              <a:t>year</a:t>
            </a:r>
            <a:endParaRPr lang="en-US" dirty="0"/>
          </a:p>
        </p:txBody>
      </p:sp>
    </p:spTree>
    <p:extLst>
      <p:ext uri="{BB962C8B-B14F-4D97-AF65-F5344CB8AC3E}">
        <p14:creationId xmlns:p14="http://schemas.microsoft.com/office/powerpoint/2010/main" val="2958833587"/>
      </p:ext>
    </p:extLst>
  </p:cSld>
  <p:clrMapOvr>
    <a:masterClrMapping/>
  </p:clrMapOvr>
  <p:transition advTm="8356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29B3BFC-E4B3-4D78-A2F2-536AC9303399}" type="slidenum">
              <a:rPr lang="fr-FR" sz="1400"/>
              <a:pPr/>
              <a:t>16</a:t>
            </a:fld>
            <a:endParaRPr lang="fr-FR" sz="1400"/>
          </a:p>
        </p:txBody>
      </p:sp>
      <p:sp>
        <p:nvSpPr>
          <p:cNvPr id="14339" name="Rectangle 3"/>
          <p:cNvSpPr>
            <a:spLocks noChangeArrowheads="1"/>
          </p:cNvSpPr>
          <p:nvPr/>
        </p:nvSpPr>
        <p:spPr bwMode="auto">
          <a:xfrm>
            <a:off x="685800" y="4445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ct val="20000"/>
              </a:spcBef>
              <a:spcAft>
                <a:spcPct val="100000"/>
              </a:spcAft>
              <a:tabLst>
                <a:tab pos="741363" algn="l"/>
              </a:tabLst>
            </a:pPr>
            <a:endParaRPr lang="fr-FR" b="1"/>
          </a:p>
        </p:txBody>
      </p:sp>
      <p:sp>
        <p:nvSpPr>
          <p:cNvPr id="14340" name="Rectangle 4"/>
          <p:cNvSpPr>
            <a:spLocks noChangeArrowheads="1"/>
          </p:cNvSpPr>
          <p:nvPr/>
        </p:nvSpPr>
        <p:spPr bwMode="auto">
          <a:xfrm>
            <a:off x="2073274" y="681039"/>
            <a:ext cx="5537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dirty="0" smtClean="0">
                <a:solidFill>
                  <a:srgbClr val="000000"/>
                </a:solidFill>
                <a:cs typeface="Times New Roman" pitchFamily="18" charset="0"/>
              </a:rPr>
              <a:t>Log </a:t>
            </a:r>
            <a:r>
              <a:rPr lang="fr-FR" sz="1800" b="1" dirty="0" err="1" smtClean="0">
                <a:solidFill>
                  <a:srgbClr val="000000"/>
                </a:solidFill>
                <a:cs typeface="Times New Roman" pitchFamily="18" charset="0"/>
              </a:rPr>
              <a:t>level</a:t>
            </a:r>
            <a:r>
              <a:rPr lang="fr-FR" sz="1800" b="1" dirty="0" smtClean="0">
                <a:solidFill>
                  <a:srgbClr val="000000"/>
                </a:solidFill>
                <a:cs typeface="Times New Roman" pitchFamily="18" charset="0"/>
              </a:rPr>
              <a:t> of living (=</a:t>
            </a:r>
            <a:r>
              <a:rPr lang="fr-FR" sz="1800" b="1" dirty="0" err="1" smtClean="0">
                <a:solidFill>
                  <a:srgbClr val="000000"/>
                </a:solidFill>
                <a:cs typeface="Times New Roman" pitchFamily="18" charset="0"/>
              </a:rPr>
              <a:t>disposable</a:t>
            </a:r>
            <a:r>
              <a:rPr lang="fr-FR" sz="1800" b="1" dirty="0" smtClean="0">
                <a:solidFill>
                  <a:srgbClr val="000000"/>
                </a:solidFill>
                <a:cs typeface="Times New Roman" pitchFamily="18" charset="0"/>
              </a:rPr>
              <a:t> </a:t>
            </a:r>
            <a:r>
              <a:rPr lang="fr-FR" sz="1800" b="1" dirty="0" err="1" smtClean="0">
                <a:solidFill>
                  <a:srgbClr val="000000"/>
                </a:solidFill>
                <a:cs typeface="Times New Roman" pitchFamily="18" charset="0"/>
              </a:rPr>
              <a:t>income</a:t>
            </a:r>
            <a:r>
              <a:rPr lang="fr-FR" sz="1800" b="1" dirty="0" smtClean="0">
                <a:solidFill>
                  <a:srgbClr val="000000"/>
                </a:solidFill>
                <a:cs typeface="Times New Roman" pitchFamily="18" charset="0"/>
              </a:rPr>
              <a:t> per </a:t>
            </a:r>
            <a:r>
              <a:rPr lang="fr-FR" sz="1800" b="1" dirty="0" smtClean="0">
                <a:solidFill>
                  <a:srgbClr val="000000"/>
                </a:solidFill>
                <a:cs typeface="Times New Roman" pitchFamily="18" charset="0"/>
              </a:rPr>
              <a:t>CU) </a:t>
            </a:r>
            <a:r>
              <a:rPr lang="fr-FR" sz="1800" b="1" dirty="0" smtClean="0">
                <a:solidFill>
                  <a:srgbClr val="000000"/>
                </a:solidFill>
                <a:cs typeface="Times New Roman" pitchFamily="18" charset="0"/>
              </a:rPr>
              <a:t/>
            </a:r>
            <a:br>
              <a:rPr lang="fr-FR" sz="1800" b="1" dirty="0" smtClean="0">
                <a:solidFill>
                  <a:srgbClr val="000000"/>
                </a:solidFill>
                <a:cs typeface="Times New Roman" pitchFamily="18" charset="0"/>
              </a:rPr>
            </a:br>
            <a:r>
              <a:rPr lang="fr-FR" sz="1800" b="1" dirty="0" smtClean="0">
                <a:solidFill>
                  <a:srgbClr val="000000"/>
                </a:solidFill>
                <a:cs typeface="Times New Roman" pitchFamily="18" charset="0"/>
              </a:rPr>
              <a:t>by </a:t>
            </a:r>
            <a:r>
              <a:rPr lang="fr-FR" sz="1800" b="1" dirty="0" err="1">
                <a:solidFill>
                  <a:srgbClr val="000000"/>
                </a:solidFill>
                <a:cs typeface="Times New Roman" pitchFamily="18" charset="0"/>
              </a:rPr>
              <a:t>age</a:t>
            </a:r>
            <a:r>
              <a:rPr lang="fr-FR" sz="1800" b="1" dirty="0">
                <a:solidFill>
                  <a:srgbClr val="000000"/>
                </a:solidFill>
                <a:cs typeface="Times New Roman" pitchFamily="18" charset="0"/>
              </a:rPr>
              <a:t> group </a:t>
            </a:r>
            <a:r>
              <a:rPr lang="fr-FR" sz="1800" b="1" dirty="0" smtClean="0">
                <a:solidFill>
                  <a:srgbClr val="000000"/>
                </a:solidFill>
                <a:cs typeface="Times New Roman" pitchFamily="18" charset="0"/>
              </a:rPr>
              <a:t>(0</a:t>
            </a:r>
            <a:r>
              <a:rPr lang="fr-FR" sz="1800" b="1" dirty="0">
                <a:solidFill>
                  <a:srgbClr val="000000"/>
                </a:solidFill>
                <a:cs typeface="Times New Roman" pitchFamily="18" charset="0"/>
              </a:rPr>
              <a:t>= </a:t>
            </a:r>
            <a:r>
              <a:rPr lang="fr-FR" sz="1800" b="1" dirty="0" err="1">
                <a:solidFill>
                  <a:srgbClr val="000000"/>
                </a:solidFill>
                <a:cs typeface="Times New Roman" pitchFamily="18" charset="0"/>
              </a:rPr>
              <a:t>year</a:t>
            </a:r>
            <a:r>
              <a:rPr lang="fr-FR" sz="1800" b="1" dirty="0">
                <a:solidFill>
                  <a:srgbClr val="000000"/>
                </a:solidFill>
                <a:cs typeface="Times New Roman" pitchFamily="18" charset="0"/>
              </a:rPr>
              <a:t> </a:t>
            </a:r>
            <a:r>
              <a:rPr lang="fr-FR" sz="1800" b="1" dirty="0" err="1">
                <a:solidFill>
                  <a:srgbClr val="000000"/>
                </a:solidFill>
                <a:cs typeface="Times New Roman" pitchFamily="18" charset="0"/>
              </a:rPr>
              <a:t>avarage</a:t>
            </a:r>
            <a:r>
              <a:rPr lang="fr-FR" sz="1800" b="1" dirty="0">
                <a:solidFill>
                  <a:srgbClr val="000000"/>
                </a:solidFill>
                <a:cs typeface="Times New Roman" pitchFamily="18" charset="0"/>
              </a:rPr>
              <a:t>)</a:t>
            </a:r>
            <a:endParaRPr lang="en-GB" sz="2800" dirty="0"/>
          </a:p>
        </p:txBody>
      </p:sp>
      <p:sp>
        <p:nvSpPr>
          <p:cNvPr id="14343" name="Rectangle 13"/>
          <p:cNvSpPr>
            <a:spLocks noChangeArrowheads="1"/>
          </p:cNvSpPr>
          <p:nvPr/>
        </p:nvSpPr>
        <p:spPr bwMode="auto">
          <a:xfrm>
            <a:off x="200025" y="188913"/>
            <a:ext cx="4984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300"/>
              </a:spcBef>
              <a:spcAft>
                <a:spcPts val="300"/>
              </a:spcAft>
            </a:pPr>
            <a:r>
              <a:rPr lang="en-US" b="1" dirty="0" smtClean="0">
                <a:solidFill>
                  <a:srgbClr val="000000"/>
                </a:solidFill>
              </a:rPr>
              <a:t>a. Relative</a:t>
            </a:r>
            <a:r>
              <a:rPr lang="en-US" b="1" dirty="0">
                <a:solidFill>
                  <a:srgbClr val="000000"/>
                </a:solidFill>
              </a:rPr>
              <a:t>(?) socio-economic decline</a:t>
            </a:r>
          </a:p>
        </p:txBody>
      </p:sp>
      <p:graphicFrame>
        <p:nvGraphicFramePr>
          <p:cNvPr id="9" name="Chart 8"/>
          <p:cNvGraphicFramePr>
            <a:graphicFrameLocks/>
          </p:cNvGraphicFramePr>
          <p:nvPr>
            <p:extLst>
              <p:ext uri="{D42A27DB-BD31-4B8C-83A1-F6EECF244321}">
                <p14:modId xmlns:p14="http://schemas.microsoft.com/office/powerpoint/2010/main" val="1563888986"/>
              </p:ext>
            </p:extLst>
          </p:nvPr>
        </p:nvGraphicFramePr>
        <p:xfrm>
          <a:off x="974558" y="1047750"/>
          <a:ext cx="8346927" cy="4901530"/>
        </p:xfrm>
        <a:graphic>
          <a:graphicData uri="http://schemas.openxmlformats.org/drawingml/2006/chart">
            <c:chart xmlns:c="http://schemas.openxmlformats.org/drawingml/2006/chart" xmlns:r="http://schemas.openxmlformats.org/officeDocument/2006/relationships" r:id="rId3"/>
          </a:graphicData>
        </a:graphic>
      </p:graphicFrame>
      <p:sp>
        <p:nvSpPr>
          <p:cNvPr id="2" name="Down Arrow 1"/>
          <p:cNvSpPr/>
          <p:nvPr/>
        </p:nvSpPr>
        <p:spPr>
          <a:xfrm>
            <a:off x="3886660" y="2996952"/>
            <a:ext cx="317215" cy="1420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rot="10800000">
            <a:off x="7683303" y="2564904"/>
            <a:ext cx="702078" cy="2448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78715" y="2708921"/>
            <a:ext cx="800219" cy="461665"/>
          </a:xfrm>
          <a:prstGeom prst="rect">
            <a:avLst/>
          </a:prstGeom>
        </p:spPr>
        <p:txBody>
          <a:bodyPr wrap="none">
            <a:spAutoFit/>
          </a:bodyPr>
          <a:lstStyle/>
          <a:p>
            <a:r>
              <a:rPr lang="fr-FR" sz="2400" b="1" dirty="0" smtClean="0">
                <a:solidFill>
                  <a:srgbClr val="000000"/>
                </a:solidFill>
                <a:cs typeface="Times New Roman" pitchFamily="18" charset="0"/>
              </a:rPr>
              <a:t>1985</a:t>
            </a:r>
            <a:endParaRPr lang="en-US" sz="2400" dirty="0"/>
          </a:p>
        </p:txBody>
      </p:sp>
      <p:sp>
        <p:nvSpPr>
          <p:cNvPr id="13" name="Rectangle 12"/>
          <p:cNvSpPr/>
          <p:nvPr/>
        </p:nvSpPr>
        <p:spPr>
          <a:xfrm>
            <a:off x="7605295" y="2060849"/>
            <a:ext cx="800219" cy="461665"/>
          </a:xfrm>
          <a:prstGeom prst="rect">
            <a:avLst/>
          </a:prstGeom>
        </p:spPr>
        <p:txBody>
          <a:bodyPr wrap="none">
            <a:spAutoFit/>
          </a:bodyPr>
          <a:lstStyle/>
          <a:p>
            <a:r>
              <a:rPr lang="fr-FR" sz="2400" b="1" dirty="0" smtClean="0">
                <a:solidFill>
                  <a:srgbClr val="000000"/>
                </a:solidFill>
                <a:cs typeface="Times New Roman" pitchFamily="18" charset="0"/>
              </a:rPr>
              <a:t>2010</a:t>
            </a:r>
            <a:endParaRPr lang="en-US" sz="2400" dirty="0"/>
          </a:p>
        </p:txBody>
      </p:sp>
      <p:sp>
        <p:nvSpPr>
          <p:cNvPr id="5" name="Rectangle 4"/>
          <p:cNvSpPr/>
          <p:nvPr/>
        </p:nvSpPr>
        <p:spPr>
          <a:xfrm>
            <a:off x="7605295" y="140439"/>
            <a:ext cx="2159566" cy="1200329"/>
          </a:xfrm>
          <a:prstGeom prst="rect">
            <a:avLst/>
          </a:prstGeom>
        </p:spPr>
        <p:txBody>
          <a:bodyPr wrap="none">
            <a:spAutoFit/>
          </a:bodyPr>
          <a:lstStyle/>
          <a:p>
            <a:r>
              <a:rPr lang="en-US" b="1" dirty="0" smtClean="0"/>
              <a:t>France </a:t>
            </a:r>
            <a:br>
              <a:rPr lang="en-US" b="1" dirty="0" smtClean="0"/>
            </a:br>
            <a:r>
              <a:rPr lang="en-US" b="1" dirty="0" err="1" smtClean="0"/>
              <a:t>Lis</a:t>
            </a:r>
            <a:r>
              <a:rPr lang="en-US" b="1" dirty="0" smtClean="0"/>
              <a:t> 1985-2005  </a:t>
            </a:r>
            <a:br>
              <a:rPr lang="en-US" b="1" dirty="0" smtClean="0"/>
            </a:br>
            <a:r>
              <a:rPr lang="en-US" b="1" dirty="0" err="1" smtClean="0"/>
              <a:t>Silc</a:t>
            </a:r>
            <a:r>
              <a:rPr lang="en-US" b="1" dirty="0" smtClean="0"/>
              <a:t> 2010</a:t>
            </a:r>
            <a:endParaRPr lang="en-US" dirty="0"/>
          </a:p>
        </p:txBody>
      </p:sp>
      <p:sp>
        <p:nvSpPr>
          <p:cNvPr id="6" name="Rectangle 5"/>
          <p:cNvSpPr/>
          <p:nvPr/>
        </p:nvSpPr>
        <p:spPr>
          <a:xfrm>
            <a:off x="8405514" y="2996952"/>
            <a:ext cx="628698" cy="461665"/>
          </a:xfrm>
          <a:prstGeom prst="rect">
            <a:avLst/>
          </a:prstGeom>
        </p:spPr>
        <p:txBody>
          <a:bodyPr wrap="none">
            <a:spAutoFit/>
          </a:bodyPr>
          <a:lstStyle/>
          <a:p>
            <a:r>
              <a:rPr lang="en-US" b="1" dirty="0" smtClean="0"/>
              <a:t>age</a:t>
            </a:r>
            <a:endParaRPr lang="en-US" dirty="0"/>
          </a:p>
        </p:txBody>
      </p:sp>
    </p:spTree>
    <p:extLst>
      <p:ext uri="{BB962C8B-B14F-4D97-AF65-F5344CB8AC3E}">
        <p14:creationId xmlns:p14="http://schemas.microsoft.com/office/powerpoint/2010/main" val="2214336731"/>
      </p:ext>
    </p:extLst>
  </p:cSld>
  <p:clrMapOvr>
    <a:masterClrMapping/>
  </p:clrMapOvr>
  <p:transition advTm="8356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09511E0-8A77-4492-99E2-9E06B35ABB56}" type="slidenum">
              <a:rPr lang="fr-FR" sz="1400"/>
              <a:pPr/>
              <a:t>17</a:t>
            </a:fld>
            <a:endParaRPr lang="fr-FR" sz="1400"/>
          </a:p>
        </p:txBody>
      </p:sp>
      <p:sp>
        <p:nvSpPr>
          <p:cNvPr id="15364" name="Rectangle 3"/>
          <p:cNvSpPr>
            <a:spLocks noChangeArrowheads="1"/>
          </p:cNvSpPr>
          <p:nvPr/>
        </p:nvSpPr>
        <p:spPr bwMode="auto">
          <a:xfrm>
            <a:off x="2193925" y="877889"/>
            <a:ext cx="55754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dirty="0" err="1"/>
              <a:t>Wage</a:t>
            </a:r>
            <a:r>
              <a:rPr lang="fr-FR" b="1" dirty="0"/>
              <a:t> </a:t>
            </a:r>
            <a:r>
              <a:rPr lang="fr-FR" b="1" dirty="0" err="1"/>
              <a:t>growth</a:t>
            </a:r>
            <a:r>
              <a:rPr lang="fr-FR" b="1" dirty="0"/>
              <a:t> and </a:t>
            </a:r>
            <a:r>
              <a:rPr lang="fr-FR" b="1" dirty="0" err="1"/>
              <a:t>housing</a:t>
            </a:r>
            <a:r>
              <a:rPr lang="fr-FR" b="1" dirty="0"/>
              <a:t> index in Paris </a:t>
            </a:r>
            <a:br>
              <a:rPr lang="fr-FR" b="1" dirty="0"/>
            </a:br>
            <a:r>
              <a:rPr lang="fr-FR" b="1" dirty="0"/>
              <a:t> (real </a:t>
            </a:r>
            <a:r>
              <a:rPr lang="fr-FR" b="1" dirty="0" err="1"/>
              <a:t>terms</a:t>
            </a:r>
            <a:r>
              <a:rPr lang="fr-FR" b="1" dirty="0"/>
              <a:t>) (100 = </a:t>
            </a:r>
            <a:r>
              <a:rPr lang="fr-FR" b="1" dirty="0" smtClean="0"/>
              <a:t>2000) 1996-2012</a:t>
            </a:r>
            <a:endParaRPr lang="fr-FR" b="1" dirty="0"/>
          </a:p>
        </p:txBody>
      </p:sp>
      <p:sp>
        <p:nvSpPr>
          <p:cNvPr id="15365" name="Rectangle 4"/>
          <p:cNvSpPr>
            <a:spLocks noChangeArrowheads="1"/>
          </p:cNvSpPr>
          <p:nvPr/>
        </p:nvSpPr>
        <p:spPr bwMode="auto">
          <a:xfrm>
            <a:off x="1314451" y="5326064"/>
            <a:ext cx="5581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Source : Insee, Notaires d'Île de France - Base BIEN</a:t>
            </a:r>
          </a:p>
        </p:txBody>
      </p:sp>
      <p:sp>
        <p:nvSpPr>
          <p:cNvPr id="15366" name="Rectangle 5"/>
          <p:cNvSpPr>
            <a:spLocks noChangeArrowheads="1"/>
          </p:cNvSpPr>
          <p:nvPr/>
        </p:nvSpPr>
        <p:spPr bwMode="auto">
          <a:xfrm>
            <a:off x="6713538" y="4340225"/>
            <a:ext cx="10230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t>Année</a:t>
            </a:r>
          </a:p>
        </p:txBody>
      </p:sp>
      <p:sp>
        <p:nvSpPr>
          <p:cNvPr id="15367" name="Rectangle 6"/>
          <p:cNvSpPr>
            <a:spLocks noChangeArrowheads="1"/>
          </p:cNvSpPr>
          <p:nvPr/>
        </p:nvSpPr>
        <p:spPr bwMode="auto">
          <a:xfrm>
            <a:off x="4902200" y="3835400"/>
            <a:ext cx="10397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t>Wages</a:t>
            </a:r>
          </a:p>
        </p:txBody>
      </p:sp>
      <p:sp>
        <p:nvSpPr>
          <p:cNvPr id="15368" name="Rectangle 7"/>
          <p:cNvSpPr>
            <a:spLocks noChangeArrowheads="1"/>
          </p:cNvSpPr>
          <p:nvPr/>
        </p:nvSpPr>
        <p:spPr bwMode="auto">
          <a:xfrm>
            <a:off x="4305300" y="2349500"/>
            <a:ext cx="20746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t>Housing index</a:t>
            </a:r>
          </a:p>
        </p:txBody>
      </p:sp>
      <p:sp>
        <p:nvSpPr>
          <p:cNvPr id="15369" name="Rectangle 9"/>
          <p:cNvSpPr>
            <a:spLocks noChangeArrowheads="1"/>
          </p:cNvSpPr>
          <p:nvPr/>
        </p:nvSpPr>
        <p:spPr bwMode="auto">
          <a:xfrm>
            <a:off x="200025" y="188913"/>
            <a:ext cx="4984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300"/>
              </a:spcBef>
              <a:spcAft>
                <a:spcPts val="300"/>
              </a:spcAft>
            </a:pPr>
            <a:r>
              <a:rPr lang="en-US" b="1" dirty="0" smtClean="0">
                <a:solidFill>
                  <a:srgbClr val="000000"/>
                </a:solidFill>
              </a:rPr>
              <a:t>a. Relative</a:t>
            </a:r>
            <a:r>
              <a:rPr lang="en-US" b="1" dirty="0">
                <a:solidFill>
                  <a:srgbClr val="000000"/>
                </a:solidFill>
              </a:rPr>
              <a:t>(?) socio-economic decline</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600" y="1628800"/>
            <a:ext cx="6768752" cy="406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935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664" y="1556792"/>
            <a:ext cx="7231672" cy="460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Slide Number Placeholder 2"/>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DBBC14E-C437-4974-84C5-E31426C9D545}" type="slidenum">
              <a:rPr lang="fr-FR" sz="1400"/>
              <a:pPr/>
              <a:t>18</a:t>
            </a:fld>
            <a:endParaRPr lang="fr-FR" sz="1400"/>
          </a:p>
        </p:txBody>
      </p:sp>
      <p:sp>
        <p:nvSpPr>
          <p:cNvPr id="16387" name="Rectangle 7"/>
          <p:cNvSpPr>
            <a:spLocks noChangeArrowheads="1"/>
          </p:cNvSpPr>
          <p:nvPr/>
        </p:nvSpPr>
        <p:spPr bwMode="auto">
          <a:xfrm>
            <a:off x="838200" y="26035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900" b="1" dirty="0" err="1"/>
              <a:t>Educational</a:t>
            </a:r>
            <a:r>
              <a:rPr lang="fr-FR" sz="1900" b="1" dirty="0"/>
              <a:t> inflation </a:t>
            </a:r>
            <a:r>
              <a:rPr lang="fr-FR" sz="1900" b="1" dirty="0" smtClean="0"/>
              <a:t/>
            </a:r>
            <a:br>
              <a:rPr lang="fr-FR" sz="1900" b="1" dirty="0" smtClean="0"/>
            </a:br>
            <a:r>
              <a:rPr lang="fr-FR" sz="1900" b="1" dirty="0" smtClean="0"/>
              <a:t/>
            </a:r>
            <a:br>
              <a:rPr lang="fr-FR" sz="1900" b="1" dirty="0" smtClean="0"/>
            </a:br>
            <a:r>
              <a:rPr lang="fr-FR" sz="1700" b="1" dirty="0" smtClean="0">
                <a:solidFill>
                  <a:srgbClr val="000000"/>
                </a:solidFill>
              </a:rPr>
              <a:t>% </a:t>
            </a:r>
            <a:r>
              <a:rPr lang="fr-FR" sz="1700" b="1" dirty="0">
                <a:solidFill>
                  <a:srgbClr val="000000"/>
                </a:solidFill>
              </a:rPr>
              <a:t>of </a:t>
            </a:r>
            <a:r>
              <a:rPr lang="fr-FR" sz="1700" b="1" dirty="0" smtClean="0">
                <a:solidFill>
                  <a:srgbClr val="000000"/>
                </a:solidFill>
              </a:rPr>
              <a:t>GED (‘bac’) (no more no </a:t>
            </a:r>
            <a:r>
              <a:rPr lang="fr-FR" sz="1700" b="1" dirty="0" err="1" smtClean="0">
                <a:solidFill>
                  <a:srgbClr val="000000"/>
                </a:solidFill>
              </a:rPr>
              <a:t>less</a:t>
            </a:r>
            <a:r>
              <a:rPr lang="fr-FR" sz="1700" b="1" dirty="0" smtClean="0">
                <a:solidFill>
                  <a:srgbClr val="000000"/>
                </a:solidFill>
              </a:rPr>
              <a:t>) </a:t>
            </a:r>
            <a:br>
              <a:rPr lang="fr-FR" sz="1700" b="1" dirty="0" smtClean="0">
                <a:solidFill>
                  <a:srgbClr val="000000"/>
                </a:solidFill>
              </a:rPr>
            </a:br>
            <a:r>
              <a:rPr lang="fr-FR" sz="1700" b="1" dirty="0" err="1" smtClean="0">
                <a:solidFill>
                  <a:srgbClr val="000000"/>
                </a:solidFill>
              </a:rPr>
              <a:t>holders</a:t>
            </a:r>
            <a:r>
              <a:rPr lang="fr-FR" sz="1700" b="1" dirty="0" smtClean="0">
                <a:solidFill>
                  <a:srgbClr val="000000"/>
                </a:solidFill>
              </a:rPr>
              <a:t> </a:t>
            </a:r>
            <a:r>
              <a:rPr lang="fr-FR" sz="1700" b="1" dirty="0" err="1">
                <a:solidFill>
                  <a:srgbClr val="000000"/>
                </a:solidFill>
              </a:rPr>
              <a:t>accessing</a:t>
            </a:r>
            <a:r>
              <a:rPr lang="fr-FR" sz="1700" b="1" dirty="0">
                <a:solidFill>
                  <a:srgbClr val="000000"/>
                </a:solidFill>
              </a:rPr>
              <a:t> </a:t>
            </a:r>
            <a:r>
              <a:rPr lang="fr-FR" sz="1700" b="1" dirty="0" smtClean="0">
                <a:solidFill>
                  <a:srgbClr val="000000"/>
                </a:solidFill>
              </a:rPr>
              <a:t>middle class jobs (service cl </a:t>
            </a:r>
            <a:r>
              <a:rPr lang="fr-FR" sz="1700" b="1" dirty="0" err="1" smtClean="0">
                <a:solidFill>
                  <a:srgbClr val="000000"/>
                </a:solidFill>
              </a:rPr>
              <a:t>h+l</a:t>
            </a:r>
            <a:r>
              <a:rPr lang="fr-FR" sz="1700" b="1" dirty="0">
                <a:solidFill>
                  <a:srgbClr val="000000"/>
                </a:solidFill>
              </a:rPr>
              <a:t>) 1970-2005</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89" name="Rectangle 3"/>
          <p:cNvSpPr>
            <a:spLocks noChangeArrowheads="1"/>
          </p:cNvSpPr>
          <p:nvPr/>
        </p:nvSpPr>
        <p:spPr bwMode="auto">
          <a:xfrm>
            <a:off x="838200" y="61087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a:p>
          <a:p>
            <a:pPr algn="l" defTabSz="957263">
              <a:spcBef>
                <a:spcPct val="20000"/>
              </a:spcBef>
              <a:spcAft>
                <a:spcPct val="100000"/>
              </a:spcAft>
              <a:tabLst>
                <a:tab pos="741363" algn="l"/>
              </a:tabLst>
            </a:pPr>
            <a:r>
              <a:rPr lang="fr-FR" sz="1700" b="1">
                <a:solidFill>
                  <a:srgbClr val="000000"/>
                </a:solidFill>
              </a:rPr>
              <a:t>French labor force surveys 1970-2005</a:t>
            </a:r>
            <a:endParaRPr lang="en-GB" sz="1400" b="1">
              <a:solidFill>
                <a:srgbClr val="000000"/>
              </a:solidFill>
            </a:endParaRPr>
          </a:p>
          <a:p>
            <a:pPr algn="l" defTabSz="957263">
              <a:spcBef>
                <a:spcPct val="20000"/>
              </a:spcBef>
              <a:spcAft>
                <a:spcPct val="100000"/>
              </a:spcAft>
              <a:tabLst>
                <a:tab pos="741363" algn="l"/>
              </a:tabLst>
            </a:pPr>
            <a:endParaRPr lang="fr-FR" sz="2300" b="1"/>
          </a:p>
        </p:txBody>
      </p:sp>
      <p:sp>
        <p:nvSpPr>
          <p:cNvPr id="16390" name="Rectangle 4"/>
          <p:cNvSpPr>
            <a:spLocks noChangeArrowheads="1"/>
          </p:cNvSpPr>
          <p:nvPr/>
        </p:nvSpPr>
        <p:spPr bwMode="auto">
          <a:xfrm>
            <a:off x="7545389" y="5084763"/>
            <a:ext cx="7997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a:t>Year</a:t>
            </a:r>
          </a:p>
        </p:txBody>
      </p:sp>
      <p:sp>
        <p:nvSpPr>
          <p:cNvPr id="16391" name="Rectangle 5"/>
          <p:cNvSpPr>
            <a:spLocks noChangeArrowheads="1"/>
          </p:cNvSpPr>
          <p:nvPr/>
        </p:nvSpPr>
        <p:spPr bwMode="auto">
          <a:xfrm>
            <a:off x="8266625" y="2132856"/>
            <a:ext cx="6976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dirty="0"/>
              <a:t>Age</a:t>
            </a:r>
          </a:p>
        </p:txBody>
      </p:sp>
      <p:sp>
        <p:nvSpPr>
          <p:cNvPr id="16392" name="Rectangle 8"/>
          <p:cNvSpPr>
            <a:spLocks noChangeArrowheads="1"/>
          </p:cNvSpPr>
          <p:nvPr/>
        </p:nvSpPr>
        <p:spPr bwMode="auto">
          <a:xfrm>
            <a:off x="276225" y="188913"/>
            <a:ext cx="58633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b. Overeducation </a:t>
            </a:r>
            <a:r>
              <a:rPr lang="en-US" b="1" dirty="0">
                <a:solidFill>
                  <a:srgbClr val="000000"/>
                </a:solidFill>
              </a:rPr>
              <a:t>and educational </a:t>
            </a:r>
            <a:r>
              <a:rPr lang="en-US" b="1" i="1" dirty="0" err="1">
                <a:solidFill>
                  <a:srgbClr val="000000"/>
                </a:solidFill>
              </a:rPr>
              <a:t>déclassés</a:t>
            </a:r>
            <a:endParaRPr lang="en-US" b="1" i="1" dirty="0">
              <a:solidFill>
                <a:srgbClr val="000000"/>
              </a:solidFill>
            </a:endParaRPr>
          </a:p>
        </p:txBody>
      </p:sp>
      <p:sp>
        <p:nvSpPr>
          <p:cNvPr id="10" name="Rectangle 9"/>
          <p:cNvSpPr/>
          <p:nvPr/>
        </p:nvSpPr>
        <p:spPr>
          <a:xfrm>
            <a:off x="5846420" y="6165304"/>
            <a:ext cx="1811714" cy="461665"/>
          </a:xfrm>
          <a:prstGeom prst="rect">
            <a:avLst/>
          </a:prstGeom>
        </p:spPr>
        <p:txBody>
          <a:bodyPr wrap="none">
            <a:spAutoFit/>
          </a:bodyPr>
          <a:lstStyle/>
          <a:p>
            <a:r>
              <a:rPr lang="en-US" dirty="0" smtClean="0"/>
              <a:t>N</a:t>
            </a:r>
            <a:r>
              <a:rPr lang="en-US" dirty="0"/>
              <a:t>= 608,837 </a:t>
            </a:r>
            <a:r>
              <a:rPr lang="en-US" dirty="0" smtClean="0"/>
              <a:t> </a:t>
            </a:r>
            <a:endParaRPr lang="en-US" dirty="0"/>
          </a:p>
        </p:txBody>
      </p:sp>
    </p:spTree>
    <p:extLst>
      <p:ext uri="{BB962C8B-B14F-4D97-AF65-F5344CB8AC3E}">
        <p14:creationId xmlns:p14="http://schemas.microsoft.com/office/powerpoint/2010/main" val="678336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648" y="1598707"/>
            <a:ext cx="7357382" cy="442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Slide Number Placeholder 2"/>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DBBC14E-C437-4974-84C5-E31426C9D545}" type="slidenum">
              <a:rPr lang="fr-FR" sz="1400"/>
              <a:pPr/>
              <a:t>19</a:t>
            </a:fld>
            <a:endParaRPr lang="fr-FR" sz="1400"/>
          </a:p>
        </p:txBody>
      </p:sp>
      <p:sp>
        <p:nvSpPr>
          <p:cNvPr id="16387" name="Rectangle 7"/>
          <p:cNvSpPr>
            <a:spLocks noChangeArrowheads="1"/>
          </p:cNvSpPr>
          <p:nvPr/>
        </p:nvSpPr>
        <p:spPr bwMode="auto">
          <a:xfrm>
            <a:off x="838200" y="26035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900" b="1" dirty="0" err="1"/>
              <a:t>Educational</a:t>
            </a:r>
            <a:r>
              <a:rPr lang="fr-FR" sz="1900" b="1" dirty="0"/>
              <a:t> inflation </a:t>
            </a:r>
            <a:r>
              <a:rPr lang="fr-FR" sz="1900" b="1" dirty="0" smtClean="0"/>
              <a:t/>
            </a:r>
            <a:br>
              <a:rPr lang="fr-FR" sz="1900" b="1" dirty="0" smtClean="0"/>
            </a:br>
            <a:r>
              <a:rPr lang="fr-FR" sz="1900" b="1" dirty="0" smtClean="0"/>
              <a:t/>
            </a:r>
            <a:br>
              <a:rPr lang="fr-FR" sz="1900" b="1" dirty="0" smtClean="0"/>
            </a:br>
            <a:r>
              <a:rPr lang="fr-FR" sz="1700" b="1" dirty="0" smtClean="0">
                <a:solidFill>
                  <a:srgbClr val="000000"/>
                </a:solidFill>
              </a:rPr>
              <a:t>% </a:t>
            </a:r>
            <a:r>
              <a:rPr lang="fr-FR" sz="1700" b="1" dirty="0">
                <a:solidFill>
                  <a:srgbClr val="000000"/>
                </a:solidFill>
              </a:rPr>
              <a:t>of </a:t>
            </a:r>
            <a:r>
              <a:rPr lang="fr-FR" sz="1700" b="1" dirty="0" smtClean="0">
                <a:solidFill>
                  <a:srgbClr val="000000"/>
                </a:solidFill>
              </a:rPr>
              <a:t>GED (‘bac’) (no more no </a:t>
            </a:r>
            <a:r>
              <a:rPr lang="fr-FR" sz="1700" b="1" dirty="0" err="1" smtClean="0">
                <a:solidFill>
                  <a:srgbClr val="000000"/>
                </a:solidFill>
              </a:rPr>
              <a:t>less</a:t>
            </a:r>
            <a:r>
              <a:rPr lang="fr-FR" sz="1700" b="1" dirty="0" smtClean="0">
                <a:solidFill>
                  <a:srgbClr val="000000"/>
                </a:solidFill>
              </a:rPr>
              <a:t>) </a:t>
            </a:r>
            <a:br>
              <a:rPr lang="fr-FR" sz="1700" b="1" dirty="0" smtClean="0">
                <a:solidFill>
                  <a:srgbClr val="000000"/>
                </a:solidFill>
              </a:rPr>
            </a:br>
            <a:r>
              <a:rPr lang="fr-FR" sz="1700" b="1" dirty="0" err="1" smtClean="0">
                <a:solidFill>
                  <a:srgbClr val="000000"/>
                </a:solidFill>
              </a:rPr>
              <a:t>holders</a:t>
            </a:r>
            <a:r>
              <a:rPr lang="fr-FR" sz="1700" b="1" dirty="0" smtClean="0">
                <a:solidFill>
                  <a:srgbClr val="000000"/>
                </a:solidFill>
              </a:rPr>
              <a:t> </a:t>
            </a:r>
            <a:r>
              <a:rPr lang="fr-FR" sz="1700" b="1" dirty="0" err="1">
                <a:solidFill>
                  <a:srgbClr val="000000"/>
                </a:solidFill>
              </a:rPr>
              <a:t>accessing</a:t>
            </a:r>
            <a:r>
              <a:rPr lang="fr-FR" sz="1700" b="1" dirty="0">
                <a:solidFill>
                  <a:srgbClr val="000000"/>
                </a:solidFill>
              </a:rPr>
              <a:t> </a:t>
            </a:r>
            <a:r>
              <a:rPr lang="fr-FR" sz="1700" b="1" dirty="0" smtClean="0">
                <a:solidFill>
                  <a:srgbClr val="000000"/>
                </a:solidFill>
              </a:rPr>
              <a:t>middle class jobs (service cl </a:t>
            </a:r>
            <a:r>
              <a:rPr lang="fr-FR" sz="1700" b="1" dirty="0" err="1" smtClean="0">
                <a:solidFill>
                  <a:srgbClr val="000000"/>
                </a:solidFill>
              </a:rPr>
              <a:t>h+l</a:t>
            </a:r>
            <a:r>
              <a:rPr lang="fr-FR" sz="1700" b="1" dirty="0">
                <a:solidFill>
                  <a:srgbClr val="000000"/>
                </a:solidFill>
              </a:rPr>
              <a:t>) 1970-2005</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89" name="Rectangle 3"/>
          <p:cNvSpPr>
            <a:spLocks noChangeArrowheads="1"/>
          </p:cNvSpPr>
          <p:nvPr/>
        </p:nvSpPr>
        <p:spPr bwMode="auto">
          <a:xfrm>
            <a:off x="838200" y="61087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a:p>
          <a:p>
            <a:pPr algn="l" defTabSz="957263">
              <a:spcBef>
                <a:spcPct val="20000"/>
              </a:spcBef>
              <a:spcAft>
                <a:spcPct val="100000"/>
              </a:spcAft>
              <a:tabLst>
                <a:tab pos="741363" algn="l"/>
              </a:tabLst>
            </a:pPr>
            <a:r>
              <a:rPr lang="fr-FR" sz="1700" b="1">
                <a:solidFill>
                  <a:srgbClr val="000000"/>
                </a:solidFill>
              </a:rPr>
              <a:t>French labor force surveys 1970-2005</a:t>
            </a:r>
            <a:endParaRPr lang="en-GB" sz="1400" b="1">
              <a:solidFill>
                <a:srgbClr val="000000"/>
              </a:solidFill>
            </a:endParaRPr>
          </a:p>
          <a:p>
            <a:pPr algn="l" defTabSz="957263">
              <a:spcBef>
                <a:spcPct val="20000"/>
              </a:spcBef>
              <a:spcAft>
                <a:spcPct val="100000"/>
              </a:spcAft>
              <a:tabLst>
                <a:tab pos="741363" algn="l"/>
              </a:tabLst>
            </a:pPr>
            <a:endParaRPr lang="fr-FR" sz="2300" b="1"/>
          </a:p>
        </p:txBody>
      </p:sp>
      <p:sp>
        <p:nvSpPr>
          <p:cNvPr id="16390" name="Rectangle 4"/>
          <p:cNvSpPr>
            <a:spLocks noChangeArrowheads="1"/>
          </p:cNvSpPr>
          <p:nvPr/>
        </p:nvSpPr>
        <p:spPr bwMode="auto">
          <a:xfrm>
            <a:off x="6033120" y="5084763"/>
            <a:ext cx="18165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dirty="0" err="1" smtClean="0"/>
              <a:t>Birth</a:t>
            </a:r>
            <a:r>
              <a:rPr lang="fr-FR" b="1" dirty="0" smtClean="0"/>
              <a:t> </a:t>
            </a:r>
            <a:r>
              <a:rPr lang="fr-FR" b="1" dirty="0" err="1" smtClean="0"/>
              <a:t>cohort</a:t>
            </a:r>
            <a:endParaRPr lang="fr-FR" b="1" dirty="0"/>
          </a:p>
        </p:txBody>
      </p:sp>
      <p:sp>
        <p:nvSpPr>
          <p:cNvPr id="16391" name="Rectangle 5"/>
          <p:cNvSpPr>
            <a:spLocks noChangeArrowheads="1"/>
          </p:cNvSpPr>
          <p:nvPr/>
        </p:nvSpPr>
        <p:spPr bwMode="auto">
          <a:xfrm>
            <a:off x="8266625" y="2132856"/>
            <a:ext cx="6976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dirty="0"/>
              <a:t>Age</a:t>
            </a:r>
          </a:p>
        </p:txBody>
      </p:sp>
      <p:sp>
        <p:nvSpPr>
          <p:cNvPr id="16392" name="Rectangle 8"/>
          <p:cNvSpPr>
            <a:spLocks noChangeArrowheads="1"/>
          </p:cNvSpPr>
          <p:nvPr/>
        </p:nvSpPr>
        <p:spPr bwMode="auto">
          <a:xfrm>
            <a:off x="276225" y="188913"/>
            <a:ext cx="58633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b. Overeducation </a:t>
            </a:r>
            <a:r>
              <a:rPr lang="en-US" b="1" dirty="0">
                <a:solidFill>
                  <a:srgbClr val="000000"/>
                </a:solidFill>
              </a:rPr>
              <a:t>and educational </a:t>
            </a:r>
            <a:r>
              <a:rPr lang="en-US" b="1" i="1" dirty="0" err="1">
                <a:solidFill>
                  <a:srgbClr val="000000"/>
                </a:solidFill>
              </a:rPr>
              <a:t>déclassés</a:t>
            </a:r>
            <a:endParaRPr lang="en-US" b="1" i="1" dirty="0">
              <a:solidFill>
                <a:srgbClr val="000000"/>
              </a:solidFill>
            </a:endParaRPr>
          </a:p>
        </p:txBody>
      </p:sp>
      <p:sp>
        <p:nvSpPr>
          <p:cNvPr id="11" name="Rectangle 10"/>
          <p:cNvSpPr/>
          <p:nvPr/>
        </p:nvSpPr>
        <p:spPr>
          <a:xfrm>
            <a:off x="5846420" y="6165304"/>
            <a:ext cx="1811714" cy="461665"/>
          </a:xfrm>
          <a:prstGeom prst="rect">
            <a:avLst/>
          </a:prstGeom>
        </p:spPr>
        <p:txBody>
          <a:bodyPr wrap="none">
            <a:spAutoFit/>
          </a:bodyPr>
          <a:lstStyle/>
          <a:p>
            <a:r>
              <a:rPr lang="en-US" dirty="0" smtClean="0"/>
              <a:t>N</a:t>
            </a:r>
            <a:r>
              <a:rPr lang="en-US" dirty="0"/>
              <a:t>= 608,837 </a:t>
            </a:r>
            <a:r>
              <a:rPr lang="en-US" dirty="0" smtClean="0"/>
              <a:t> </a:t>
            </a:r>
            <a:endParaRPr lang="en-US" dirty="0"/>
          </a:p>
        </p:txBody>
      </p:sp>
    </p:spTree>
    <p:extLst>
      <p:ext uri="{BB962C8B-B14F-4D97-AF65-F5344CB8AC3E}">
        <p14:creationId xmlns:p14="http://schemas.microsoft.com/office/powerpoint/2010/main" val="3482964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2529B40A-8B2A-4C07-B622-5444F3FBD314}" type="slidenum">
              <a:rPr lang="fr-FR" altLang="en-US" sz="1800" smtClean="0"/>
              <a:pPr/>
              <a:t>2</a:t>
            </a:fld>
            <a:endParaRPr lang="fr-FR" altLang="en-US" sz="1800" smtClean="0"/>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4" y="4797427"/>
            <a:ext cx="44196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3"/>
          <p:cNvSpPr>
            <a:spLocks noChangeArrowheads="1"/>
          </p:cNvSpPr>
          <p:nvPr/>
        </p:nvSpPr>
        <p:spPr bwMode="auto">
          <a:xfrm>
            <a:off x="200026" y="4290111"/>
            <a:ext cx="2778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zh-CN" altLang="fr-FR" sz="3600" b="1">
                <a:ea typeface="SimSun" pitchFamily="2" charset="-122"/>
              </a:rPr>
              <a:t>路易</a:t>
            </a:r>
            <a:r>
              <a:rPr lang="fr-FR" altLang="zh-CN" sz="3600" b="1">
                <a:ea typeface="SimSun" pitchFamily="2" charset="-122"/>
              </a:rPr>
              <a:t>•</a:t>
            </a:r>
            <a:r>
              <a:rPr lang="zh-CN" altLang="fr-FR" sz="3600" b="1">
                <a:ea typeface="SimSun" pitchFamily="2" charset="-122"/>
              </a:rPr>
              <a:t>肖韦尔</a:t>
            </a:r>
            <a:r>
              <a:rPr lang="zh-CN" altLang="fr-FR" sz="3600">
                <a:ea typeface="SimSun" pitchFamily="2" charset="-122"/>
              </a:rPr>
              <a:t> </a:t>
            </a:r>
          </a:p>
        </p:txBody>
      </p:sp>
      <p:sp>
        <p:nvSpPr>
          <p:cNvPr id="9221" name="Rectangle 4"/>
          <p:cNvSpPr>
            <a:spLocks noChangeArrowheads="1"/>
          </p:cNvSpPr>
          <p:nvPr/>
        </p:nvSpPr>
        <p:spPr bwMode="auto">
          <a:xfrm>
            <a:off x="217488" y="4971962"/>
            <a:ext cx="35862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zh-CN" altLang="fr-FR" sz="2400" b="1">
                <a:latin typeface="SimSun" pitchFamily="2" charset="-122"/>
                <a:ea typeface="SimSun" pitchFamily="2" charset="-122"/>
              </a:rPr>
              <a:t>社会学教授</a:t>
            </a:r>
            <a:br>
              <a:rPr lang="zh-CN" altLang="fr-FR" sz="2400" b="1">
                <a:latin typeface="SimSun" pitchFamily="2" charset="-122"/>
                <a:ea typeface="SimSun" pitchFamily="2" charset="-122"/>
              </a:rPr>
            </a:br>
            <a:r>
              <a:rPr lang="zh-CN" altLang="fr-FR" sz="2400" b="1">
                <a:latin typeface="SimSun" pitchFamily="2" charset="-122"/>
                <a:ea typeface="SimSun" pitchFamily="2" charset="-122"/>
              </a:rPr>
              <a:t>法国大学研究院成员</a:t>
            </a:r>
            <a:br>
              <a:rPr lang="zh-CN" altLang="fr-FR" sz="2400" b="1">
                <a:latin typeface="SimSun" pitchFamily="2" charset="-122"/>
                <a:ea typeface="SimSun" pitchFamily="2" charset="-122"/>
              </a:rPr>
            </a:br>
            <a:r>
              <a:rPr lang="zh-CN" altLang="fr-FR" sz="2400" b="1">
                <a:latin typeface="SimSun" pitchFamily="2" charset="-122"/>
                <a:ea typeface="SimSun" pitchFamily="2" charset="-122"/>
              </a:rPr>
              <a:t>欧洲社会学协会秘书长</a:t>
            </a:r>
            <a:r>
              <a:rPr lang="zh-CN" altLang="fr-FR" sz="2400">
                <a:latin typeface="SimSun" pitchFamily="2" charset="-122"/>
                <a:ea typeface="SimSun" pitchFamily="2" charset="-122"/>
              </a:rPr>
              <a:t>  </a:t>
            </a:r>
          </a:p>
        </p:txBody>
      </p:sp>
      <p:pic>
        <p:nvPicPr>
          <p:cNvPr id="922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1600" y="242888"/>
            <a:ext cx="7264400"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826" y="3933825"/>
            <a:ext cx="5667375"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28575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5325" y="2786064"/>
            <a:ext cx="26670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62325" y="3448050"/>
            <a:ext cx="5184775"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7525" y="447675"/>
            <a:ext cx="3024188"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8"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2775" y="-674688"/>
            <a:ext cx="3581400" cy="249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9" name="Picture 15" descr="https://encrypted-tbn1.gstatic.com/images?q=tbn:ANd9GcSw2f2H32rJ-2QceTKGXKfPEwPVy29Sm0i40WqztOgyNrHbuhluY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9025" y="5862639"/>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337" y="1052513"/>
            <a:ext cx="5529263"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7" descr="http://www.unige.ch/presse/charte/logos_unige/UNIGE/UNIGE70.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40114" y="1270000"/>
            <a:ext cx="25971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9" descr="https://lh3.googleusercontent.com/-u6UzdOcsmN4/UUJhsrulutI/AAAAAAAAAtY/sf9gDrc49xM/s225-no/Berkeley_seal_139_540_250x_TRANS%2B%281%29.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9526" y="1123952"/>
            <a:ext cx="9382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AutoShape 23" descr="Résultat de recherche d'images pour &quot;luxembourg university&quot;"/>
          <p:cNvSpPr>
            <a:spLocks noChangeAspect="1" noChangeArrowheads="1"/>
          </p:cNvSpPr>
          <p:nvPr/>
        </p:nvSpPr>
        <p:spPr bwMode="auto">
          <a:xfrm>
            <a:off x="1365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pic>
        <p:nvPicPr>
          <p:cNvPr id="9234"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91076" y="5084763"/>
            <a:ext cx="13335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349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DBBC14E-C437-4974-84C5-E31426C9D545}" type="slidenum">
              <a:rPr lang="fr-FR" sz="1400"/>
              <a:pPr/>
              <a:t>20</a:t>
            </a:fld>
            <a:endParaRPr lang="fr-FR" sz="1400"/>
          </a:p>
        </p:txBody>
      </p:sp>
      <p:sp>
        <p:nvSpPr>
          <p:cNvPr id="16389" name="Rectangle 3"/>
          <p:cNvSpPr>
            <a:spLocks noChangeArrowheads="1"/>
          </p:cNvSpPr>
          <p:nvPr/>
        </p:nvSpPr>
        <p:spPr bwMode="auto">
          <a:xfrm>
            <a:off x="838200" y="61087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700" b="1" dirty="0">
                <a:solidFill>
                  <a:srgbClr val="000000"/>
                </a:solidFill>
              </a:rPr>
              <a:t>French </a:t>
            </a:r>
            <a:r>
              <a:rPr lang="fr-FR" sz="1700" b="1" dirty="0" err="1">
                <a:solidFill>
                  <a:srgbClr val="000000"/>
                </a:solidFill>
              </a:rPr>
              <a:t>labor</a:t>
            </a:r>
            <a:r>
              <a:rPr lang="fr-FR" sz="1700" b="1" dirty="0">
                <a:solidFill>
                  <a:srgbClr val="000000"/>
                </a:solidFill>
              </a:rPr>
              <a:t> force </a:t>
            </a:r>
            <a:r>
              <a:rPr lang="fr-FR" sz="1700" b="1" dirty="0" err="1">
                <a:solidFill>
                  <a:srgbClr val="000000"/>
                </a:solidFill>
              </a:rPr>
              <a:t>surveys</a:t>
            </a:r>
            <a:r>
              <a:rPr lang="fr-FR" sz="1700" b="1" dirty="0">
                <a:solidFill>
                  <a:srgbClr val="000000"/>
                </a:solidFill>
              </a:rPr>
              <a:t> </a:t>
            </a:r>
            <a:r>
              <a:rPr lang="fr-FR" sz="1700" b="1" dirty="0" smtClean="0">
                <a:solidFill>
                  <a:srgbClr val="000000"/>
                </a:solidFill>
              </a:rPr>
              <a:t>1982-2010, male pop</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92" name="Rectangle 8"/>
          <p:cNvSpPr>
            <a:spLocks noChangeArrowheads="1"/>
          </p:cNvSpPr>
          <p:nvPr/>
        </p:nvSpPr>
        <p:spPr bwMode="auto">
          <a:xfrm>
            <a:off x="276225" y="188913"/>
            <a:ext cx="85842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c. Increase in downward </a:t>
            </a:r>
            <a:r>
              <a:rPr lang="en-US" b="1" dirty="0" smtClean="0">
                <a:solidFill>
                  <a:srgbClr val="000000"/>
                </a:solidFill>
              </a:rPr>
              <a:t>mobility (kid’s prestige minus father’s</a:t>
            </a:r>
            <a:r>
              <a:rPr lang="en-US" b="1" dirty="0" smtClean="0">
                <a:solidFill>
                  <a:srgbClr val="000000"/>
                </a:solidFill>
              </a:rPr>
              <a:t>)</a:t>
            </a:r>
            <a:endParaRPr lang="en-US" b="1" i="1" dirty="0">
              <a:solidFill>
                <a:srgbClr val="000000"/>
              </a:solidFill>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600" y="720774"/>
            <a:ext cx="7344816" cy="553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141349" y="1988840"/>
            <a:ext cx="1556067" cy="461665"/>
          </a:xfrm>
          <a:prstGeom prst="rect">
            <a:avLst/>
          </a:prstGeom>
        </p:spPr>
        <p:txBody>
          <a:bodyPr wrap="none">
            <a:spAutoFit/>
          </a:bodyPr>
          <a:lstStyle/>
          <a:p>
            <a:r>
              <a:rPr lang="en-US" b="1" dirty="0" smtClean="0">
                <a:solidFill>
                  <a:srgbClr val="000000"/>
                </a:solidFill>
              </a:rPr>
              <a:t>Age group</a:t>
            </a:r>
            <a:endParaRPr lang="en-US" dirty="0"/>
          </a:p>
        </p:txBody>
      </p:sp>
      <p:sp>
        <p:nvSpPr>
          <p:cNvPr id="3" name="Rectangle 2"/>
          <p:cNvSpPr/>
          <p:nvPr/>
        </p:nvSpPr>
        <p:spPr>
          <a:xfrm>
            <a:off x="2000672" y="3506048"/>
            <a:ext cx="1816523" cy="461665"/>
          </a:xfrm>
          <a:prstGeom prst="rect">
            <a:avLst/>
          </a:prstGeom>
        </p:spPr>
        <p:txBody>
          <a:bodyPr wrap="none">
            <a:spAutoFit/>
          </a:bodyPr>
          <a:lstStyle/>
          <a:p>
            <a:r>
              <a:rPr lang="en-US" b="1" dirty="0" smtClean="0">
                <a:solidFill>
                  <a:srgbClr val="000000"/>
                </a:solidFill>
              </a:rPr>
              <a:t>Birth cohort</a:t>
            </a:r>
            <a:endParaRPr lang="en-US" dirty="0"/>
          </a:p>
        </p:txBody>
      </p:sp>
      <p:cxnSp>
        <p:nvCxnSpPr>
          <p:cNvPr id="5" name="Straight Arrow Connector 4"/>
          <p:cNvCxnSpPr/>
          <p:nvPr/>
        </p:nvCxnSpPr>
        <p:spPr bwMode="auto">
          <a:xfrm flipH="1" flipV="1">
            <a:off x="7141349" y="4797152"/>
            <a:ext cx="719292" cy="92129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6897216" y="5487615"/>
            <a:ext cx="1875835" cy="461665"/>
          </a:xfrm>
          <a:prstGeom prst="rect">
            <a:avLst/>
          </a:prstGeom>
        </p:spPr>
        <p:txBody>
          <a:bodyPr wrap="none">
            <a:spAutoFit/>
          </a:bodyPr>
          <a:lstStyle/>
          <a:p>
            <a:r>
              <a:rPr lang="en-US" b="1" dirty="0" smtClean="0">
                <a:solidFill>
                  <a:srgbClr val="000000"/>
                </a:solidFill>
              </a:rPr>
              <a:t>Recovery???</a:t>
            </a:r>
            <a:endParaRPr lang="en-US" dirty="0"/>
          </a:p>
        </p:txBody>
      </p:sp>
      <p:sp>
        <p:nvSpPr>
          <p:cNvPr id="7" name="Rectangle 6"/>
          <p:cNvSpPr/>
          <p:nvPr/>
        </p:nvSpPr>
        <p:spPr>
          <a:xfrm>
            <a:off x="2068749" y="836712"/>
            <a:ext cx="2956259" cy="830997"/>
          </a:xfrm>
          <a:prstGeom prst="rect">
            <a:avLst/>
          </a:prstGeom>
        </p:spPr>
        <p:txBody>
          <a:bodyPr wrap="none">
            <a:spAutoFit/>
          </a:bodyPr>
          <a:lstStyle/>
          <a:p>
            <a:r>
              <a:rPr lang="en-US" b="1" dirty="0" smtClean="0">
                <a:solidFill>
                  <a:srgbClr val="000000"/>
                </a:solidFill>
              </a:rPr>
              <a:t>Lucky </a:t>
            </a:r>
            <a:r>
              <a:rPr lang="en-US" b="1" dirty="0" err="1" smtClean="0">
                <a:solidFill>
                  <a:srgbClr val="000000"/>
                </a:solidFill>
              </a:rPr>
              <a:t>babyboomers</a:t>
            </a:r>
            <a:r>
              <a:rPr lang="en-US" b="1" dirty="0" smtClean="0">
                <a:solidFill>
                  <a:srgbClr val="000000"/>
                </a:solidFill>
              </a:rPr>
              <a:t> </a:t>
            </a:r>
            <a:br>
              <a:rPr lang="en-US" b="1" dirty="0" smtClean="0">
                <a:solidFill>
                  <a:srgbClr val="000000"/>
                </a:solidFill>
              </a:rPr>
            </a:br>
            <a:r>
              <a:rPr lang="en-US" b="1" dirty="0" smtClean="0">
                <a:solidFill>
                  <a:srgbClr val="000000"/>
                </a:solidFill>
              </a:rPr>
              <a:t>(born in 1948)</a:t>
            </a:r>
            <a:endParaRPr lang="en-US" dirty="0"/>
          </a:p>
        </p:txBody>
      </p:sp>
      <p:sp>
        <p:nvSpPr>
          <p:cNvPr id="14" name="Rectangle 13"/>
          <p:cNvSpPr/>
          <p:nvPr/>
        </p:nvSpPr>
        <p:spPr>
          <a:xfrm>
            <a:off x="2116340" y="5157192"/>
            <a:ext cx="3881191" cy="830997"/>
          </a:xfrm>
          <a:prstGeom prst="rect">
            <a:avLst/>
          </a:prstGeom>
        </p:spPr>
        <p:txBody>
          <a:bodyPr wrap="none">
            <a:spAutoFit/>
          </a:bodyPr>
          <a:lstStyle/>
          <a:p>
            <a:r>
              <a:rPr lang="en-US" b="1" dirty="0" smtClean="0">
                <a:solidFill>
                  <a:srgbClr val="000000"/>
                </a:solidFill>
              </a:rPr>
              <a:t>Unlucky post-</a:t>
            </a:r>
            <a:r>
              <a:rPr lang="en-US" b="1" dirty="0" err="1" smtClean="0">
                <a:solidFill>
                  <a:srgbClr val="000000"/>
                </a:solidFill>
              </a:rPr>
              <a:t>babyboomers</a:t>
            </a:r>
            <a:r>
              <a:rPr lang="en-US" b="1" dirty="0" smtClean="0">
                <a:solidFill>
                  <a:srgbClr val="000000"/>
                </a:solidFill>
              </a:rPr>
              <a:t> </a:t>
            </a:r>
            <a:br>
              <a:rPr lang="en-US" b="1" dirty="0" smtClean="0">
                <a:solidFill>
                  <a:srgbClr val="000000"/>
                </a:solidFill>
              </a:rPr>
            </a:br>
            <a:r>
              <a:rPr lang="en-US" b="1" dirty="0" smtClean="0">
                <a:solidFill>
                  <a:srgbClr val="000000"/>
                </a:solidFill>
              </a:rPr>
              <a:t>(born in 1968)</a:t>
            </a:r>
            <a:endParaRPr lang="en-US" dirty="0"/>
          </a:p>
        </p:txBody>
      </p:sp>
      <p:cxnSp>
        <p:nvCxnSpPr>
          <p:cNvPr id="9" name="Straight Arrow Connector 8"/>
          <p:cNvCxnSpPr/>
          <p:nvPr/>
        </p:nvCxnSpPr>
        <p:spPr bwMode="auto">
          <a:xfrm>
            <a:off x="3872880" y="1268760"/>
            <a:ext cx="504056" cy="18640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4736976" y="5718447"/>
            <a:ext cx="126055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H="1" flipV="1">
            <a:off x="6105128" y="1052736"/>
            <a:ext cx="72008" cy="504056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H="1" flipV="1">
            <a:off x="4448944" y="1052736"/>
            <a:ext cx="72008" cy="504056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a:xfrm>
            <a:off x="5846420" y="6237312"/>
            <a:ext cx="1811714" cy="461665"/>
          </a:xfrm>
          <a:prstGeom prst="rect">
            <a:avLst/>
          </a:prstGeom>
        </p:spPr>
        <p:txBody>
          <a:bodyPr wrap="none">
            <a:spAutoFit/>
          </a:bodyPr>
          <a:lstStyle/>
          <a:p>
            <a:r>
              <a:rPr lang="en-US" dirty="0" smtClean="0"/>
              <a:t>N= </a:t>
            </a:r>
            <a:r>
              <a:rPr lang="en-US" dirty="0"/>
              <a:t>302,786 </a:t>
            </a:r>
            <a:r>
              <a:rPr lang="en-US" dirty="0" smtClean="0"/>
              <a:t> </a:t>
            </a:r>
            <a:endParaRPr lang="en-US" dirty="0"/>
          </a:p>
        </p:txBody>
      </p:sp>
    </p:spTree>
    <p:extLst>
      <p:ext uri="{BB962C8B-B14F-4D97-AF65-F5344CB8AC3E}">
        <p14:creationId xmlns:p14="http://schemas.microsoft.com/office/powerpoint/2010/main" val="1521901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57A9E2A-80AB-40D4-B6A2-919EA6B46D61}" type="slidenum">
              <a:rPr lang="fr-FR" sz="1400"/>
              <a:pPr/>
              <a:t>21</a:t>
            </a:fld>
            <a:endParaRPr lang="fr-FR" sz="1400"/>
          </a:p>
        </p:txBody>
      </p:sp>
      <p:sp>
        <p:nvSpPr>
          <p:cNvPr id="19459" name="Rectangle 3"/>
          <p:cNvSpPr>
            <a:spLocks noChangeArrowheads="1"/>
          </p:cNvSpPr>
          <p:nvPr/>
        </p:nvSpPr>
        <p:spPr bwMode="auto">
          <a:xfrm>
            <a:off x="977900" y="347663"/>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995363" lvl="3" indent="-247650" algn="l" defTabSz="957263">
              <a:spcBef>
                <a:spcPct val="20000"/>
              </a:spcBef>
              <a:tabLst>
                <a:tab pos="741363" algn="l"/>
              </a:tabLst>
            </a:pPr>
            <a:endParaRPr lang="en-US" sz="800"/>
          </a:p>
          <a:p>
            <a:pPr marL="361950" indent="-361950" algn="just" defTabSz="957263">
              <a:spcBef>
                <a:spcPts val="300"/>
              </a:spcBef>
              <a:spcAft>
                <a:spcPts val="300"/>
              </a:spcAft>
              <a:tabLst>
                <a:tab pos="741363" algn="l"/>
              </a:tabLst>
            </a:pPr>
            <a:r>
              <a:rPr lang="en-AU" sz="2000" b="1" i="1">
                <a:solidFill>
                  <a:srgbClr val="000000"/>
                </a:solidFill>
              </a:rPr>
              <a:t>The aspirations / social opportunities of satisfaction contradictions </a:t>
            </a:r>
          </a:p>
        </p:txBody>
      </p:sp>
      <p:grpSp>
        <p:nvGrpSpPr>
          <p:cNvPr id="19460" name="Group 1"/>
          <p:cNvGrpSpPr>
            <a:grpSpLocks/>
          </p:cNvGrpSpPr>
          <p:nvPr/>
        </p:nvGrpSpPr>
        <p:grpSpPr bwMode="auto">
          <a:xfrm>
            <a:off x="1979613" y="2008188"/>
            <a:ext cx="6501855" cy="4401114"/>
            <a:chOff x="1979613" y="1257300"/>
            <a:chExt cx="7646441" cy="5156732"/>
          </a:xfrm>
        </p:grpSpPr>
        <p:sp>
          <p:nvSpPr>
            <p:cNvPr id="19462" name="Line 2"/>
            <p:cNvSpPr>
              <a:spLocks noChangeShapeType="1"/>
            </p:cNvSpPr>
            <p:nvPr/>
          </p:nvSpPr>
          <p:spPr bwMode="auto">
            <a:xfrm>
              <a:off x="1979613" y="1268413"/>
              <a:ext cx="0" cy="5040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3" name="Line 4"/>
            <p:cNvSpPr>
              <a:spLocks noChangeShapeType="1"/>
            </p:cNvSpPr>
            <p:nvPr/>
          </p:nvSpPr>
          <p:spPr bwMode="auto">
            <a:xfrm>
              <a:off x="1979613" y="1268413"/>
              <a:ext cx="4762" cy="5111750"/>
            </a:xfrm>
            <a:prstGeom prst="line">
              <a:avLst/>
            </a:prstGeom>
            <a:noFill/>
            <a:ln w="25400">
              <a:solidFill>
                <a:srgbClr val="000000"/>
              </a:solidFill>
              <a:round/>
              <a:headEnd type="stealth" w="lg" len="lg"/>
              <a:tailEnd type="none" w="lg" len="lg"/>
            </a:ln>
            <a:extLst>
              <a:ext uri="{909E8E84-426E-40DD-AFC4-6F175D3DCCD1}">
                <a14:hiddenFill xmlns:a14="http://schemas.microsoft.com/office/drawing/2010/main">
                  <a:noFill/>
                </a14:hiddenFill>
              </a:ext>
            </a:extLst>
          </p:spPr>
          <p:txBody>
            <a:bodyPr/>
            <a:lstStyle/>
            <a:p>
              <a:endParaRPr lang="en-US"/>
            </a:p>
          </p:txBody>
        </p:sp>
        <p:sp>
          <p:nvSpPr>
            <p:cNvPr id="19464" name="Line 5"/>
            <p:cNvSpPr>
              <a:spLocks noChangeShapeType="1"/>
            </p:cNvSpPr>
            <p:nvPr/>
          </p:nvSpPr>
          <p:spPr bwMode="auto">
            <a:xfrm>
              <a:off x="1982788" y="6380163"/>
              <a:ext cx="5489575" cy="1587"/>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9465" name="Freeform 6"/>
            <p:cNvSpPr>
              <a:spLocks/>
            </p:cNvSpPr>
            <p:nvPr/>
          </p:nvSpPr>
          <p:spPr bwMode="auto">
            <a:xfrm>
              <a:off x="2576513" y="2241550"/>
              <a:ext cx="2967037" cy="3559175"/>
            </a:xfrm>
            <a:custGeom>
              <a:avLst/>
              <a:gdLst>
                <a:gd name="T0" fmla="*/ 0 w 1869"/>
                <a:gd name="T1" fmla="*/ 3559175 h 2242"/>
                <a:gd name="T2" fmla="*/ 1439862 w 1869"/>
                <a:gd name="T3" fmla="*/ 3198813 h 2242"/>
                <a:gd name="T4" fmla="*/ 2490787 w 1869"/>
                <a:gd name="T5" fmla="*/ 2241550 h 2242"/>
                <a:gd name="T6" fmla="*/ 2770187 w 1869"/>
                <a:gd name="T7" fmla="*/ 692150 h 2242"/>
                <a:gd name="T8" fmla="*/ 1309687 w 1869"/>
                <a:gd name="T9" fmla="*/ 19050 h 2242"/>
                <a:gd name="T10" fmla="*/ 763587 w 1869"/>
                <a:gd name="T11" fmla="*/ 806450 h 2242"/>
                <a:gd name="T12" fmla="*/ 1152525 w 1869"/>
                <a:gd name="T13" fmla="*/ 1543050 h 2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9" h="2242">
                  <a:moveTo>
                    <a:pt x="0" y="2242"/>
                  </a:moveTo>
                  <a:cubicBezTo>
                    <a:pt x="329" y="2215"/>
                    <a:pt x="645" y="2153"/>
                    <a:pt x="907" y="2015"/>
                  </a:cubicBezTo>
                  <a:cubicBezTo>
                    <a:pt x="1169" y="1877"/>
                    <a:pt x="1429" y="1675"/>
                    <a:pt x="1569" y="1412"/>
                  </a:cubicBezTo>
                  <a:cubicBezTo>
                    <a:pt x="1709" y="1149"/>
                    <a:pt x="1869" y="669"/>
                    <a:pt x="1745" y="436"/>
                  </a:cubicBezTo>
                  <a:cubicBezTo>
                    <a:pt x="1621" y="203"/>
                    <a:pt x="1036" y="0"/>
                    <a:pt x="825" y="12"/>
                  </a:cubicBezTo>
                  <a:cubicBezTo>
                    <a:pt x="614" y="24"/>
                    <a:pt x="497" y="348"/>
                    <a:pt x="481" y="508"/>
                  </a:cubicBezTo>
                  <a:cubicBezTo>
                    <a:pt x="465" y="668"/>
                    <a:pt x="675" y="875"/>
                    <a:pt x="726" y="972"/>
                  </a:cubicBezTo>
                </a:path>
              </a:pathLst>
            </a:cu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6" name="Freeform 7"/>
            <p:cNvSpPr>
              <a:spLocks/>
            </p:cNvSpPr>
            <p:nvPr/>
          </p:nvSpPr>
          <p:spPr bwMode="auto">
            <a:xfrm>
              <a:off x="3729038" y="3713163"/>
              <a:ext cx="2736850" cy="536575"/>
            </a:xfrm>
            <a:custGeom>
              <a:avLst/>
              <a:gdLst>
                <a:gd name="T0" fmla="*/ 0 w 1724"/>
                <a:gd name="T1" fmla="*/ 71438 h 338"/>
                <a:gd name="T2" fmla="*/ 677863 w 1724"/>
                <a:gd name="T3" fmla="*/ 414338 h 338"/>
                <a:gd name="T4" fmla="*/ 1757363 w 1724"/>
                <a:gd name="T5" fmla="*/ 503238 h 338"/>
                <a:gd name="T6" fmla="*/ 2447925 w 1724"/>
                <a:gd name="T7" fmla="*/ 215900 h 338"/>
                <a:gd name="T8" fmla="*/ 2736850 w 1724"/>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4" h="338">
                  <a:moveTo>
                    <a:pt x="0" y="45"/>
                  </a:moveTo>
                  <a:cubicBezTo>
                    <a:pt x="71" y="81"/>
                    <a:pt x="243" y="216"/>
                    <a:pt x="427" y="261"/>
                  </a:cubicBezTo>
                  <a:cubicBezTo>
                    <a:pt x="611" y="306"/>
                    <a:pt x="921" y="338"/>
                    <a:pt x="1107" y="317"/>
                  </a:cubicBezTo>
                  <a:cubicBezTo>
                    <a:pt x="1293" y="296"/>
                    <a:pt x="1439" y="189"/>
                    <a:pt x="1542" y="136"/>
                  </a:cubicBezTo>
                  <a:cubicBezTo>
                    <a:pt x="1645" y="83"/>
                    <a:pt x="1723" y="22"/>
                    <a:pt x="1724" y="0"/>
                  </a:cubicBezTo>
                </a:path>
              </a:pathLst>
            </a:custGeom>
            <a:noFill/>
            <a:ln w="25400" cap="flat">
              <a:solidFill>
                <a:schemeClr val="tx1"/>
              </a:solidFill>
              <a:prstDash val="dash"/>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7" name="Rectangle 8"/>
            <p:cNvSpPr>
              <a:spLocks noChangeArrowheads="1"/>
            </p:cNvSpPr>
            <p:nvPr/>
          </p:nvSpPr>
          <p:spPr bwMode="auto">
            <a:xfrm>
              <a:off x="2073276" y="1336675"/>
              <a:ext cx="1927047" cy="54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b="1" i="1">
                  <a:solidFill>
                    <a:srgbClr val="000000"/>
                  </a:solidFill>
                </a:rPr>
                <a:t>Aspirations</a:t>
              </a:r>
              <a:endParaRPr lang="fr-FR" b="1" i="1">
                <a:solidFill>
                  <a:srgbClr val="000000"/>
                </a:solidFill>
              </a:endParaRPr>
            </a:p>
          </p:txBody>
        </p:sp>
        <p:sp>
          <p:nvSpPr>
            <p:cNvPr id="19468" name="Rectangle 9"/>
            <p:cNvSpPr>
              <a:spLocks noChangeArrowheads="1"/>
            </p:cNvSpPr>
            <p:nvPr/>
          </p:nvSpPr>
          <p:spPr bwMode="auto">
            <a:xfrm>
              <a:off x="6334126" y="5440363"/>
              <a:ext cx="3291928" cy="97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b="1" i="1">
                  <a:solidFill>
                    <a:srgbClr val="000000"/>
                  </a:solidFill>
                </a:rPr>
                <a:t>Social opportunities </a:t>
              </a:r>
              <a:br>
                <a:rPr lang="en-AU" b="1" i="1">
                  <a:solidFill>
                    <a:srgbClr val="000000"/>
                  </a:solidFill>
                </a:rPr>
              </a:br>
              <a:r>
                <a:rPr lang="en-AU" b="1" i="1">
                  <a:solidFill>
                    <a:srgbClr val="000000"/>
                  </a:solidFill>
                </a:rPr>
                <a:t>of satisfaction </a:t>
              </a:r>
              <a:endParaRPr lang="fr-FR" b="1" i="1">
                <a:solidFill>
                  <a:srgbClr val="000000"/>
                </a:solidFill>
              </a:endParaRPr>
            </a:p>
          </p:txBody>
        </p:sp>
        <p:sp>
          <p:nvSpPr>
            <p:cNvPr id="19469" name="Rectangle 10"/>
            <p:cNvSpPr>
              <a:spLocks noChangeArrowheads="1"/>
            </p:cNvSpPr>
            <p:nvPr/>
          </p:nvSpPr>
          <p:spPr bwMode="auto">
            <a:xfrm>
              <a:off x="2708276" y="5897563"/>
              <a:ext cx="1993029" cy="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sz="2000" b="1" i="1">
                  <a:solidFill>
                    <a:srgbClr val="000000"/>
                  </a:solidFill>
                </a:rPr>
                <a:t>Cohort b 1915</a:t>
              </a:r>
              <a:endParaRPr lang="fr-FR" sz="2000" b="1" i="1">
                <a:solidFill>
                  <a:srgbClr val="000000"/>
                </a:solidFill>
              </a:endParaRPr>
            </a:p>
          </p:txBody>
        </p:sp>
        <p:sp>
          <p:nvSpPr>
            <p:cNvPr id="19470" name="Rectangle 11"/>
            <p:cNvSpPr>
              <a:spLocks noChangeArrowheads="1"/>
            </p:cNvSpPr>
            <p:nvPr/>
          </p:nvSpPr>
          <p:spPr bwMode="auto">
            <a:xfrm>
              <a:off x="4125913" y="5418139"/>
              <a:ext cx="1491567" cy="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sz="2000" b="1" i="1">
                  <a:solidFill>
                    <a:srgbClr val="000000"/>
                  </a:solidFill>
                </a:rPr>
                <a:t>Coh  1925</a:t>
              </a:r>
              <a:endParaRPr lang="fr-FR" sz="2000" b="1" i="1">
                <a:solidFill>
                  <a:srgbClr val="000000"/>
                </a:solidFill>
              </a:endParaRPr>
            </a:p>
          </p:txBody>
        </p:sp>
        <p:sp>
          <p:nvSpPr>
            <p:cNvPr id="19471" name="Rectangle 12"/>
            <p:cNvSpPr>
              <a:spLocks noChangeArrowheads="1"/>
            </p:cNvSpPr>
            <p:nvPr/>
          </p:nvSpPr>
          <p:spPr bwMode="auto">
            <a:xfrm>
              <a:off x="4989513" y="4697413"/>
              <a:ext cx="1491567" cy="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sz="2000" b="1" i="1">
                  <a:solidFill>
                    <a:srgbClr val="000000"/>
                  </a:solidFill>
                </a:rPr>
                <a:t>Coh  1935</a:t>
              </a:r>
              <a:endParaRPr lang="fr-FR" sz="2000" b="1" i="1">
                <a:solidFill>
                  <a:srgbClr val="000000"/>
                </a:solidFill>
              </a:endParaRPr>
            </a:p>
          </p:txBody>
        </p:sp>
        <p:sp>
          <p:nvSpPr>
            <p:cNvPr id="19472" name="Rectangle 13"/>
            <p:cNvSpPr>
              <a:spLocks noChangeArrowheads="1"/>
            </p:cNvSpPr>
            <p:nvPr/>
          </p:nvSpPr>
          <p:spPr bwMode="auto">
            <a:xfrm>
              <a:off x="5529263" y="2754313"/>
              <a:ext cx="1491567" cy="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sz="2000" b="1" i="1">
                  <a:solidFill>
                    <a:srgbClr val="000000"/>
                  </a:solidFill>
                </a:rPr>
                <a:t>Coh  1945</a:t>
              </a:r>
              <a:endParaRPr lang="fr-FR" sz="2000" b="1" i="1">
                <a:solidFill>
                  <a:srgbClr val="000000"/>
                </a:solidFill>
              </a:endParaRPr>
            </a:p>
          </p:txBody>
        </p:sp>
        <p:sp>
          <p:nvSpPr>
            <p:cNvPr id="19473" name="Rectangle 14"/>
            <p:cNvSpPr>
              <a:spLocks noChangeArrowheads="1"/>
            </p:cNvSpPr>
            <p:nvPr/>
          </p:nvSpPr>
          <p:spPr bwMode="auto">
            <a:xfrm>
              <a:off x="4629150" y="2008188"/>
              <a:ext cx="1491567" cy="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sz="2000" b="1" i="1">
                  <a:solidFill>
                    <a:srgbClr val="000000"/>
                  </a:solidFill>
                </a:rPr>
                <a:t>Coh  1955</a:t>
              </a:r>
              <a:endParaRPr lang="fr-FR" sz="2000" b="1" i="1">
                <a:solidFill>
                  <a:srgbClr val="000000"/>
                </a:solidFill>
              </a:endParaRPr>
            </a:p>
          </p:txBody>
        </p:sp>
        <p:sp>
          <p:nvSpPr>
            <p:cNvPr id="19474" name="Rectangle 15"/>
            <p:cNvSpPr>
              <a:spLocks noChangeArrowheads="1"/>
            </p:cNvSpPr>
            <p:nvPr/>
          </p:nvSpPr>
          <p:spPr bwMode="auto">
            <a:xfrm>
              <a:off x="2073276" y="1889124"/>
              <a:ext cx="1491567" cy="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sz="2000" b="1" i="1">
                  <a:solidFill>
                    <a:srgbClr val="000000"/>
                  </a:solidFill>
                </a:rPr>
                <a:t>Coh  1965</a:t>
              </a:r>
              <a:endParaRPr lang="fr-FR" sz="2000" b="1" i="1">
                <a:solidFill>
                  <a:srgbClr val="000000"/>
                </a:solidFill>
              </a:endParaRPr>
            </a:p>
          </p:txBody>
        </p:sp>
        <p:sp>
          <p:nvSpPr>
            <p:cNvPr id="19475" name="Rectangle 16"/>
            <p:cNvSpPr>
              <a:spLocks noChangeArrowheads="1"/>
            </p:cNvSpPr>
            <p:nvPr/>
          </p:nvSpPr>
          <p:spPr bwMode="auto">
            <a:xfrm>
              <a:off x="2227263" y="2754313"/>
              <a:ext cx="1163542" cy="82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sz="2000" b="1" i="1">
                  <a:solidFill>
                    <a:srgbClr val="000000"/>
                  </a:solidFill>
                </a:rPr>
                <a:t>Cohort </a:t>
              </a:r>
              <a:br>
                <a:rPr lang="en-AU" sz="2000" b="1" i="1">
                  <a:solidFill>
                    <a:srgbClr val="000000"/>
                  </a:solidFill>
                </a:rPr>
              </a:br>
              <a:r>
                <a:rPr lang="en-AU" sz="2000" b="1" i="1">
                  <a:solidFill>
                    <a:srgbClr val="000000"/>
                  </a:solidFill>
                </a:rPr>
                <a:t>b 1975</a:t>
              </a:r>
              <a:endParaRPr lang="fr-FR" sz="2000" b="1" i="1">
                <a:solidFill>
                  <a:srgbClr val="000000"/>
                </a:solidFill>
              </a:endParaRPr>
            </a:p>
          </p:txBody>
        </p:sp>
        <p:sp>
          <p:nvSpPr>
            <p:cNvPr id="19476" name="Freeform 17"/>
            <p:cNvSpPr>
              <a:spLocks/>
            </p:cNvSpPr>
            <p:nvPr/>
          </p:nvSpPr>
          <p:spPr bwMode="auto">
            <a:xfrm>
              <a:off x="2720975" y="5729288"/>
              <a:ext cx="133350" cy="120650"/>
            </a:xfrm>
            <a:custGeom>
              <a:avLst/>
              <a:gdLst>
                <a:gd name="T0" fmla="*/ 71438 w 84"/>
                <a:gd name="T1" fmla="*/ 0 h 76"/>
                <a:gd name="T2" fmla="*/ 133350 w 84"/>
                <a:gd name="T3" fmla="*/ 65088 h 76"/>
                <a:gd name="T4" fmla="*/ 71438 w 84"/>
                <a:gd name="T5" fmla="*/ 120650 h 76"/>
                <a:gd name="T6" fmla="*/ 0 w 84"/>
                <a:gd name="T7" fmla="*/ 65088 h 76"/>
                <a:gd name="T8" fmla="*/ 71438 w 84"/>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6">
                  <a:moveTo>
                    <a:pt x="45" y="0"/>
                  </a:moveTo>
                  <a:lnTo>
                    <a:pt x="84" y="41"/>
                  </a:lnTo>
                  <a:lnTo>
                    <a:pt x="45" y="76"/>
                  </a:lnTo>
                  <a:lnTo>
                    <a:pt x="0" y="41"/>
                  </a:lnTo>
                  <a:lnTo>
                    <a:pt x="45" y="0"/>
                  </a:lnTo>
                  <a:close/>
                </a:path>
              </a:pathLst>
            </a:custGeom>
            <a:solidFill>
              <a:srgbClr val="000080"/>
            </a:solidFill>
            <a:ln w="26988">
              <a:solidFill>
                <a:srgbClr val="000080"/>
              </a:solidFill>
              <a:prstDash val="solid"/>
              <a:round/>
              <a:headEnd/>
              <a:tailEnd/>
            </a:ln>
          </p:spPr>
          <p:txBody>
            <a:bodyPr/>
            <a:lstStyle/>
            <a:p>
              <a:endParaRPr lang="en-US"/>
            </a:p>
          </p:txBody>
        </p:sp>
        <p:sp>
          <p:nvSpPr>
            <p:cNvPr id="19477" name="Freeform 18"/>
            <p:cNvSpPr>
              <a:spLocks/>
            </p:cNvSpPr>
            <p:nvPr/>
          </p:nvSpPr>
          <p:spPr bwMode="auto">
            <a:xfrm>
              <a:off x="4027488" y="5319713"/>
              <a:ext cx="133350" cy="120650"/>
            </a:xfrm>
            <a:custGeom>
              <a:avLst/>
              <a:gdLst>
                <a:gd name="T0" fmla="*/ 71438 w 84"/>
                <a:gd name="T1" fmla="*/ 0 h 76"/>
                <a:gd name="T2" fmla="*/ 133350 w 84"/>
                <a:gd name="T3" fmla="*/ 65088 h 76"/>
                <a:gd name="T4" fmla="*/ 71438 w 84"/>
                <a:gd name="T5" fmla="*/ 120650 h 76"/>
                <a:gd name="T6" fmla="*/ 0 w 84"/>
                <a:gd name="T7" fmla="*/ 65088 h 76"/>
                <a:gd name="T8" fmla="*/ 71438 w 84"/>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6">
                  <a:moveTo>
                    <a:pt x="45" y="0"/>
                  </a:moveTo>
                  <a:lnTo>
                    <a:pt x="84" y="41"/>
                  </a:lnTo>
                  <a:lnTo>
                    <a:pt x="45" y="76"/>
                  </a:lnTo>
                  <a:lnTo>
                    <a:pt x="0" y="41"/>
                  </a:lnTo>
                  <a:lnTo>
                    <a:pt x="45" y="0"/>
                  </a:lnTo>
                  <a:close/>
                </a:path>
              </a:pathLst>
            </a:custGeom>
            <a:solidFill>
              <a:srgbClr val="000080"/>
            </a:solidFill>
            <a:ln w="26988">
              <a:solidFill>
                <a:srgbClr val="000080"/>
              </a:solidFill>
              <a:prstDash val="solid"/>
              <a:round/>
              <a:headEnd/>
              <a:tailEnd/>
            </a:ln>
          </p:spPr>
          <p:txBody>
            <a:bodyPr/>
            <a:lstStyle/>
            <a:p>
              <a:endParaRPr lang="en-US"/>
            </a:p>
          </p:txBody>
        </p:sp>
        <p:sp>
          <p:nvSpPr>
            <p:cNvPr id="19478" name="Freeform 19"/>
            <p:cNvSpPr>
              <a:spLocks/>
            </p:cNvSpPr>
            <p:nvPr/>
          </p:nvSpPr>
          <p:spPr bwMode="auto">
            <a:xfrm>
              <a:off x="4819650" y="4672013"/>
              <a:ext cx="133350" cy="120650"/>
            </a:xfrm>
            <a:custGeom>
              <a:avLst/>
              <a:gdLst>
                <a:gd name="T0" fmla="*/ 71438 w 84"/>
                <a:gd name="T1" fmla="*/ 0 h 76"/>
                <a:gd name="T2" fmla="*/ 133350 w 84"/>
                <a:gd name="T3" fmla="*/ 65088 h 76"/>
                <a:gd name="T4" fmla="*/ 71438 w 84"/>
                <a:gd name="T5" fmla="*/ 120650 h 76"/>
                <a:gd name="T6" fmla="*/ 0 w 84"/>
                <a:gd name="T7" fmla="*/ 65088 h 76"/>
                <a:gd name="T8" fmla="*/ 71438 w 84"/>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6">
                  <a:moveTo>
                    <a:pt x="45" y="0"/>
                  </a:moveTo>
                  <a:lnTo>
                    <a:pt x="84" y="41"/>
                  </a:lnTo>
                  <a:lnTo>
                    <a:pt x="45" y="76"/>
                  </a:lnTo>
                  <a:lnTo>
                    <a:pt x="0" y="41"/>
                  </a:lnTo>
                  <a:lnTo>
                    <a:pt x="45" y="0"/>
                  </a:lnTo>
                  <a:close/>
                </a:path>
              </a:pathLst>
            </a:custGeom>
            <a:solidFill>
              <a:srgbClr val="000080"/>
            </a:solidFill>
            <a:ln w="26988">
              <a:solidFill>
                <a:srgbClr val="000080"/>
              </a:solidFill>
              <a:prstDash val="solid"/>
              <a:round/>
              <a:headEnd/>
              <a:tailEnd/>
            </a:ln>
          </p:spPr>
          <p:txBody>
            <a:bodyPr/>
            <a:lstStyle/>
            <a:p>
              <a:endParaRPr lang="en-US"/>
            </a:p>
          </p:txBody>
        </p:sp>
        <p:sp>
          <p:nvSpPr>
            <p:cNvPr id="19479" name="Freeform 20"/>
            <p:cNvSpPr>
              <a:spLocks/>
            </p:cNvSpPr>
            <p:nvPr/>
          </p:nvSpPr>
          <p:spPr bwMode="auto">
            <a:xfrm>
              <a:off x="5324475" y="3063875"/>
              <a:ext cx="133350" cy="120650"/>
            </a:xfrm>
            <a:custGeom>
              <a:avLst/>
              <a:gdLst>
                <a:gd name="T0" fmla="*/ 71438 w 84"/>
                <a:gd name="T1" fmla="*/ 0 h 76"/>
                <a:gd name="T2" fmla="*/ 133350 w 84"/>
                <a:gd name="T3" fmla="*/ 65088 h 76"/>
                <a:gd name="T4" fmla="*/ 71438 w 84"/>
                <a:gd name="T5" fmla="*/ 120650 h 76"/>
                <a:gd name="T6" fmla="*/ 0 w 84"/>
                <a:gd name="T7" fmla="*/ 65088 h 76"/>
                <a:gd name="T8" fmla="*/ 71438 w 84"/>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6">
                  <a:moveTo>
                    <a:pt x="45" y="0"/>
                  </a:moveTo>
                  <a:lnTo>
                    <a:pt x="84" y="41"/>
                  </a:lnTo>
                  <a:lnTo>
                    <a:pt x="45" y="76"/>
                  </a:lnTo>
                  <a:lnTo>
                    <a:pt x="0" y="41"/>
                  </a:lnTo>
                  <a:lnTo>
                    <a:pt x="45" y="0"/>
                  </a:lnTo>
                  <a:close/>
                </a:path>
              </a:pathLst>
            </a:custGeom>
            <a:solidFill>
              <a:srgbClr val="000080"/>
            </a:solidFill>
            <a:ln w="26988">
              <a:solidFill>
                <a:srgbClr val="000080"/>
              </a:solidFill>
              <a:prstDash val="solid"/>
              <a:round/>
              <a:headEnd/>
              <a:tailEnd/>
            </a:ln>
          </p:spPr>
          <p:txBody>
            <a:bodyPr/>
            <a:lstStyle/>
            <a:p>
              <a:endParaRPr lang="en-US"/>
            </a:p>
          </p:txBody>
        </p:sp>
        <p:sp>
          <p:nvSpPr>
            <p:cNvPr id="19480" name="Freeform 21"/>
            <p:cNvSpPr>
              <a:spLocks/>
            </p:cNvSpPr>
            <p:nvPr/>
          </p:nvSpPr>
          <p:spPr bwMode="auto">
            <a:xfrm>
              <a:off x="4603750" y="2416175"/>
              <a:ext cx="133350" cy="120650"/>
            </a:xfrm>
            <a:custGeom>
              <a:avLst/>
              <a:gdLst>
                <a:gd name="T0" fmla="*/ 71438 w 84"/>
                <a:gd name="T1" fmla="*/ 0 h 76"/>
                <a:gd name="T2" fmla="*/ 133350 w 84"/>
                <a:gd name="T3" fmla="*/ 65088 h 76"/>
                <a:gd name="T4" fmla="*/ 71438 w 84"/>
                <a:gd name="T5" fmla="*/ 120650 h 76"/>
                <a:gd name="T6" fmla="*/ 0 w 84"/>
                <a:gd name="T7" fmla="*/ 65088 h 76"/>
                <a:gd name="T8" fmla="*/ 71438 w 84"/>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6">
                  <a:moveTo>
                    <a:pt x="45" y="0"/>
                  </a:moveTo>
                  <a:lnTo>
                    <a:pt x="84" y="41"/>
                  </a:lnTo>
                  <a:lnTo>
                    <a:pt x="45" y="76"/>
                  </a:lnTo>
                  <a:lnTo>
                    <a:pt x="0" y="41"/>
                  </a:lnTo>
                  <a:lnTo>
                    <a:pt x="45" y="0"/>
                  </a:lnTo>
                  <a:close/>
                </a:path>
              </a:pathLst>
            </a:custGeom>
            <a:solidFill>
              <a:srgbClr val="000080"/>
            </a:solidFill>
            <a:ln w="26988">
              <a:solidFill>
                <a:srgbClr val="000080"/>
              </a:solidFill>
              <a:prstDash val="solid"/>
              <a:round/>
              <a:headEnd/>
              <a:tailEnd/>
            </a:ln>
          </p:spPr>
          <p:txBody>
            <a:bodyPr/>
            <a:lstStyle/>
            <a:p>
              <a:endParaRPr lang="en-US"/>
            </a:p>
          </p:txBody>
        </p:sp>
        <p:sp>
          <p:nvSpPr>
            <p:cNvPr id="19481" name="Freeform 22"/>
            <p:cNvSpPr>
              <a:spLocks/>
            </p:cNvSpPr>
            <p:nvPr/>
          </p:nvSpPr>
          <p:spPr bwMode="auto">
            <a:xfrm>
              <a:off x="3667125" y="2271713"/>
              <a:ext cx="133350" cy="120650"/>
            </a:xfrm>
            <a:custGeom>
              <a:avLst/>
              <a:gdLst>
                <a:gd name="T0" fmla="*/ 71438 w 84"/>
                <a:gd name="T1" fmla="*/ 0 h 76"/>
                <a:gd name="T2" fmla="*/ 133350 w 84"/>
                <a:gd name="T3" fmla="*/ 65088 h 76"/>
                <a:gd name="T4" fmla="*/ 71438 w 84"/>
                <a:gd name="T5" fmla="*/ 120650 h 76"/>
                <a:gd name="T6" fmla="*/ 0 w 84"/>
                <a:gd name="T7" fmla="*/ 65088 h 76"/>
                <a:gd name="T8" fmla="*/ 71438 w 84"/>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6">
                  <a:moveTo>
                    <a:pt x="45" y="0"/>
                  </a:moveTo>
                  <a:lnTo>
                    <a:pt x="84" y="41"/>
                  </a:lnTo>
                  <a:lnTo>
                    <a:pt x="45" y="76"/>
                  </a:lnTo>
                  <a:lnTo>
                    <a:pt x="0" y="41"/>
                  </a:lnTo>
                  <a:lnTo>
                    <a:pt x="45" y="0"/>
                  </a:lnTo>
                  <a:close/>
                </a:path>
              </a:pathLst>
            </a:custGeom>
            <a:solidFill>
              <a:srgbClr val="000080"/>
            </a:solidFill>
            <a:ln w="26988">
              <a:solidFill>
                <a:srgbClr val="000080"/>
              </a:solidFill>
              <a:prstDash val="solid"/>
              <a:round/>
              <a:headEnd/>
              <a:tailEnd/>
            </a:ln>
          </p:spPr>
          <p:txBody>
            <a:bodyPr/>
            <a:lstStyle/>
            <a:p>
              <a:endParaRPr lang="en-US"/>
            </a:p>
          </p:txBody>
        </p:sp>
        <p:sp>
          <p:nvSpPr>
            <p:cNvPr id="19482" name="Freeform 23"/>
            <p:cNvSpPr>
              <a:spLocks/>
            </p:cNvSpPr>
            <p:nvPr/>
          </p:nvSpPr>
          <p:spPr bwMode="auto">
            <a:xfrm>
              <a:off x="3306763" y="3208338"/>
              <a:ext cx="133350" cy="120650"/>
            </a:xfrm>
            <a:custGeom>
              <a:avLst/>
              <a:gdLst>
                <a:gd name="T0" fmla="*/ 71438 w 84"/>
                <a:gd name="T1" fmla="*/ 0 h 76"/>
                <a:gd name="T2" fmla="*/ 133350 w 84"/>
                <a:gd name="T3" fmla="*/ 65088 h 76"/>
                <a:gd name="T4" fmla="*/ 71438 w 84"/>
                <a:gd name="T5" fmla="*/ 120650 h 76"/>
                <a:gd name="T6" fmla="*/ 0 w 84"/>
                <a:gd name="T7" fmla="*/ 65088 h 76"/>
                <a:gd name="T8" fmla="*/ 71438 w 84"/>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6">
                  <a:moveTo>
                    <a:pt x="45" y="0"/>
                  </a:moveTo>
                  <a:lnTo>
                    <a:pt x="84" y="41"/>
                  </a:lnTo>
                  <a:lnTo>
                    <a:pt x="45" y="76"/>
                  </a:lnTo>
                  <a:lnTo>
                    <a:pt x="0" y="41"/>
                  </a:lnTo>
                  <a:lnTo>
                    <a:pt x="45" y="0"/>
                  </a:lnTo>
                  <a:close/>
                </a:path>
              </a:pathLst>
            </a:custGeom>
            <a:solidFill>
              <a:srgbClr val="000080"/>
            </a:solidFill>
            <a:ln w="26988">
              <a:solidFill>
                <a:srgbClr val="000080"/>
              </a:solidFill>
              <a:prstDash val="solid"/>
              <a:round/>
              <a:headEnd/>
              <a:tailEnd/>
            </a:ln>
          </p:spPr>
          <p:txBody>
            <a:bodyPr/>
            <a:lstStyle/>
            <a:p>
              <a:endParaRPr lang="en-US"/>
            </a:p>
          </p:txBody>
        </p:sp>
        <p:sp>
          <p:nvSpPr>
            <p:cNvPr id="19483" name="Freeform 24"/>
            <p:cNvSpPr>
              <a:spLocks/>
            </p:cNvSpPr>
            <p:nvPr/>
          </p:nvSpPr>
          <p:spPr bwMode="auto">
            <a:xfrm>
              <a:off x="3262313" y="3797300"/>
              <a:ext cx="1036637" cy="1473200"/>
            </a:xfrm>
            <a:custGeom>
              <a:avLst/>
              <a:gdLst>
                <a:gd name="T0" fmla="*/ 484187 w 653"/>
                <a:gd name="T1" fmla="*/ 0 h 928"/>
                <a:gd name="T2" fmla="*/ 966787 w 653"/>
                <a:gd name="T3" fmla="*/ 647700 h 928"/>
                <a:gd name="T4" fmla="*/ 65087 w 653"/>
                <a:gd name="T5" fmla="*/ 673100 h 928"/>
                <a:gd name="T6" fmla="*/ 573087 w 653"/>
                <a:gd name="T7" fmla="*/ 1092200 h 928"/>
                <a:gd name="T8" fmla="*/ 484187 w 653"/>
                <a:gd name="T9" fmla="*/ 1473200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3" h="928">
                  <a:moveTo>
                    <a:pt x="305" y="0"/>
                  </a:moveTo>
                  <a:cubicBezTo>
                    <a:pt x="356" y="68"/>
                    <a:pt x="653" y="337"/>
                    <a:pt x="609" y="408"/>
                  </a:cubicBezTo>
                  <a:cubicBezTo>
                    <a:pt x="565" y="479"/>
                    <a:pt x="82" y="377"/>
                    <a:pt x="41" y="424"/>
                  </a:cubicBezTo>
                  <a:cubicBezTo>
                    <a:pt x="0" y="471"/>
                    <a:pt x="317" y="604"/>
                    <a:pt x="361" y="688"/>
                  </a:cubicBezTo>
                  <a:cubicBezTo>
                    <a:pt x="405" y="772"/>
                    <a:pt x="317" y="878"/>
                    <a:pt x="305" y="928"/>
                  </a:cubicBezTo>
                </a:path>
              </a:pathLst>
            </a:custGeom>
            <a:noFill/>
            <a:ln w="25400" cap="flat">
              <a:solidFill>
                <a:schemeClr val="tx1"/>
              </a:solidFill>
              <a:prstDash val="dash"/>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4" name="Rectangle 25"/>
            <p:cNvSpPr>
              <a:spLocks noChangeArrowheads="1"/>
            </p:cNvSpPr>
            <p:nvPr/>
          </p:nvSpPr>
          <p:spPr bwMode="auto">
            <a:xfrm>
              <a:off x="4179888" y="4011613"/>
              <a:ext cx="506898" cy="7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sz="3600" b="1">
                  <a:solidFill>
                    <a:srgbClr val="000000"/>
                  </a:solidFill>
                </a:rPr>
                <a:t>?</a:t>
              </a:r>
              <a:endParaRPr lang="fr-FR" sz="3600" b="1">
                <a:solidFill>
                  <a:srgbClr val="000000"/>
                </a:solidFill>
              </a:endParaRPr>
            </a:p>
          </p:txBody>
        </p:sp>
        <p:sp>
          <p:nvSpPr>
            <p:cNvPr id="19485" name="Line 26"/>
            <p:cNvSpPr>
              <a:spLocks noChangeShapeType="1"/>
            </p:cNvSpPr>
            <p:nvPr/>
          </p:nvSpPr>
          <p:spPr bwMode="auto">
            <a:xfrm>
              <a:off x="5600700" y="1401763"/>
              <a:ext cx="2289175" cy="2747962"/>
            </a:xfrm>
            <a:prstGeom prst="line">
              <a:avLst/>
            </a:prstGeom>
            <a:noFill/>
            <a:ln w="381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6" name="Rectangle 27"/>
            <p:cNvSpPr>
              <a:spLocks noChangeArrowheads="1"/>
            </p:cNvSpPr>
            <p:nvPr/>
          </p:nvSpPr>
          <p:spPr bwMode="auto">
            <a:xfrm>
              <a:off x="5994399" y="1257300"/>
              <a:ext cx="1382226" cy="54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b="1" i="1">
                  <a:solidFill>
                    <a:srgbClr val="000000"/>
                  </a:solidFill>
                </a:rPr>
                <a:t>Anomie</a:t>
              </a:r>
              <a:endParaRPr lang="fr-FR" b="1" i="1">
                <a:solidFill>
                  <a:srgbClr val="000000"/>
                </a:solidFill>
              </a:endParaRPr>
            </a:p>
          </p:txBody>
        </p:sp>
        <p:sp>
          <p:nvSpPr>
            <p:cNvPr id="19487" name="Rectangle 28"/>
            <p:cNvSpPr>
              <a:spLocks noChangeArrowheads="1"/>
            </p:cNvSpPr>
            <p:nvPr/>
          </p:nvSpPr>
          <p:spPr bwMode="auto">
            <a:xfrm>
              <a:off x="7545388" y="3392488"/>
              <a:ext cx="1864835" cy="54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b="1" i="1">
                  <a:solidFill>
                    <a:srgbClr val="000000"/>
                  </a:solidFill>
                </a:rPr>
                <a:t>Regulation</a:t>
              </a:r>
              <a:endParaRPr lang="fr-FR" b="1" i="1">
                <a:solidFill>
                  <a:srgbClr val="000000"/>
                </a:solidFill>
              </a:endParaRPr>
            </a:p>
          </p:txBody>
        </p:sp>
      </p:grpSp>
      <p:sp>
        <p:nvSpPr>
          <p:cNvPr id="19461" name="Rectangle 29"/>
          <p:cNvSpPr>
            <a:spLocks noChangeArrowheads="1"/>
          </p:cNvSpPr>
          <p:nvPr/>
        </p:nvSpPr>
        <p:spPr bwMode="auto">
          <a:xfrm>
            <a:off x="1244600" y="188913"/>
            <a:ext cx="66133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d. Risk </a:t>
            </a:r>
            <a:r>
              <a:rPr lang="en-US" b="1" dirty="0">
                <a:solidFill>
                  <a:srgbClr val="000000"/>
                </a:solidFill>
              </a:rPr>
              <a:t>of </a:t>
            </a:r>
            <a:r>
              <a:rPr lang="en-US" b="1" dirty="0" err="1">
                <a:solidFill>
                  <a:srgbClr val="000000"/>
                </a:solidFill>
              </a:rPr>
              <a:t>dyssocialization</a:t>
            </a:r>
            <a:r>
              <a:rPr lang="en-US" b="1" dirty="0">
                <a:solidFill>
                  <a:srgbClr val="000000"/>
                </a:solidFill>
              </a:rPr>
              <a:t/>
            </a:r>
            <a:br>
              <a:rPr lang="en-US" b="1" dirty="0">
                <a:solidFill>
                  <a:srgbClr val="000000"/>
                </a:solidFill>
              </a:rPr>
            </a:br>
            <a:r>
              <a:rPr lang="en-US" b="1" dirty="0">
                <a:solidFill>
                  <a:srgbClr val="000000"/>
                </a:solidFill>
              </a:rPr>
              <a:t/>
            </a:r>
            <a:br>
              <a:rPr lang="en-US" b="1" dirty="0">
                <a:solidFill>
                  <a:srgbClr val="000000"/>
                </a:solidFill>
              </a:rPr>
            </a:br>
            <a:r>
              <a:rPr lang="en-US" b="1" dirty="0">
                <a:solidFill>
                  <a:srgbClr val="000000"/>
                </a:solidFill>
              </a:rPr>
              <a:t>An </a:t>
            </a:r>
            <a:r>
              <a:rPr lang="en-US" b="1" dirty="0" err="1">
                <a:solidFill>
                  <a:srgbClr val="000000"/>
                </a:solidFill>
              </a:rPr>
              <a:t>Anomized</a:t>
            </a:r>
            <a:r>
              <a:rPr lang="en-US" b="1" dirty="0">
                <a:solidFill>
                  <a:srgbClr val="000000"/>
                </a:solidFill>
              </a:rPr>
              <a:t> </a:t>
            </a:r>
            <a:r>
              <a:rPr lang="en-US" b="1" dirty="0" smtClean="0">
                <a:solidFill>
                  <a:srgbClr val="000000"/>
                </a:solidFill>
              </a:rPr>
              <a:t>generation (neo-Merton graph)</a:t>
            </a:r>
            <a:endParaRPr lang="en-US" b="1" i="1" dirty="0">
              <a:solidFill>
                <a:srgbClr val="000000"/>
              </a:solidFill>
            </a:endParaRPr>
          </a:p>
        </p:txBody>
      </p:sp>
    </p:spTree>
    <p:extLst>
      <p:ext uri="{BB962C8B-B14F-4D97-AF65-F5344CB8AC3E}">
        <p14:creationId xmlns:p14="http://schemas.microsoft.com/office/powerpoint/2010/main" val="2691490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C893BC4-2BB2-43E2-A6DF-88E8DE3AACCB}" type="slidenum">
              <a:rPr lang="fr-FR" sz="1400"/>
              <a:pPr/>
              <a:t>22</a:t>
            </a:fld>
            <a:endParaRPr lang="fr-FR" sz="1400"/>
          </a:p>
        </p:txBody>
      </p:sp>
      <p:sp>
        <p:nvSpPr>
          <p:cNvPr id="21507" name="Rectangle 2"/>
          <p:cNvSpPr>
            <a:spLocks noChangeArrowheads="1"/>
          </p:cNvSpPr>
          <p:nvPr/>
        </p:nvSpPr>
        <p:spPr bwMode="auto">
          <a:xfrm>
            <a:off x="990600" y="620688"/>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just" defTabSz="957263">
              <a:spcBef>
                <a:spcPts val="300"/>
              </a:spcBef>
              <a:spcAft>
                <a:spcPts val="300"/>
              </a:spcAft>
              <a:tabLst>
                <a:tab pos="741363" algn="l"/>
              </a:tabLst>
            </a:pPr>
            <a:endParaRPr lang="fr-FR" sz="1900" b="1" dirty="0">
              <a:solidFill>
                <a:srgbClr val="000000"/>
              </a:solidFill>
            </a:endParaRPr>
          </a:p>
        </p:txBody>
      </p:sp>
      <p:sp>
        <p:nvSpPr>
          <p:cNvPr id="21508" name="Rectangle 3"/>
          <p:cNvSpPr>
            <a:spLocks noChangeArrowheads="1"/>
          </p:cNvSpPr>
          <p:nvPr/>
        </p:nvSpPr>
        <p:spPr bwMode="auto">
          <a:xfrm>
            <a:off x="533400" y="1676400"/>
            <a:ext cx="883920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ts val="1200"/>
              </a:spcBef>
              <a:spcAft>
                <a:spcPts val="300"/>
              </a:spcAft>
              <a:tabLst>
                <a:tab pos="741363" algn="l"/>
              </a:tabLst>
            </a:pPr>
            <a:endParaRPr lang="en-GB" sz="1600" b="1" dirty="0" smtClean="0">
              <a:solidFill>
                <a:srgbClr val="000000"/>
              </a:solidFill>
            </a:endParaRPr>
          </a:p>
          <a:p>
            <a:pPr defTabSz="957263">
              <a:spcBef>
                <a:spcPts val="12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defTabSz="957263">
              <a:spcBef>
                <a:spcPts val="300"/>
              </a:spcBef>
              <a:spcAft>
                <a:spcPct val="100000"/>
              </a:spcAft>
              <a:tabLst>
                <a:tab pos="741363" algn="l"/>
              </a:tabLst>
            </a:pPr>
            <a:r>
              <a:rPr lang="fr-FR" sz="1200" dirty="0" smtClean="0">
                <a:solidFill>
                  <a:srgbClr val="000000"/>
                </a:solidFill>
              </a:rPr>
              <a:t>Source : </a:t>
            </a:r>
            <a:r>
              <a:rPr lang="fr-FR" sz="1200" i="1" dirty="0" smtClean="0">
                <a:solidFill>
                  <a:srgbClr val="000000"/>
                </a:solidFill>
              </a:rPr>
              <a:t>WHO </a:t>
            </a:r>
            <a:r>
              <a:rPr lang="fr-FR" sz="1200" i="1" dirty="0" err="1" smtClean="0">
                <a:solidFill>
                  <a:srgbClr val="000000"/>
                </a:solidFill>
              </a:rPr>
              <a:t>mortality</a:t>
            </a:r>
            <a:r>
              <a:rPr lang="fr-FR" sz="1200" i="1" dirty="0" smtClean="0">
                <a:solidFill>
                  <a:srgbClr val="000000"/>
                </a:solidFill>
              </a:rPr>
              <a:t> data </a:t>
            </a:r>
            <a:r>
              <a:rPr lang="fr-FR" sz="1200" dirty="0" smtClean="0">
                <a:solidFill>
                  <a:srgbClr val="000000"/>
                </a:solidFill>
              </a:rPr>
              <a:t>.</a:t>
            </a:r>
            <a:endParaRPr lang="fr-FR" sz="1200" dirty="0"/>
          </a:p>
        </p:txBody>
      </p:sp>
      <p:sp>
        <p:nvSpPr>
          <p:cNvPr id="21510" name="Rectangle 6"/>
          <p:cNvSpPr>
            <a:spLocks noChangeArrowheads="1"/>
          </p:cNvSpPr>
          <p:nvPr/>
        </p:nvSpPr>
        <p:spPr bwMode="auto">
          <a:xfrm>
            <a:off x="2055814" y="188913"/>
            <a:ext cx="47836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e. </a:t>
            </a:r>
            <a:r>
              <a:rPr lang="en-US" b="1" dirty="0" err="1">
                <a:solidFill>
                  <a:srgbClr val="000000"/>
                </a:solidFill>
              </a:rPr>
              <a:t>Recomposition</a:t>
            </a:r>
            <a:r>
              <a:rPr lang="en-US" b="1" dirty="0">
                <a:solidFill>
                  <a:srgbClr val="000000"/>
                </a:solidFill>
              </a:rPr>
              <a:t> of risks of suicide</a:t>
            </a:r>
            <a:endParaRPr lang="en-US" b="1" i="1" dirty="0">
              <a:solidFill>
                <a:srgbClr val="000000"/>
              </a:solidFill>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4608" y="756169"/>
            <a:ext cx="7095930" cy="519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102997" y="5157192"/>
            <a:ext cx="774571" cy="461665"/>
          </a:xfrm>
          <a:prstGeom prst="rect">
            <a:avLst/>
          </a:prstGeom>
        </p:spPr>
        <p:txBody>
          <a:bodyPr wrap="none">
            <a:spAutoFit/>
          </a:bodyPr>
          <a:lstStyle/>
          <a:p>
            <a:r>
              <a:rPr lang="en-US" b="1" dirty="0" smtClean="0">
                <a:solidFill>
                  <a:srgbClr val="000000"/>
                </a:solidFill>
              </a:rPr>
              <a:t>Age </a:t>
            </a:r>
            <a:endParaRPr lang="en-US" dirty="0"/>
          </a:p>
        </p:txBody>
      </p:sp>
      <p:sp>
        <p:nvSpPr>
          <p:cNvPr id="3" name="Rectangle 2"/>
          <p:cNvSpPr/>
          <p:nvPr/>
        </p:nvSpPr>
        <p:spPr>
          <a:xfrm>
            <a:off x="6421431" y="3198168"/>
            <a:ext cx="800219" cy="461665"/>
          </a:xfrm>
          <a:prstGeom prst="rect">
            <a:avLst/>
          </a:prstGeom>
        </p:spPr>
        <p:txBody>
          <a:bodyPr wrap="none">
            <a:spAutoFit/>
          </a:bodyPr>
          <a:lstStyle/>
          <a:p>
            <a:r>
              <a:rPr lang="en-US" b="1" dirty="0" smtClean="0">
                <a:solidFill>
                  <a:srgbClr val="000000"/>
                </a:solidFill>
              </a:rPr>
              <a:t>2005</a:t>
            </a:r>
            <a:endParaRPr lang="en-US" dirty="0"/>
          </a:p>
        </p:txBody>
      </p:sp>
      <p:sp>
        <p:nvSpPr>
          <p:cNvPr id="10" name="Rectangle 9"/>
          <p:cNvSpPr/>
          <p:nvPr/>
        </p:nvSpPr>
        <p:spPr>
          <a:xfrm>
            <a:off x="6177136" y="2204864"/>
            <a:ext cx="877163" cy="461665"/>
          </a:xfrm>
          <a:prstGeom prst="rect">
            <a:avLst/>
          </a:prstGeom>
        </p:spPr>
        <p:txBody>
          <a:bodyPr wrap="none">
            <a:spAutoFit/>
          </a:bodyPr>
          <a:lstStyle/>
          <a:p>
            <a:r>
              <a:rPr lang="en-US" b="1" dirty="0" smtClean="0">
                <a:solidFill>
                  <a:srgbClr val="000000"/>
                </a:solidFill>
              </a:rPr>
              <a:t>1985 </a:t>
            </a:r>
            <a:endParaRPr lang="en-US" dirty="0"/>
          </a:p>
        </p:txBody>
      </p:sp>
      <p:cxnSp>
        <p:nvCxnSpPr>
          <p:cNvPr id="5" name="Straight Arrow Connector 4"/>
          <p:cNvCxnSpPr/>
          <p:nvPr/>
        </p:nvCxnSpPr>
        <p:spPr bwMode="auto">
          <a:xfrm>
            <a:off x="3512840" y="2204864"/>
            <a:ext cx="792088" cy="51886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p:nvSpPr>
        <p:spPr>
          <a:xfrm>
            <a:off x="3152800" y="1445875"/>
            <a:ext cx="1835759" cy="830997"/>
          </a:xfrm>
          <a:prstGeom prst="rect">
            <a:avLst/>
          </a:prstGeom>
        </p:spPr>
        <p:txBody>
          <a:bodyPr wrap="none">
            <a:spAutoFit/>
          </a:bodyPr>
          <a:lstStyle/>
          <a:p>
            <a:r>
              <a:rPr lang="en-US" b="1" dirty="0" smtClean="0">
                <a:solidFill>
                  <a:srgbClr val="000000"/>
                </a:solidFill>
              </a:rPr>
              <a:t>Cohort born</a:t>
            </a:r>
            <a:br>
              <a:rPr lang="en-US" b="1" dirty="0" smtClean="0">
                <a:solidFill>
                  <a:srgbClr val="000000"/>
                </a:solidFill>
              </a:rPr>
            </a:br>
            <a:r>
              <a:rPr lang="en-US" b="1" dirty="0" smtClean="0">
                <a:solidFill>
                  <a:srgbClr val="000000"/>
                </a:solidFill>
              </a:rPr>
              <a:t>in 1960</a:t>
            </a:r>
            <a:endParaRPr lang="en-US" dirty="0"/>
          </a:p>
        </p:txBody>
      </p:sp>
      <p:cxnSp>
        <p:nvCxnSpPr>
          <p:cNvPr id="15" name="Straight Arrow Connector 14"/>
          <p:cNvCxnSpPr/>
          <p:nvPr/>
        </p:nvCxnSpPr>
        <p:spPr bwMode="auto">
          <a:xfrm flipV="1">
            <a:off x="6080770" y="3429001"/>
            <a:ext cx="0" cy="45120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a:xfrm>
            <a:off x="5720730" y="3880204"/>
            <a:ext cx="1835759" cy="830997"/>
          </a:xfrm>
          <a:prstGeom prst="rect">
            <a:avLst/>
          </a:prstGeom>
        </p:spPr>
        <p:txBody>
          <a:bodyPr wrap="none">
            <a:spAutoFit/>
          </a:bodyPr>
          <a:lstStyle/>
          <a:p>
            <a:r>
              <a:rPr lang="en-US" b="1" dirty="0" smtClean="0">
                <a:solidFill>
                  <a:srgbClr val="000000"/>
                </a:solidFill>
              </a:rPr>
              <a:t>Cohort born</a:t>
            </a:r>
            <a:br>
              <a:rPr lang="en-US" b="1" dirty="0" smtClean="0">
                <a:solidFill>
                  <a:srgbClr val="000000"/>
                </a:solidFill>
              </a:rPr>
            </a:br>
            <a:r>
              <a:rPr lang="en-US" b="1" dirty="0" smtClean="0">
                <a:solidFill>
                  <a:srgbClr val="000000"/>
                </a:solidFill>
              </a:rPr>
              <a:t>in 1945</a:t>
            </a:r>
            <a:endParaRPr lang="en-US" dirty="0"/>
          </a:p>
        </p:txBody>
      </p:sp>
      <p:sp>
        <p:nvSpPr>
          <p:cNvPr id="9" name="Rectangle 8"/>
          <p:cNvSpPr/>
          <p:nvPr/>
        </p:nvSpPr>
        <p:spPr>
          <a:xfrm rot="16200000">
            <a:off x="-1106695" y="3121892"/>
            <a:ext cx="4600940" cy="461665"/>
          </a:xfrm>
          <a:prstGeom prst="rect">
            <a:avLst/>
          </a:prstGeom>
        </p:spPr>
        <p:txBody>
          <a:bodyPr wrap="none">
            <a:spAutoFit/>
          </a:bodyPr>
          <a:lstStyle/>
          <a:p>
            <a:r>
              <a:rPr lang="en-US" b="1" dirty="0" smtClean="0">
                <a:solidFill>
                  <a:srgbClr val="000000"/>
                </a:solidFill>
              </a:rPr>
              <a:t>Log[</a:t>
            </a:r>
            <a:r>
              <a:rPr lang="en-US" b="1" dirty="0" err="1" smtClean="0">
                <a:solidFill>
                  <a:srgbClr val="000000"/>
                </a:solidFill>
              </a:rPr>
              <a:t>rsuicide</a:t>
            </a:r>
            <a:r>
              <a:rPr lang="en-US" b="1" dirty="0" smtClean="0">
                <a:solidFill>
                  <a:srgbClr val="000000"/>
                </a:solidFill>
              </a:rPr>
              <a:t>(age)/</a:t>
            </a:r>
            <a:r>
              <a:rPr lang="en-US" b="1" dirty="0" err="1" smtClean="0">
                <a:solidFill>
                  <a:srgbClr val="000000"/>
                </a:solidFill>
              </a:rPr>
              <a:t>rsuicide</a:t>
            </a:r>
            <a:r>
              <a:rPr lang="en-US" b="1" dirty="0" smtClean="0">
                <a:solidFill>
                  <a:srgbClr val="000000"/>
                </a:solidFill>
              </a:rPr>
              <a:t>(total)]</a:t>
            </a:r>
            <a:endParaRPr lang="en-US" dirty="0"/>
          </a:p>
        </p:txBody>
      </p:sp>
    </p:spTree>
    <p:extLst>
      <p:ext uri="{BB962C8B-B14F-4D97-AF65-F5344CB8AC3E}">
        <p14:creationId xmlns:p14="http://schemas.microsoft.com/office/powerpoint/2010/main" val="3904533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C893BC4-2BB2-43E2-A6DF-88E8DE3AACCB}" type="slidenum">
              <a:rPr lang="fr-FR" sz="1400"/>
              <a:pPr/>
              <a:t>23</a:t>
            </a:fld>
            <a:endParaRPr lang="fr-FR" sz="1400"/>
          </a:p>
        </p:txBody>
      </p:sp>
      <p:sp>
        <p:nvSpPr>
          <p:cNvPr id="21507" name="Rectangle 2"/>
          <p:cNvSpPr>
            <a:spLocks noChangeArrowheads="1"/>
          </p:cNvSpPr>
          <p:nvPr/>
        </p:nvSpPr>
        <p:spPr bwMode="auto">
          <a:xfrm>
            <a:off x="990600" y="9906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just" defTabSz="957263">
              <a:spcBef>
                <a:spcPts val="300"/>
              </a:spcBef>
              <a:spcAft>
                <a:spcPts val="300"/>
              </a:spcAft>
              <a:tabLst>
                <a:tab pos="741363" algn="l"/>
              </a:tabLst>
            </a:pPr>
            <a:r>
              <a:rPr lang="fr-FR" sz="1900" b="1"/>
              <a:t>Desequilibrium in political representation</a:t>
            </a:r>
            <a:endParaRPr lang="fr-FR" sz="1900" b="1">
              <a:solidFill>
                <a:srgbClr val="000000"/>
              </a:solidFill>
            </a:endParaRPr>
          </a:p>
        </p:txBody>
      </p:sp>
      <p:sp>
        <p:nvSpPr>
          <p:cNvPr id="21508" name="Rectangle 3"/>
          <p:cNvSpPr>
            <a:spLocks noChangeArrowheads="1"/>
          </p:cNvSpPr>
          <p:nvPr/>
        </p:nvSpPr>
        <p:spPr bwMode="auto">
          <a:xfrm>
            <a:off x="533400" y="1676400"/>
            <a:ext cx="883920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ts val="1200"/>
              </a:spcBef>
              <a:spcAft>
                <a:spcPts val="300"/>
              </a:spcAft>
              <a:tabLst>
                <a:tab pos="741363" algn="l"/>
              </a:tabLst>
            </a:pPr>
            <a:r>
              <a:rPr lang="en-GB" sz="1600" b="1">
                <a:solidFill>
                  <a:srgbClr val="000000"/>
                </a:solidFill>
              </a:rPr>
              <a:t>Age distribution of French </a:t>
            </a:r>
            <a:r>
              <a:rPr lang="en-GB" sz="1600" b="1" i="1">
                <a:solidFill>
                  <a:srgbClr val="000000"/>
                </a:solidFill>
              </a:rPr>
              <a:t>Députés</a:t>
            </a:r>
            <a:r>
              <a:rPr lang="en-GB" sz="1600" b="1">
                <a:solidFill>
                  <a:srgbClr val="000000"/>
                </a:solidFill>
              </a:rPr>
              <a:t> (National Parliament) 1981-to-2007</a:t>
            </a:r>
          </a:p>
          <a:p>
            <a:pPr defTabSz="957263">
              <a:spcBef>
                <a:spcPts val="12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defTabSz="957263">
              <a:spcBef>
                <a:spcPts val="300"/>
              </a:spcBef>
              <a:spcAft>
                <a:spcPct val="100000"/>
              </a:spcAft>
              <a:tabLst>
                <a:tab pos="741363" algn="l"/>
              </a:tabLst>
            </a:pPr>
            <a:r>
              <a:rPr lang="fr-FR" sz="1200">
                <a:solidFill>
                  <a:srgbClr val="000000"/>
                </a:solidFill>
              </a:rPr>
              <a:t>Source : </a:t>
            </a:r>
            <a:r>
              <a:rPr lang="fr-FR" sz="1200" i="1">
                <a:solidFill>
                  <a:srgbClr val="000000"/>
                </a:solidFill>
              </a:rPr>
              <a:t>Trombinoscopes </a:t>
            </a:r>
            <a:r>
              <a:rPr lang="fr-FR" sz="1200">
                <a:solidFill>
                  <a:srgbClr val="000000"/>
                </a:solidFill>
              </a:rPr>
              <a:t>de l’Assemblée Nationale.</a:t>
            </a:r>
            <a:endParaRPr lang="fr-FR" sz="1200"/>
          </a:p>
        </p:txBody>
      </p:sp>
      <p:pic>
        <p:nvPicPr>
          <p:cNvPr id="215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714" y="2060577"/>
            <a:ext cx="5545137"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Rectangle 6"/>
          <p:cNvSpPr>
            <a:spLocks noChangeArrowheads="1"/>
          </p:cNvSpPr>
          <p:nvPr/>
        </p:nvSpPr>
        <p:spPr bwMode="auto">
          <a:xfrm>
            <a:off x="2055814" y="188913"/>
            <a:ext cx="24144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f. </a:t>
            </a:r>
            <a:r>
              <a:rPr lang="en-US" b="1" dirty="0" smtClean="0">
                <a:solidFill>
                  <a:srgbClr val="000000"/>
                </a:solidFill>
              </a:rPr>
              <a:t>Out </a:t>
            </a:r>
            <a:r>
              <a:rPr lang="en-US" b="1" dirty="0">
                <a:solidFill>
                  <a:srgbClr val="000000"/>
                </a:solidFill>
              </a:rPr>
              <a:t>of politics </a:t>
            </a:r>
            <a:endParaRPr lang="en-US" b="1" i="1" dirty="0">
              <a:solidFill>
                <a:srgbClr val="000000"/>
              </a:solidFill>
            </a:endParaRPr>
          </a:p>
        </p:txBody>
      </p:sp>
    </p:spTree>
    <p:extLst>
      <p:ext uri="{BB962C8B-B14F-4D97-AF65-F5344CB8AC3E}">
        <p14:creationId xmlns:p14="http://schemas.microsoft.com/office/powerpoint/2010/main" val="996861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416496" y="404664"/>
            <a:ext cx="9217024" cy="1569660"/>
          </a:xfrm>
          <a:prstGeom prst="rect">
            <a:avLst/>
          </a:prstGeom>
          <a:noFill/>
        </p:spPr>
        <p:txBody>
          <a:bodyPr wrap="square" rtlCol="0">
            <a:spAutoFit/>
          </a:bodyPr>
          <a:lstStyle/>
          <a:p>
            <a:r>
              <a:rPr lang="en-US" b="1" dirty="0" smtClean="0"/>
              <a:t>First conclusions:</a:t>
            </a:r>
            <a:endParaRPr lang="en-US" sz="2400" b="1" dirty="0" smtClean="0"/>
          </a:p>
          <a:p>
            <a:r>
              <a:rPr lang="en-US" sz="2400" i="1" dirty="0" smtClean="0"/>
              <a:t>“As happy as God in France?” </a:t>
            </a:r>
            <a:br>
              <a:rPr lang="en-US" sz="2400" i="1" dirty="0" smtClean="0"/>
            </a:br>
            <a:r>
              <a:rPr lang="en-US" sz="2400" i="1" dirty="0" smtClean="0"/>
              <a:t>(Hypothesis might be true(?) </a:t>
            </a:r>
            <a:r>
              <a:rPr lang="en-US" i="1" dirty="0" smtClean="0"/>
              <a:t>But avoid generalization to the young </a:t>
            </a:r>
            <a:r>
              <a:rPr lang="en-US" i="1" dirty="0" err="1" smtClean="0"/>
              <a:t>plz</a:t>
            </a:r>
            <a:r>
              <a:rPr lang="en-US" i="1" dirty="0" smtClean="0"/>
              <a:t>.)</a:t>
            </a:r>
            <a:endParaRPr lang="en-US" sz="2400" dirty="0" smtClean="0"/>
          </a:p>
          <a:p>
            <a:endParaRPr lang="en-US" sz="2400" dirty="0" smtClean="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24</a:t>
            </a:fld>
            <a:endParaRPr lang="fr-CH" dirty="0"/>
          </a:p>
        </p:txBody>
      </p:sp>
      <p:sp>
        <p:nvSpPr>
          <p:cNvPr id="4" name="Rectangle 2"/>
          <p:cNvSpPr>
            <a:spLocks noChangeArrowheads="1"/>
          </p:cNvSpPr>
          <p:nvPr/>
        </p:nvSpPr>
        <p:spPr bwMode="auto">
          <a:xfrm>
            <a:off x="273050" y="1356320"/>
            <a:ext cx="91757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defRPr/>
            </a:pPr>
            <a:endParaRPr lang="en-US" sz="900" dirty="0"/>
          </a:p>
          <a:p>
            <a:pPr algn="l" defTabSz="957263">
              <a:spcBef>
                <a:spcPct val="20000"/>
              </a:spcBef>
              <a:spcAft>
                <a:spcPct val="100000"/>
              </a:spcAft>
              <a:tabLst>
                <a:tab pos="741363" algn="l"/>
              </a:tabLst>
              <a:defRPr/>
            </a:pPr>
            <a:r>
              <a:rPr lang="en-US" sz="2100" b="1" dirty="0"/>
              <a:t>Interpreting the French case:</a:t>
            </a:r>
          </a:p>
          <a:p>
            <a:pPr marL="582613" lvl="2" indent="-168275" algn="l" defTabSz="957263">
              <a:spcBef>
                <a:spcPct val="20000"/>
              </a:spcBef>
              <a:buClr>
                <a:schemeClr val="tx1"/>
              </a:buClr>
              <a:buFont typeface="Zapf Dingbats" charset="2"/>
              <a:buChar char="l"/>
              <a:tabLst>
                <a:tab pos="741363" algn="l"/>
              </a:tabLst>
              <a:defRPr/>
            </a:pPr>
            <a:r>
              <a:rPr lang="en-US" sz="2000" b="1" dirty="0" err="1"/>
              <a:t>Esping</a:t>
            </a:r>
            <a:r>
              <a:rPr lang="en-US" sz="2000" b="1" dirty="0"/>
              <a:t>-Andersen Typology of Welfare states: </a:t>
            </a:r>
            <a:br>
              <a:rPr lang="en-US" sz="2000" b="1" dirty="0"/>
            </a:br>
            <a:r>
              <a:rPr lang="en-US" sz="1800" dirty="0"/>
              <a:t>France = “corporatist-conservative” welfare regime, stabilization of social relations</a:t>
            </a:r>
            <a:br>
              <a:rPr lang="en-US" sz="1800" dirty="0"/>
            </a:br>
            <a:r>
              <a:rPr lang="en-US" sz="1800" dirty="0"/>
              <a:t>Protection of insiders (protected male workers) against </a:t>
            </a:r>
            <a:r>
              <a:rPr lang="en-US" sz="1800" dirty="0" smtClean="0"/>
              <a:t>outsiders</a:t>
            </a:r>
            <a:endParaRPr lang="en-US" sz="20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case of economic brake :</a:t>
            </a:r>
            <a:br>
              <a:rPr lang="en-US" sz="2000" b="1" dirty="0"/>
            </a:br>
            <a:r>
              <a:rPr lang="en-US" sz="1800" dirty="0"/>
              <a:t> « </a:t>
            </a:r>
            <a:r>
              <a:rPr lang="en-US" sz="1800" dirty="0" err="1"/>
              <a:t>Insiderisation</a:t>
            </a:r>
            <a:r>
              <a:rPr lang="en-US" sz="1800" dirty="0"/>
              <a:t> » of insiders, already in the stable labor force </a:t>
            </a:r>
            <a:br>
              <a:rPr lang="en-US" sz="1800" dirty="0"/>
            </a:br>
            <a:r>
              <a:rPr lang="en-US" sz="1800" dirty="0"/>
              <a:t>and « </a:t>
            </a:r>
            <a:r>
              <a:rPr lang="en-US" sz="1800" dirty="0" err="1"/>
              <a:t>outsiderisation</a:t>
            </a:r>
            <a:r>
              <a:rPr lang="en-US" sz="1800" dirty="0"/>
              <a:t> » of new </a:t>
            </a:r>
            <a:r>
              <a:rPr lang="en-US" sz="1800" dirty="0" smtClean="0"/>
              <a:t>entrants</a:t>
            </a:r>
            <a:endParaRPr lang="en-US" sz="18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France, young people can wait … decades </a:t>
            </a:r>
            <a:br>
              <a:rPr lang="en-US" sz="2000" b="1" dirty="0"/>
            </a:br>
            <a:r>
              <a:rPr lang="en-US" sz="2000" dirty="0" smtClean="0"/>
              <a:t>Job seeking = Musical chairs game</a:t>
            </a:r>
            <a:endParaRPr lang="en-US" sz="2000" b="1" dirty="0" smtClean="0"/>
          </a:p>
          <a:p>
            <a:pPr marL="582613" lvl="2" indent="-168275" algn="l" defTabSz="957263">
              <a:spcBef>
                <a:spcPct val="20000"/>
              </a:spcBef>
              <a:buClr>
                <a:schemeClr val="tx1"/>
              </a:buClr>
              <a:buFont typeface="Zapf Dingbats" charset="2"/>
              <a:buChar char="l"/>
              <a:tabLst>
                <a:tab pos="741363" algn="l"/>
              </a:tabLst>
              <a:defRPr/>
            </a:pPr>
            <a:r>
              <a:rPr lang="en-US" sz="2000" b="1" dirty="0" smtClean="0"/>
              <a:t>Increasing </a:t>
            </a:r>
            <a:r>
              <a:rPr lang="en-US" sz="2000" b="1" dirty="0"/>
              <a:t>poverty rates for young people</a:t>
            </a:r>
            <a:r>
              <a:rPr lang="en-US" sz="1800" b="1" dirty="0"/>
              <a:t>, stable </a:t>
            </a:r>
            <a:r>
              <a:rPr lang="en-US" sz="1800" b="1" dirty="0" err="1"/>
              <a:t>intracohort</a:t>
            </a:r>
            <a:r>
              <a:rPr lang="en-US" sz="1800" b="1" dirty="0"/>
              <a:t> inequalities </a:t>
            </a:r>
            <a:br>
              <a:rPr lang="en-US" sz="1800" b="1" dirty="0"/>
            </a:br>
            <a:r>
              <a:rPr lang="en-US" sz="1800" b="1" dirty="0"/>
              <a:t>(after taxes and welfare reallocations)</a:t>
            </a:r>
            <a:endParaRPr lang="en-US" sz="1600" b="1" dirty="0"/>
          </a:p>
          <a:p>
            <a:pPr marL="414338" lvl="2" algn="l" defTabSz="957263">
              <a:spcBef>
                <a:spcPct val="20000"/>
              </a:spcBef>
              <a:buClr>
                <a:schemeClr val="tx1"/>
              </a:buClr>
              <a:tabLst>
                <a:tab pos="741363" algn="l"/>
              </a:tabLst>
              <a:defRPr/>
            </a:pPr>
            <a:endParaRPr lang="en-US" sz="2000" b="1" dirty="0"/>
          </a:p>
        </p:txBody>
      </p:sp>
      <p:sp>
        <p:nvSpPr>
          <p:cNvPr id="2" name="Rectangle 1"/>
          <p:cNvSpPr/>
          <p:nvPr/>
        </p:nvSpPr>
        <p:spPr>
          <a:xfrm>
            <a:off x="704528" y="5415607"/>
            <a:ext cx="8331961" cy="830997"/>
          </a:xfrm>
          <a:prstGeom prst="rect">
            <a:avLst/>
          </a:prstGeom>
        </p:spPr>
        <p:txBody>
          <a:bodyPr wrap="none">
            <a:spAutoFit/>
          </a:bodyPr>
          <a:lstStyle/>
          <a:p>
            <a:r>
              <a:rPr lang="en-US" b="1" dirty="0" smtClean="0"/>
              <a:t>Strong problem of social welfare sustainability:</a:t>
            </a:r>
          </a:p>
          <a:p>
            <a:r>
              <a:rPr lang="en-US" b="1" dirty="0" smtClean="0"/>
              <a:t>Those who pay might experience the collapse of this regime… </a:t>
            </a:r>
            <a:endParaRPr lang="en-US" b="1" dirty="0"/>
          </a:p>
        </p:txBody>
      </p:sp>
    </p:spTree>
    <p:extLst>
      <p:ext uri="{BB962C8B-B14F-4D97-AF65-F5344CB8AC3E}">
        <p14:creationId xmlns:p14="http://schemas.microsoft.com/office/powerpoint/2010/main" val="1481210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25</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a:t>inequality across birth cohorts</a:t>
            </a:r>
            <a:br>
              <a:rPr lang="en-US" sz="3600" cap="small" dirty="0"/>
            </a:br>
            <a:r>
              <a:rPr lang="en-US" sz="3600" cap="small" dirty="0" smtClean="0"/>
              <a:t>PART 2: </a:t>
            </a:r>
            <a:br>
              <a:rPr lang="en-US" sz="3600" cap="small" dirty="0" smtClean="0"/>
            </a:br>
            <a:r>
              <a:rPr lang="en-US" sz="3600" cap="small" dirty="0" smtClean="0"/>
              <a:t>Comparing cohort inequalities</a:t>
            </a:r>
            <a:endParaRPr lang="fr-FR" altLang="ja-JP" sz="33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a:t>
            </a:r>
            <a:r>
              <a:rPr lang="fr-FR" dirty="0" smtClean="0"/>
              <a:t>2015</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61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6147" name="Content Placeholder 2"/>
          <p:cNvSpPr>
            <a:spLocks noGrp="1"/>
          </p:cNvSpPr>
          <p:nvPr>
            <p:ph idx="1"/>
          </p:nvPr>
        </p:nvSpPr>
        <p:spPr/>
        <p:txBody>
          <a:bodyPr/>
          <a:lstStyle/>
          <a:p>
            <a:endParaRPr lang="en-US" altLang="en-US" smtClean="0"/>
          </a:p>
        </p:txBody>
      </p:sp>
      <p:sp>
        <p:nvSpPr>
          <p:cNvPr id="6148" name="Slide Number Placeholder 3"/>
          <p:cNvSpPr>
            <a:spLocks noGrp="1"/>
          </p:cNvSpPr>
          <p:nvPr>
            <p:ph type="sldNum" sz="quarter" idx="4294967295"/>
          </p:nvPr>
        </p:nvSpPr>
        <p:spPr>
          <a:xfrm>
            <a:off x="7616825" y="188913"/>
            <a:ext cx="2057400" cy="457200"/>
          </a:xfrm>
          <a:prstGeom prst="rect">
            <a:avLst/>
          </a:prstGeo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C39294E-B648-4C61-B97E-6B14729FA165}" type="slidenum">
              <a:rPr lang="fr-FR" altLang="en-US" sz="1400" smtClean="0"/>
              <a:pPr/>
              <a:t>26</a:t>
            </a:fld>
            <a:endParaRPr lang="fr-FR" altLang="en-US" sz="1400" smtClean="0"/>
          </a:p>
        </p:txBody>
      </p:sp>
      <p:pic>
        <p:nvPicPr>
          <p:cNvPr id="61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9" y="238125"/>
            <a:ext cx="7858125"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538" y="260350"/>
            <a:ext cx="48069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1" name="Rectangle 11"/>
          <p:cNvSpPr>
            <a:spLocks noChangeArrowheads="1"/>
          </p:cNvSpPr>
          <p:nvPr/>
        </p:nvSpPr>
        <p:spPr bwMode="auto">
          <a:xfrm>
            <a:off x="615950" y="161925"/>
            <a:ext cx="3861955"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smtClean="0"/>
              <a:t>0- </a:t>
            </a:r>
            <a:r>
              <a:rPr lang="en-US" altLang="en-US" sz="3200" b="1" i="1" dirty="0"/>
              <a:t>Backgrounds …</a:t>
            </a:r>
          </a:p>
          <a:p>
            <a:pPr lvl="1">
              <a:spcBef>
                <a:spcPct val="20000"/>
              </a:spcBef>
              <a:buClr>
                <a:schemeClr val="tx1"/>
              </a:buClr>
              <a:buFont typeface="Zapf Dingbats" charset="2"/>
              <a:buNone/>
            </a:pPr>
            <a:r>
              <a:rPr lang="en-US" altLang="en-US" sz="3200" dirty="0"/>
              <a:t> </a:t>
            </a:r>
          </a:p>
        </p:txBody>
      </p:sp>
      <p:sp>
        <p:nvSpPr>
          <p:cNvPr id="6152" name="Rectangle 5"/>
          <p:cNvSpPr>
            <a:spLocks noChangeArrowheads="1"/>
          </p:cNvSpPr>
          <p:nvPr/>
        </p:nvSpPr>
        <p:spPr bwMode="auto">
          <a:xfrm>
            <a:off x="1065213" y="1700214"/>
            <a:ext cx="7132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i="1"/>
              <a:t>A 17 countries comparison  of inter-cohort inequalities</a:t>
            </a:r>
            <a:endParaRPr lang="en-US" altLang="en-US" i="1"/>
          </a:p>
        </p:txBody>
      </p:sp>
    </p:spTree>
    <p:extLst>
      <p:ext uri="{BB962C8B-B14F-4D97-AF65-F5344CB8AC3E}">
        <p14:creationId xmlns:p14="http://schemas.microsoft.com/office/powerpoint/2010/main" val="1209396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27</a:t>
            </a:fld>
            <a:endParaRPr lang="fr-FR" sz="1400"/>
          </a:p>
        </p:txBody>
      </p:sp>
      <p:sp>
        <p:nvSpPr>
          <p:cNvPr id="4099" name="Rectangle 2"/>
          <p:cNvSpPr>
            <a:spLocks noGrp="1" noChangeArrowheads="1"/>
          </p:cNvSpPr>
          <p:nvPr>
            <p:ph type="body" idx="1"/>
          </p:nvPr>
        </p:nvSpPr>
        <p:spPr>
          <a:xfrm>
            <a:off x="1064567" y="260648"/>
            <a:ext cx="8841433" cy="6597352"/>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endParaRPr lang="en-US" sz="2100" b="0" dirty="0" smtClean="0">
              <a:solidFill>
                <a:srgbClr val="000000"/>
              </a:solidFill>
            </a:endParaRPr>
          </a:p>
          <a:p>
            <a:pPr marL="995363" lvl="3" indent="-247650"/>
            <a:endParaRPr lang="en-US" sz="700" dirty="0" smtClean="0"/>
          </a:p>
          <a:p>
            <a:pPr marL="361950" indent="-361950"/>
            <a:r>
              <a:rPr lang="en-US" sz="2000" dirty="0" smtClean="0">
                <a:solidFill>
                  <a:srgbClr val="000000"/>
                </a:solidFill>
              </a:rPr>
              <a:t>Presentation</a:t>
            </a:r>
          </a:p>
          <a:p>
            <a:pPr marL="361950" indent="-361950"/>
            <a:r>
              <a:rPr lang="en-US" sz="2000" dirty="0" smtClean="0">
                <a:solidFill>
                  <a:srgbClr val="000000"/>
                </a:solidFill>
              </a:rPr>
              <a:t>The context of cohort / generation issues</a:t>
            </a:r>
          </a:p>
          <a:p>
            <a:pPr marL="361950" indent="-361950"/>
            <a:r>
              <a:rPr lang="en-US" sz="2000" dirty="0" smtClean="0">
                <a:solidFill>
                  <a:srgbClr val="000000"/>
                </a:solidFill>
              </a:rPr>
              <a:t>Question</a:t>
            </a:r>
          </a:p>
          <a:p>
            <a:pPr marL="361950" indent="-361950"/>
            <a:r>
              <a:rPr lang="en-US" sz="2000" dirty="0" smtClean="0">
                <a:solidFill>
                  <a:srgbClr val="000000"/>
                </a:solidFill>
              </a:rPr>
              <a:t>Theory </a:t>
            </a:r>
            <a:endParaRPr lang="en-US" sz="2000" dirty="0">
              <a:solidFill>
                <a:srgbClr val="000000"/>
              </a:solidFill>
            </a:endParaRPr>
          </a:p>
          <a:p>
            <a:pPr marL="361950" indent="-361950"/>
            <a:r>
              <a:rPr lang="en-US" sz="2000" dirty="0" smtClean="0">
                <a:solidFill>
                  <a:srgbClr val="000000"/>
                </a:solidFill>
              </a:rPr>
              <a:t>Facts1 : </a:t>
            </a:r>
            <a:r>
              <a:rPr lang="en-US" sz="2000" dirty="0">
                <a:solidFill>
                  <a:srgbClr val="000000"/>
                </a:solidFill>
              </a:rPr>
              <a:t>The French </a:t>
            </a:r>
            <a:r>
              <a:rPr lang="en-US" sz="2000" dirty="0" smtClean="0">
                <a:solidFill>
                  <a:srgbClr val="000000"/>
                </a:solidFill>
              </a:rPr>
              <a:t>Case</a:t>
            </a:r>
          </a:p>
          <a:p>
            <a:pPr marL="361950" indent="-361950"/>
            <a:r>
              <a:rPr lang="en-US" sz="2000" dirty="0" smtClean="0">
                <a:solidFill>
                  <a:srgbClr val="000000"/>
                </a:solidFill>
              </a:rPr>
              <a:t>Data / Method : The APC model </a:t>
            </a:r>
          </a:p>
          <a:p>
            <a:pPr marL="361950" indent="-361950"/>
            <a:r>
              <a:rPr lang="en-US" sz="2000" dirty="0" smtClean="0">
                <a:solidFill>
                  <a:srgbClr val="000000"/>
                </a:solidFill>
              </a:rPr>
              <a:t>Facts2 </a:t>
            </a:r>
            <a:r>
              <a:rPr lang="en-US" sz="2000" dirty="0">
                <a:solidFill>
                  <a:srgbClr val="000000"/>
                </a:solidFill>
              </a:rPr>
              <a:t>: Comparative </a:t>
            </a:r>
            <a:r>
              <a:rPr lang="en-US" sz="2000" dirty="0" smtClean="0">
                <a:solidFill>
                  <a:srgbClr val="000000"/>
                </a:solidFill>
              </a:rPr>
              <a:t>results on </a:t>
            </a:r>
            <a:r>
              <a:rPr lang="en-US" sz="2000" dirty="0" err="1" smtClean="0">
                <a:solidFill>
                  <a:srgbClr val="000000"/>
                </a:solidFill>
              </a:rPr>
              <a:t>intercohort</a:t>
            </a:r>
            <a:r>
              <a:rPr lang="en-US" sz="2000" dirty="0" smtClean="0">
                <a:solidFill>
                  <a:srgbClr val="000000"/>
                </a:solidFill>
              </a:rPr>
              <a:t> inequalities</a:t>
            </a:r>
          </a:p>
          <a:p>
            <a:pPr marL="361950" indent="-361950"/>
            <a:r>
              <a:rPr lang="en-US" sz="2000" dirty="0" smtClean="0">
                <a:solidFill>
                  <a:srgbClr val="000000"/>
                </a:solidFill>
              </a:rPr>
              <a:t>Facts3 </a:t>
            </a:r>
            <a:r>
              <a:rPr lang="en-US" sz="2000" dirty="0">
                <a:solidFill>
                  <a:srgbClr val="000000"/>
                </a:solidFill>
              </a:rPr>
              <a:t>: Developments: </a:t>
            </a:r>
            <a:r>
              <a:rPr lang="en-US" sz="2000" dirty="0" smtClean="0">
                <a:solidFill>
                  <a:srgbClr val="000000"/>
                </a:solidFill>
              </a:rPr>
              <a:t>the dynamics of </a:t>
            </a:r>
            <a:r>
              <a:rPr lang="en-US" sz="2000" dirty="0" err="1" smtClean="0">
                <a:solidFill>
                  <a:srgbClr val="000000"/>
                </a:solidFill>
              </a:rPr>
              <a:t>intracohort</a:t>
            </a:r>
            <a:r>
              <a:rPr lang="en-US" sz="2000" dirty="0" smtClean="0">
                <a:solidFill>
                  <a:srgbClr val="000000"/>
                </a:solidFill>
              </a:rPr>
              <a:t> </a:t>
            </a:r>
            <a:r>
              <a:rPr lang="en-US" sz="2000" dirty="0" err="1" smtClean="0">
                <a:solidFill>
                  <a:srgbClr val="000000"/>
                </a:solidFill>
              </a:rPr>
              <a:t>Ginis</a:t>
            </a:r>
            <a:endParaRPr lang="en-US" sz="2000" dirty="0" smtClean="0">
              <a:solidFill>
                <a:srgbClr val="000000"/>
              </a:solidFill>
            </a:endParaRPr>
          </a:p>
          <a:p>
            <a:pPr marL="361950" indent="-361950" algn="just">
              <a:spcBef>
                <a:spcPts val="300"/>
              </a:spcBef>
              <a:spcAft>
                <a:spcPts val="300"/>
              </a:spcAft>
            </a:pPr>
            <a:endParaRPr lang="en-US" sz="2000" dirty="0" smtClean="0"/>
          </a:p>
          <a:p>
            <a:pPr marL="361950" indent="-361950"/>
            <a:endParaRPr lang="en-US" sz="1600" dirty="0"/>
          </a:p>
        </p:txBody>
      </p:sp>
      <p:sp>
        <p:nvSpPr>
          <p:cNvPr id="4106" name="Rectangle 11"/>
          <p:cNvSpPr>
            <a:spLocks noChangeArrowheads="1"/>
          </p:cNvSpPr>
          <p:nvPr/>
        </p:nvSpPr>
        <p:spPr bwMode="auto">
          <a:xfrm>
            <a:off x="-160337" y="161926"/>
            <a:ext cx="8799204"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Cohort analysis and socioeconomic inequalities </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2" name="Rectangle 1"/>
          <p:cNvSpPr/>
          <p:nvPr/>
        </p:nvSpPr>
        <p:spPr>
          <a:xfrm>
            <a:off x="1031806" y="4830251"/>
            <a:ext cx="4425250" cy="830997"/>
          </a:xfrm>
          <a:prstGeom prst="rect">
            <a:avLst/>
          </a:prstGeom>
        </p:spPr>
        <p:txBody>
          <a:bodyPr wrap="none">
            <a:spAutoFit/>
          </a:bodyPr>
          <a:lstStyle/>
          <a:p>
            <a:r>
              <a:rPr lang="fr-FR" dirty="0" smtClean="0"/>
              <a:t>Inter </a:t>
            </a:r>
            <a:r>
              <a:rPr lang="fr-FR" dirty="0" err="1" smtClean="0"/>
              <a:t>cohort</a:t>
            </a:r>
            <a:r>
              <a:rPr lang="fr-FR" dirty="0" smtClean="0"/>
              <a:t> </a:t>
            </a:r>
            <a:r>
              <a:rPr lang="fr-FR" dirty="0" err="1" smtClean="0"/>
              <a:t>inequalities</a:t>
            </a:r>
            <a:r>
              <a:rPr lang="fr-FR" dirty="0" smtClean="0"/>
              <a:t> =&gt; APCD</a:t>
            </a:r>
          </a:p>
          <a:p>
            <a:endParaRPr lang="en-US" dirty="0"/>
          </a:p>
        </p:txBody>
      </p:sp>
      <p:sp>
        <p:nvSpPr>
          <p:cNvPr id="4" name="Rectangle 3"/>
          <p:cNvSpPr/>
          <p:nvPr/>
        </p:nvSpPr>
        <p:spPr>
          <a:xfrm>
            <a:off x="3296816" y="620688"/>
            <a:ext cx="6367863" cy="1200329"/>
          </a:xfrm>
          <a:prstGeom prst="rect">
            <a:avLst/>
          </a:prstGeom>
        </p:spPr>
        <p:txBody>
          <a:bodyPr wrap="square">
            <a:spAutoFit/>
          </a:bodyPr>
          <a:lstStyle/>
          <a:p>
            <a:pPr algn="r"/>
            <a:r>
              <a:rPr lang="en-US" dirty="0" smtClean="0"/>
              <a:t>Louis </a:t>
            </a:r>
            <a:r>
              <a:rPr lang="en-US" dirty="0"/>
              <a:t>Chauvel </a:t>
            </a:r>
            <a:r>
              <a:rPr lang="en-US" dirty="0" smtClean="0"/>
              <a:t>and Martin </a:t>
            </a:r>
            <a:r>
              <a:rPr lang="en-US" dirty="0" err="1"/>
              <a:t>Schröder</a:t>
            </a:r>
            <a:endParaRPr lang="en-US" dirty="0"/>
          </a:p>
          <a:p>
            <a:pPr algn="r"/>
            <a:r>
              <a:rPr lang="en-US" dirty="0" smtClean="0"/>
              <a:t>“Generational </a:t>
            </a:r>
            <a:r>
              <a:rPr lang="en-US" dirty="0"/>
              <a:t>Inequalities and Welfare </a:t>
            </a:r>
            <a:r>
              <a:rPr lang="en-US" dirty="0" smtClean="0"/>
              <a:t>Regimes” </a:t>
            </a:r>
            <a:br>
              <a:rPr lang="en-US" dirty="0" smtClean="0"/>
            </a:br>
            <a:r>
              <a:rPr lang="en-US" i="1" dirty="0" smtClean="0"/>
              <a:t>Social </a:t>
            </a:r>
            <a:r>
              <a:rPr lang="en-US" i="1" dirty="0"/>
              <a:t>Forces </a:t>
            </a:r>
            <a:r>
              <a:rPr lang="en-US" dirty="0"/>
              <a:t>(2014) 92 (4): </a:t>
            </a:r>
            <a:r>
              <a:rPr lang="en-US" dirty="0" smtClean="0"/>
              <a:t>1259-1283</a:t>
            </a:r>
            <a:endParaRPr lang="en-US" dirty="0"/>
          </a:p>
        </p:txBody>
      </p:sp>
    </p:spTree>
    <p:extLst>
      <p:ext uri="{BB962C8B-B14F-4D97-AF65-F5344CB8AC3E}">
        <p14:creationId xmlns:p14="http://schemas.microsoft.com/office/powerpoint/2010/main" val="1193577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A86C4B7-D394-4411-A9F2-6B6759A99887}" type="slidenum">
              <a:rPr lang="fr-FR" sz="1400"/>
              <a:pPr/>
              <a:t>28</a:t>
            </a:fld>
            <a:endParaRPr lang="fr-FR" sz="1400"/>
          </a:p>
        </p:txBody>
      </p:sp>
      <p:sp>
        <p:nvSpPr>
          <p:cNvPr id="803842" name="Rectangle 2"/>
          <p:cNvSpPr>
            <a:spLocks noChangeArrowheads="1"/>
          </p:cNvSpPr>
          <p:nvPr/>
        </p:nvSpPr>
        <p:spPr bwMode="auto">
          <a:xfrm>
            <a:off x="273050" y="692696"/>
            <a:ext cx="91757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defRPr/>
            </a:pPr>
            <a:endParaRPr lang="en-US" sz="900" dirty="0"/>
          </a:p>
          <a:p>
            <a:pPr algn="l" defTabSz="957263">
              <a:spcBef>
                <a:spcPct val="20000"/>
              </a:spcBef>
              <a:spcAft>
                <a:spcPct val="100000"/>
              </a:spcAft>
              <a:tabLst>
                <a:tab pos="741363" algn="l"/>
              </a:tabLst>
              <a:defRPr/>
            </a:pPr>
            <a:r>
              <a:rPr lang="en-US" sz="2100" b="1" dirty="0"/>
              <a:t>Interpreting the French case:</a:t>
            </a:r>
          </a:p>
          <a:p>
            <a:pPr marL="582613" lvl="2" indent="-168275" algn="l" defTabSz="957263">
              <a:spcBef>
                <a:spcPct val="20000"/>
              </a:spcBef>
              <a:buClr>
                <a:schemeClr val="tx1"/>
              </a:buClr>
              <a:buFont typeface="Zapf Dingbats" charset="2"/>
              <a:buChar char="l"/>
              <a:tabLst>
                <a:tab pos="741363" algn="l"/>
              </a:tabLst>
              <a:defRPr/>
            </a:pPr>
            <a:r>
              <a:rPr lang="en-US" sz="2000" b="1" dirty="0" err="1"/>
              <a:t>Esping</a:t>
            </a:r>
            <a:r>
              <a:rPr lang="en-US" sz="2000" b="1" dirty="0"/>
              <a:t>-Andersen Typology of Welfare states: </a:t>
            </a:r>
            <a:br>
              <a:rPr lang="en-US" sz="2000" b="1" dirty="0"/>
            </a:br>
            <a:r>
              <a:rPr lang="en-US" sz="1800" b="1" dirty="0"/>
              <a:t>France = “corporatist-conservative” welfare regime, stabilization of social relations</a:t>
            </a:r>
            <a:br>
              <a:rPr lang="en-US" sz="1800" b="1" dirty="0"/>
            </a:br>
            <a:r>
              <a:rPr lang="en-US" sz="1800" b="1" dirty="0"/>
              <a:t>Protection of insiders (protected male workers) against outsiders</a:t>
            </a:r>
          </a:p>
          <a:p>
            <a:pPr marL="582613" lvl="2" indent="-168275" algn="l" defTabSz="957263">
              <a:spcBef>
                <a:spcPct val="20000"/>
              </a:spcBef>
              <a:buClr>
                <a:schemeClr val="tx1"/>
              </a:buClr>
              <a:buFont typeface="Zapf Dingbats" charset="2"/>
              <a:buChar char="l"/>
              <a:tabLst>
                <a:tab pos="741363" algn="l"/>
              </a:tabLst>
              <a:defRPr/>
            </a:pPr>
            <a:endParaRPr lang="en-US" sz="20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case of economic brake :</a:t>
            </a:r>
            <a:br>
              <a:rPr lang="en-US" sz="2000" b="1" dirty="0"/>
            </a:br>
            <a:r>
              <a:rPr lang="en-US" sz="1800" b="1" dirty="0"/>
              <a:t> « </a:t>
            </a:r>
            <a:r>
              <a:rPr lang="en-US" sz="1800" b="1" dirty="0" err="1"/>
              <a:t>Insiderisation</a:t>
            </a:r>
            <a:r>
              <a:rPr lang="en-US" sz="1800" b="1" dirty="0"/>
              <a:t> » of insiders, already in the stable labor force </a:t>
            </a:r>
            <a:br>
              <a:rPr lang="en-US" sz="1800" b="1" dirty="0"/>
            </a:br>
            <a:r>
              <a:rPr lang="en-US" sz="1800" b="1" dirty="0"/>
              <a:t>and « </a:t>
            </a:r>
            <a:r>
              <a:rPr lang="en-US" sz="1800" b="1" dirty="0" err="1"/>
              <a:t>outsiderisation</a:t>
            </a:r>
            <a:r>
              <a:rPr lang="en-US" sz="1800" b="1" dirty="0"/>
              <a:t> » of new entrants</a:t>
            </a:r>
          </a:p>
          <a:p>
            <a:pPr marL="582613" lvl="2" indent="-168275" algn="l" defTabSz="957263">
              <a:spcBef>
                <a:spcPct val="20000"/>
              </a:spcBef>
              <a:buClr>
                <a:schemeClr val="tx1"/>
              </a:buClr>
              <a:buFont typeface="Zapf Dingbats" charset="2"/>
              <a:buChar char="l"/>
              <a:tabLst>
                <a:tab pos="741363" algn="l"/>
              </a:tabLst>
              <a:defRPr/>
            </a:pPr>
            <a:endParaRPr lang="en-US" sz="18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France, young people can wait … decades </a:t>
            </a:r>
            <a:br>
              <a:rPr lang="en-US" sz="2000" b="1" dirty="0"/>
            </a:br>
            <a:r>
              <a:rPr lang="en-US" sz="2000" b="1" dirty="0"/>
              <a:t>Increasing poverty rates for young people</a:t>
            </a:r>
            <a:r>
              <a:rPr lang="en-US" sz="1800" b="1" dirty="0"/>
              <a:t>, stable </a:t>
            </a:r>
            <a:r>
              <a:rPr lang="en-US" sz="1800" b="1" dirty="0" err="1"/>
              <a:t>intracohort</a:t>
            </a:r>
            <a:r>
              <a:rPr lang="en-US" sz="1800" b="1" dirty="0"/>
              <a:t> inequalities </a:t>
            </a:r>
            <a:br>
              <a:rPr lang="en-US" sz="1800" b="1" dirty="0"/>
            </a:br>
            <a:r>
              <a:rPr lang="en-US" sz="1800" b="1" dirty="0"/>
              <a:t>(after taxes and welfare reallocations)</a:t>
            </a:r>
            <a:endParaRPr lang="en-US" sz="1600" b="1" dirty="0"/>
          </a:p>
          <a:p>
            <a:pPr marL="414338" lvl="2" algn="l" defTabSz="957263">
              <a:spcBef>
                <a:spcPct val="20000"/>
              </a:spcBef>
              <a:buClr>
                <a:schemeClr val="tx1"/>
              </a:buClr>
              <a:tabLst>
                <a:tab pos="741363" algn="l"/>
              </a:tabLst>
              <a:defRPr/>
            </a:pPr>
            <a:endParaRPr lang="en-US" sz="2000" b="1" dirty="0"/>
          </a:p>
        </p:txBody>
      </p:sp>
    </p:spTree>
    <p:extLst>
      <p:ext uri="{BB962C8B-B14F-4D97-AF65-F5344CB8AC3E}">
        <p14:creationId xmlns:p14="http://schemas.microsoft.com/office/powerpoint/2010/main" val="3782132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xfrm>
            <a:off x="7086600" y="6643688"/>
            <a:ext cx="2057400" cy="457200"/>
          </a:xfrm>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C4BC2F36-2AED-4085-8C4E-0E6AE0B19A81}" type="slidenum">
              <a:rPr lang="fr-FR" altLang="en-US" sz="1800" smtClean="0"/>
              <a:pPr/>
              <a:t>29</a:t>
            </a:fld>
            <a:endParaRPr lang="fr-FR" altLang="en-US" sz="1800" smtClean="0"/>
          </a:p>
        </p:txBody>
      </p:sp>
      <p:sp>
        <p:nvSpPr>
          <p:cNvPr id="15363" name="Rectangle 2"/>
          <p:cNvSpPr>
            <a:spLocks noGrp="1" noChangeArrowheads="1"/>
          </p:cNvSpPr>
          <p:nvPr>
            <p:ph type="body" idx="1"/>
          </p:nvPr>
        </p:nvSpPr>
        <p:spPr>
          <a:xfrm>
            <a:off x="415925" y="-26988"/>
            <a:ext cx="9001125" cy="6207126"/>
          </a:xfrm>
          <a:noFill/>
        </p:spPr>
        <p:txBody>
          <a:bodyPr/>
          <a:lstStyle/>
          <a:p>
            <a:pPr marL="488950" lvl="1" indent="-323850">
              <a:buFont typeface="Zapf Dingbats" charset="2"/>
              <a:buNone/>
            </a:pPr>
            <a:endParaRPr lang="en-US" altLang="en-US" sz="2700" smtClean="0"/>
          </a:p>
          <a:p>
            <a:pPr marL="488950" lvl="1" indent="-323850">
              <a:buFont typeface="Zapf Dingbats" charset="2"/>
              <a:buNone/>
            </a:pPr>
            <a:r>
              <a:rPr lang="en-US" altLang="en-US" sz="3900" i="1" smtClean="0"/>
              <a:t>Theories of Welfare Regimes</a:t>
            </a:r>
            <a:r>
              <a:rPr lang="en-US" altLang="en-US" sz="2800" b="0" smtClean="0"/>
              <a:t/>
            </a:r>
            <a:br>
              <a:rPr lang="en-US" altLang="en-US" sz="2800" b="0" smtClean="0"/>
            </a:br>
            <a:r>
              <a:rPr lang="en-US" altLang="en-US" sz="2800" b="0" smtClean="0"/>
              <a:t>Decommodification models and welfare regimes </a:t>
            </a:r>
            <a:br>
              <a:rPr lang="en-US" altLang="en-US" sz="2800" b="0" smtClean="0"/>
            </a:br>
            <a:r>
              <a:rPr lang="en-US" altLang="en-US" sz="2800" b="0" smtClean="0"/>
              <a:t>				</a:t>
            </a:r>
          </a:p>
          <a:p>
            <a:pPr marL="488950" lvl="1" indent="-323850">
              <a:buFont typeface="Zapf Dingbats" charset="2"/>
              <a:buNone/>
            </a:pPr>
            <a:endParaRPr lang="en-US" altLang="en-US" sz="2800" b="0" smtClean="0"/>
          </a:p>
          <a:p>
            <a:pPr marL="661988" lvl="2" indent="-247650">
              <a:buFont typeface="Zapf Dingbats" charset="2"/>
              <a:buNone/>
            </a:pPr>
            <a:endParaRPr lang="en-US" altLang="en-US" sz="3000" smtClean="0"/>
          </a:p>
        </p:txBody>
      </p:sp>
      <p:pic>
        <p:nvPicPr>
          <p:cNvPr id="15364" name="Picture 4" descr="0745607969">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2179638"/>
            <a:ext cx="30289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336955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6488" y="2384425"/>
            <a:ext cx="35147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6"/>
          <p:cNvSpPr>
            <a:spLocks noChangeArrowheads="1"/>
          </p:cNvSpPr>
          <p:nvPr/>
        </p:nvSpPr>
        <p:spPr bwMode="auto">
          <a:xfrm>
            <a:off x="3360738" y="5059363"/>
            <a:ext cx="296068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a:t>Gosta Esping-Andersen (Danish, born 1947) </a:t>
            </a:r>
            <a:br>
              <a:rPr lang="en-US" altLang="en-US" sz="2000"/>
            </a:br>
            <a:r>
              <a:rPr lang="en-US" altLang="en-US" sz="2000"/>
              <a:t>Professor @ </a:t>
            </a:r>
            <a:r>
              <a:rPr lang="en-US" altLang="en-US" sz="2000" i="1"/>
              <a:t>Universitat Pompeu Fabra </a:t>
            </a:r>
            <a:r>
              <a:rPr lang="en-US" altLang="en-US" sz="2000"/>
              <a:t>(Barcelona). </a:t>
            </a:r>
          </a:p>
        </p:txBody>
      </p:sp>
      <p:sp>
        <p:nvSpPr>
          <p:cNvPr id="15368" name="Rectangle 2"/>
          <p:cNvSpPr>
            <a:spLocks noChangeArrowheads="1"/>
          </p:cNvSpPr>
          <p:nvPr/>
        </p:nvSpPr>
        <p:spPr bwMode="auto">
          <a:xfrm>
            <a:off x="276225" y="1558925"/>
            <a:ext cx="9572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altLang="en-US" sz="1800" dirty="0"/>
              <a:t>“De-commodification occurs when a service is rendered as a matter of right, and when a person can maintain a livelihood without reliance on the market” (</a:t>
            </a:r>
            <a:r>
              <a:rPr lang="en-US" altLang="en-US" sz="1800" dirty="0" err="1"/>
              <a:t>Esping</a:t>
            </a:r>
            <a:r>
              <a:rPr lang="en-US" altLang="en-US" sz="1800" dirty="0"/>
              <a:t>-Anderson, pp. 21-22)</a:t>
            </a:r>
          </a:p>
        </p:txBody>
      </p:sp>
    </p:spTree>
    <p:extLst>
      <p:ext uri="{BB962C8B-B14F-4D97-AF65-F5344CB8AC3E}">
        <p14:creationId xmlns:p14="http://schemas.microsoft.com/office/powerpoint/2010/main" val="316834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2529B40A-8B2A-4C07-B622-5444F3FBD314}" type="slidenum">
              <a:rPr lang="fr-FR" altLang="en-US" sz="1800" smtClean="0"/>
              <a:pPr/>
              <a:t>3</a:t>
            </a:fld>
            <a:endParaRPr lang="fr-FR" altLang="en-US" sz="1800" smtClean="0"/>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4" y="4797427"/>
            <a:ext cx="44196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3"/>
          <p:cNvSpPr>
            <a:spLocks noChangeArrowheads="1"/>
          </p:cNvSpPr>
          <p:nvPr/>
        </p:nvSpPr>
        <p:spPr bwMode="auto">
          <a:xfrm>
            <a:off x="200026" y="4290111"/>
            <a:ext cx="2778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zh-CN" altLang="fr-FR" sz="3600" b="1">
                <a:ea typeface="SimSun" pitchFamily="2" charset="-122"/>
              </a:rPr>
              <a:t>路易</a:t>
            </a:r>
            <a:r>
              <a:rPr lang="fr-FR" altLang="zh-CN" sz="3600" b="1">
                <a:ea typeface="SimSun" pitchFamily="2" charset="-122"/>
              </a:rPr>
              <a:t>•</a:t>
            </a:r>
            <a:r>
              <a:rPr lang="zh-CN" altLang="fr-FR" sz="3600" b="1">
                <a:ea typeface="SimSun" pitchFamily="2" charset="-122"/>
              </a:rPr>
              <a:t>肖韦尔</a:t>
            </a:r>
            <a:r>
              <a:rPr lang="zh-CN" altLang="fr-FR" sz="3600">
                <a:ea typeface="SimSun" pitchFamily="2" charset="-122"/>
              </a:rPr>
              <a:t> </a:t>
            </a:r>
          </a:p>
        </p:txBody>
      </p:sp>
      <p:sp>
        <p:nvSpPr>
          <p:cNvPr id="9221" name="Rectangle 4"/>
          <p:cNvSpPr>
            <a:spLocks noChangeArrowheads="1"/>
          </p:cNvSpPr>
          <p:nvPr/>
        </p:nvSpPr>
        <p:spPr bwMode="auto">
          <a:xfrm>
            <a:off x="217488" y="4971962"/>
            <a:ext cx="35862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zh-CN" altLang="fr-FR" sz="2400" b="1">
                <a:latin typeface="SimSun" pitchFamily="2" charset="-122"/>
                <a:ea typeface="SimSun" pitchFamily="2" charset="-122"/>
              </a:rPr>
              <a:t>社会学教授</a:t>
            </a:r>
            <a:br>
              <a:rPr lang="zh-CN" altLang="fr-FR" sz="2400" b="1">
                <a:latin typeface="SimSun" pitchFamily="2" charset="-122"/>
                <a:ea typeface="SimSun" pitchFamily="2" charset="-122"/>
              </a:rPr>
            </a:br>
            <a:r>
              <a:rPr lang="zh-CN" altLang="fr-FR" sz="2400" b="1">
                <a:latin typeface="SimSun" pitchFamily="2" charset="-122"/>
                <a:ea typeface="SimSun" pitchFamily="2" charset="-122"/>
              </a:rPr>
              <a:t>法国大学研究院成员</a:t>
            </a:r>
            <a:br>
              <a:rPr lang="zh-CN" altLang="fr-FR" sz="2400" b="1">
                <a:latin typeface="SimSun" pitchFamily="2" charset="-122"/>
                <a:ea typeface="SimSun" pitchFamily="2" charset="-122"/>
              </a:rPr>
            </a:br>
            <a:r>
              <a:rPr lang="zh-CN" altLang="fr-FR" sz="2400" b="1">
                <a:latin typeface="SimSun" pitchFamily="2" charset="-122"/>
                <a:ea typeface="SimSun" pitchFamily="2" charset="-122"/>
              </a:rPr>
              <a:t>欧洲社会学协会秘书长</a:t>
            </a:r>
            <a:r>
              <a:rPr lang="zh-CN" altLang="fr-FR" sz="2400">
                <a:latin typeface="SimSun" pitchFamily="2" charset="-122"/>
                <a:ea typeface="SimSun" pitchFamily="2" charset="-122"/>
              </a:rPr>
              <a:t>  </a:t>
            </a:r>
          </a:p>
        </p:txBody>
      </p:sp>
      <p:pic>
        <p:nvPicPr>
          <p:cNvPr id="922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1600" y="242888"/>
            <a:ext cx="7264400"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826" y="3933825"/>
            <a:ext cx="5667375"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28575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5325" y="2786064"/>
            <a:ext cx="26670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62325" y="3448050"/>
            <a:ext cx="5184775"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7525" y="447675"/>
            <a:ext cx="3024188"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8"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2775" y="-674688"/>
            <a:ext cx="3581400" cy="249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9" name="Picture 15" descr="https://encrypted-tbn1.gstatic.com/images?q=tbn:ANd9GcSw2f2H32rJ-2QceTKGXKfPEwPVy29Sm0i40WqztOgyNrHbuhluY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4739" y="52419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337" y="1052513"/>
            <a:ext cx="5529263"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7" descr="http://www.unige.ch/presse/charte/logos_unige/UNIGE/UNIGE70.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40114" y="1270000"/>
            <a:ext cx="25971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9" descr="https://lh3.googleusercontent.com/-u6UzdOcsmN4/UUJhsrulutI/AAAAAAAAAtY/sf9gDrc49xM/s225-no/Berkeley_seal_139_540_250x_TRANS%2B%281%29.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9526" y="1123952"/>
            <a:ext cx="9382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AutoShape 23" descr="Résultat de recherche d'images pour &quot;luxembourg university&quot;"/>
          <p:cNvSpPr>
            <a:spLocks noChangeAspect="1" noChangeArrowheads="1"/>
          </p:cNvSpPr>
          <p:nvPr/>
        </p:nvSpPr>
        <p:spPr bwMode="auto">
          <a:xfrm>
            <a:off x="1365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pic>
        <p:nvPicPr>
          <p:cNvPr id="9234"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91076" y="5084763"/>
            <a:ext cx="13335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96164" y="2705102"/>
            <a:ext cx="2740025" cy="413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9697" y="1341438"/>
            <a:ext cx="2885810" cy="404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5"/>
          <p:cNvSpPr>
            <a:spLocks noChangeArrowheads="1"/>
          </p:cNvSpPr>
          <p:nvPr/>
        </p:nvSpPr>
        <p:spPr bwMode="auto">
          <a:xfrm>
            <a:off x="436827" y="4376738"/>
            <a:ext cx="18678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altLang="en-US" sz="2400" dirty="0"/>
              <a:t> </a:t>
            </a:r>
            <a:r>
              <a:rPr lang="en-US" altLang="en-US" sz="2400" dirty="0" smtClean="0"/>
              <a:t>New e</a:t>
            </a:r>
            <a:r>
              <a:rPr lang="fr-FR" altLang="en-US" sz="2400" dirty="0" err="1" smtClean="0"/>
              <a:t>dition</a:t>
            </a:r>
            <a:r>
              <a:rPr lang="fr-FR" altLang="en-US" sz="2400" dirty="0"/>
              <a:t/>
            </a:r>
            <a:br>
              <a:rPr lang="fr-FR" altLang="en-US" sz="2400" dirty="0"/>
            </a:br>
            <a:r>
              <a:rPr lang="en-US" altLang="en-US" sz="2400" dirty="0"/>
              <a:t>19 </a:t>
            </a:r>
            <a:r>
              <a:rPr lang="en-US" altLang="en-US" sz="2400" dirty="0" err="1"/>
              <a:t>août</a:t>
            </a:r>
            <a:r>
              <a:rPr lang="en-US" altLang="en-US" sz="2400" dirty="0"/>
              <a:t> 2014 </a:t>
            </a:r>
            <a:endParaRPr lang="en-US" altLang="en-US" sz="2400" b="1" dirty="0"/>
          </a:p>
        </p:txBody>
      </p:sp>
      <p:sp>
        <p:nvSpPr>
          <p:cNvPr id="23" name="Rectangle 7"/>
          <p:cNvSpPr>
            <a:spLocks noChangeArrowheads="1"/>
          </p:cNvSpPr>
          <p:nvPr/>
        </p:nvSpPr>
        <p:spPr bwMode="auto">
          <a:xfrm>
            <a:off x="3632201" y="2098676"/>
            <a:ext cx="3413125" cy="3139321"/>
          </a:xfrm>
          <a:prstGeom prst="rect">
            <a:avLst/>
          </a:prstGeom>
          <a:solidFill>
            <a:schemeClr val="bg1"/>
          </a:solidFill>
          <a:ln w="38100">
            <a:solidFill>
              <a:schemeClr val="accent1">
                <a:shade val="50000"/>
              </a:schemeClr>
            </a:solidFill>
          </a:ln>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fr-FR" altLang="en-US" sz="1800" dirty="0"/>
              <a:t>English Abstract in </a:t>
            </a:r>
          </a:p>
          <a:p>
            <a:r>
              <a:rPr lang="fr-FR" altLang="en-US" sz="1800" dirty="0"/>
              <a:t>Chauvel L. 2010,</a:t>
            </a:r>
            <a:endParaRPr lang="en-US" altLang="en-US" sz="1800" dirty="0"/>
          </a:p>
          <a:p>
            <a:r>
              <a:rPr lang="en-US" altLang="en-US" sz="1800" b="1" dirty="0"/>
              <a:t>The Long-Term Destabilization of Youth, Scarring Effects,</a:t>
            </a:r>
          </a:p>
          <a:p>
            <a:r>
              <a:rPr lang="en-US" altLang="en-US" sz="1800" b="1" dirty="0"/>
              <a:t>and the Future of the Welfare Regime in Post-</a:t>
            </a:r>
            <a:r>
              <a:rPr lang="en-US" altLang="en-US" sz="1800" b="1" i="1" dirty="0" err="1"/>
              <a:t>Trente</a:t>
            </a:r>
            <a:r>
              <a:rPr lang="en-US" altLang="en-US" sz="1800" b="1" i="1" dirty="0"/>
              <a:t> </a:t>
            </a:r>
            <a:r>
              <a:rPr lang="en-US" altLang="en-US" sz="1800" b="1" i="1" dirty="0" err="1"/>
              <a:t>Glorieuses</a:t>
            </a:r>
            <a:r>
              <a:rPr lang="en-US" altLang="en-US" sz="1800" b="1" i="1" dirty="0"/>
              <a:t> </a:t>
            </a:r>
            <a:r>
              <a:rPr lang="en-US" altLang="en-US" sz="1800" b="1" dirty="0"/>
              <a:t>France</a:t>
            </a:r>
          </a:p>
          <a:p>
            <a:r>
              <a:rPr lang="en-US" altLang="en-US" sz="1800" i="1" dirty="0"/>
              <a:t>French Politics Culture &amp; Society</a:t>
            </a:r>
            <a:r>
              <a:rPr lang="en-US" altLang="en-US" sz="1800" dirty="0"/>
              <a:t> 11/2010; 28(3):74-96.</a:t>
            </a:r>
          </a:p>
          <a:p>
            <a:endParaRPr lang="fr-FR" altLang="en-US" sz="1800" dirty="0"/>
          </a:p>
          <a:p>
            <a:endParaRPr lang="en-US" altLang="en-US" sz="1800" dirty="0"/>
          </a:p>
        </p:txBody>
      </p:sp>
      <p:sp>
        <p:nvSpPr>
          <p:cNvPr id="24" name="Rectangle 8"/>
          <p:cNvSpPr>
            <a:spLocks noChangeArrowheads="1"/>
          </p:cNvSpPr>
          <p:nvPr/>
        </p:nvSpPr>
        <p:spPr bwMode="auto">
          <a:xfrm>
            <a:off x="1308762" y="5703888"/>
            <a:ext cx="8502650" cy="461962"/>
          </a:xfrm>
          <a:prstGeom prst="rect">
            <a:avLst/>
          </a:prstGeom>
          <a:solidFill>
            <a:schemeClr val="bg1"/>
          </a:solidFill>
          <a:ln w="38100">
            <a:solidFill>
              <a:schemeClr val="tx1"/>
            </a:solidFill>
          </a:ln>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altLang="en-US" sz="2400" u="sng" dirty="0"/>
              <a:t>http://www.louischauvel.org/frenchpolcultsoc.pdf</a:t>
            </a:r>
          </a:p>
        </p:txBody>
      </p:sp>
    </p:spTree>
    <p:extLst>
      <p:ext uri="{BB962C8B-B14F-4D97-AF65-F5344CB8AC3E}">
        <p14:creationId xmlns:p14="http://schemas.microsoft.com/office/powerpoint/2010/main" val="1416656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144690C9-49DD-43A3-BDFC-157C885122C2}" type="slidenum">
              <a:rPr lang="fr-FR" altLang="en-US" sz="1800" smtClean="0"/>
              <a:pPr/>
              <a:t>30</a:t>
            </a:fld>
            <a:endParaRPr lang="fr-FR" altLang="en-US" sz="1800" smtClean="0"/>
          </a:p>
        </p:txBody>
      </p:sp>
      <p:sp>
        <p:nvSpPr>
          <p:cNvPr id="16387" name="Rectangle 2"/>
          <p:cNvSpPr>
            <a:spLocks noGrp="1" noChangeArrowheads="1"/>
          </p:cNvSpPr>
          <p:nvPr>
            <p:ph type="body" idx="1"/>
          </p:nvPr>
        </p:nvSpPr>
        <p:spPr>
          <a:xfrm>
            <a:off x="415925" y="-531813"/>
            <a:ext cx="9001125" cy="6207126"/>
          </a:xfrm>
          <a:noFill/>
        </p:spPr>
        <p:txBody>
          <a:bodyPr/>
          <a:lstStyle/>
          <a:p>
            <a:pPr marL="995363" lvl="3" indent="-247650"/>
            <a:endParaRPr lang="en-US" altLang="en-US" sz="2700" smtClean="0"/>
          </a:p>
          <a:p>
            <a:pPr marL="488950" lvl="1" indent="-323850">
              <a:buFont typeface="Zapf Dingbats" charset="2"/>
              <a:buNone/>
            </a:pPr>
            <a:r>
              <a:rPr lang="en-US" altLang="en-US" sz="3900" i="1" smtClean="0"/>
              <a:t>Central references</a:t>
            </a:r>
            <a:endParaRPr lang="en-US" altLang="en-US" sz="3800" smtClean="0"/>
          </a:p>
        </p:txBody>
      </p:sp>
      <p:sp>
        <p:nvSpPr>
          <p:cNvPr id="16388" name="Rectangle 3"/>
          <p:cNvSpPr>
            <a:spLocks noChangeArrowheads="1"/>
          </p:cNvSpPr>
          <p:nvPr/>
        </p:nvSpPr>
        <p:spPr bwMode="auto">
          <a:xfrm>
            <a:off x="344488" y="485775"/>
            <a:ext cx="9072562" cy="562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lvl1pPr marL="361950" indent="-361950" defTabSz="957263">
              <a:spcBef>
                <a:spcPct val="20000"/>
              </a:spcBef>
              <a:spcAft>
                <a:spcPct val="100000"/>
              </a:spcAft>
              <a:tabLst>
                <a:tab pos="741363" algn="l"/>
              </a:tabLst>
              <a:defRPr sz="2500" b="1">
                <a:solidFill>
                  <a:schemeClr val="tx1"/>
                </a:solidFill>
                <a:latin typeface="Times New Roman" pitchFamily="18" charset="0"/>
              </a:defRPr>
            </a:lvl1pPr>
            <a:lvl2pPr marL="488950" indent="-323850" defTabSz="957263">
              <a:spcBef>
                <a:spcPct val="20000"/>
              </a:spcBef>
              <a:buClr>
                <a:schemeClr val="tx1"/>
              </a:buClr>
              <a:buFont typeface="Zapf Dingbats" charset="2"/>
              <a:buChar char="l"/>
              <a:tabLst>
                <a:tab pos="741363" algn="l"/>
              </a:tabLst>
              <a:defRPr sz="2100" b="1">
                <a:solidFill>
                  <a:schemeClr val="tx1"/>
                </a:solidFill>
                <a:latin typeface="Times New Roman" pitchFamily="18" charset="0"/>
              </a:defRPr>
            </a:lvl2pPr>
            <a:lvl3pPr marL="661988" indent="-247650" defTabSz="957263">
              <a:spcBef>
                <a:spcPct val="20000"/>
              </a:spcBef>
              <a:buClr>
                <a:schemeClr val="tx1"/>
              </a:buClr>
              <a:buFont typeface="Zapf Dingbats" charset="2"/>
              <a:buChar char="l"/>
              <a:tabLst>
                <a:tab pos="741363" algn="l"/>
              </a:tabLst>
              <a:defRPr sz="1700" b="1">
                <a:solidFill>
                  <a:schemeClr val="tx1"/>
                </a:solidFill>
                <a:latin typeface="Times New Roman" pitchFamily="18" charset="0"/>
              </a:defRPr>
            </a:lvl3pPr>
            <a:lvl4pPr marL="995363" indent="-247650" defTabSz="957263">
              <a:spcBef>
                <a:spcPct val="20000"/>
              </a:spcBef>
              <a:tabLst>
                <a:tab pos="741363" algn="l"/>
              </a:tabLst>
              <a:defRPr sz="1700">
                <a:solidFill>
                  <a:schemeClr val="tx1"/>
                </a:solidFill>
                <a:latin typeface="Times New Roman" pitchFamily="18" charset="0"/>
              </a:defRPr>
            </a:lvl4pPr>
            <a:lvl5pPr marL="995363" indent="74613" defTabSz="957263">
              <a:spcBef>
                <a:spcPct val="20000"/>
              </a:spcBef>
              <a:tabLst>
                <a:tab pos="741363" algn="l"/>
              </a:tabLst>
              <a:defRPr sz="1500">
                <a:solidFill>
                  <a:schemeClr val="tx1"/>
                </a:solidFill>
                <a:latin typeface="Times New Roman" pitchFamily="18" charset="0"/>
              </a:defRPr>
            </a:lvl5pPr>
            <a:lvl6pPr marL="14525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6pPr>
            <a:lvl7pPr marL="19097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7pPr>
            <a:lvl8pPr marL="23669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8pPr>
            <a:lvl9pPr marL="28241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9pPr>
          </a:lstStyle>
          <a:p>
            <a:pPr lvl="3">
              <a:lnSpc>
                <a:spcPct val="80000"/>
              </a:lnSpc>
            </a:pPr>
            <a:endParaRPr lang="en-US" altLang="en-US" sz="1900"/>
          </a:p>
          <a:p>
            <a:pPr lvl="1">
              <a:lnSpc>
                <a:spcPct val="80000"/>
              </a:lnSpc>
              <a:buFont typeface="Zapf Dingbats" charset="2"/>
              <a:buNone/>
            </a:pPr>
            <a:r>
              <a:rPr lang="en-GB" altLang="en-US" b="0"/>
              <a:t>Pierson Ch. and Castles F.G. (eds) 2006, </a:t>
            </a:r>
            <a:br>
              <a:rPr lang="en-GB" altLang="en-US" b="0"/>
            </a:br>
            <a:r>
              <a:rPr lang="en-GB" altLang="en-US" b="0" i="1"/>
              <a:t>The Welfare State Reader</a:t>
            </a:r>
            <a:r>
              <a:rPr lang="en-GB" altLang="en-US" b="0"/>
              <a:t>, 2nd ed, Cambridge: Polity Press.</a:t>
            </a:r>
            <a:r>
              <a:rPr lang="fr-FR" altLang="en-US" sz="2500"/>
              <a:t> </a:t>
            </a:r>
            <a:r>
              <a:rPr lang="en-US" altLang="en-US" sz="2400" b="0"/>
              <a:t/>
            </a:r>
            <a:br>
              <a:rPr lang="en-US" altLang="en-US" sz="2400" b="0"/>
            </a:br>
            <a:endParaRPr lang="en-US" altLang="en-US" sz="2400" b="0"/>
          </a:p>
          <a:p>
            <a:pPr lvl="1">
              <a:lnSpc>
                <a:spcPct val="80000"/>
              </a:lnSpc>
              <a:buFont typeface="Zapf Dingbats" charset="2"/>
              <a:buNone/>
            </a:pPr>
            <a:endParaRPr lang="en-US" altLang="en-US" sz="2400" b="0"/>
          </a:p>
        </p:txBody>
      </p:sp>
      <p:pic>
        <p:nvPicPr>
          <p:cNvPr id="163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844675"/>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Rectangle 5"/>
          <p:cNvSpPr>
            <a:spLocks noChangeArrowheads="1"/>
          </p:cNvSpPr>
          <p:nvPr/>
        </p:nvSpPr>
        <p:spPr bwMode="auto">
          <a:xfrm>
            <a:off x="560388" y="1700213"/>
            <a:ext cx="3529012" cy="504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pic>
        <p:nvPicPr>
          <p:cNvPr id="1639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725" y="17018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Rectangle 12"/>
          <p:cNvSpPr>
            <a:spLocks noChangeArrowheads="1"/>
          </p:cNvSpPr>
          <p:nvPr/>
        </p:nvSpPr>
        <p:spPr bwMode="auto">
          <a:xfrm>
            <a:off x="5456238" y="1555750"/>
            <a:ext cx="3529012" cy="504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16393" name="Rectangle 14"/>
          <p:cNvSpPr>
            <a:spLocks noChangeArrowheads="1"/>
          </p:cNvSpPr>
          <p:nvPr/>
        </p:nvSpPr>
        <p:spPr bwMode="auto">
          <a:xfrm>
            <a:off x="273050" y="4676775"/>
            <a:ext cx="10152063"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sz="2400"/>
          </a:p>
          <a:p>
            <a:r>
              <a:rPr lang="en-US" altLang="en-US" sz="2400"/>
              <a:t>Pierson C., Obinger H., Lewis J., Leibfried S., Castles F.G. (Eds), 2010,</a:t>
            </a:r>
            <a:br>
              <a:rPr lang="en-US" altLang="en-US" sz="2400"/>
            </a:br>
            <a:r>
              <a:rPr lang="en-US" altLang="en-US" sz="2400"/>
              <a:t>The Oxford Handbook of the Welfare State, Oxford ; Ox Univ Pr. </a:t>
            </a:r>
            <a:br>
              <a:rPr lang="en-US" altLang="en-US" sz="2400"/>
            </a:br>
            <a:endParaRPr lang="en-US" altLang="en-US" sz="2400"/>
          </a:p>
        </p:txBody>
      </p:sp>
      <p:pic>
        <p:nvPicPr>
          <p:cNvPr id="16394" name="Picture 15" descr="arrow_dow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706938"/>
            <a:ext cx="857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Oval 1"/>
          <p:cNvSpPr>
            <a:spLocks noChangeArrowheads="1"/>
          </p:cNvSpPr>
          <p:nvPr/>
        </p:nvSpPr>
        <p:spPr bwMode="auto">
          <a:xfrm>
            <a:off x="5456238" y="1700213"/>
            <a:ext cx="3241675" cy="338455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16396" name="Right Arrow 2"/>
          <p:cNvSpPr>
            <a:spLocks noChangeArrowheads="1"/>
          </p:cNvSpPr>
          <p:nvPr/>
        </p:nvSpPr>
        <p:spPr bwMode="auto">
          <a:xfrm rot="-2293970">
            <a:off x="3689350" y="3824288"/>
            <a:ext cx="2555875" cy="527050"/>
          </a:xfrm>
          <a:prstGeom prst="rightArrow">
            <a:avLst>
              <a:gd name="adj1" fmla="val 50000"/>
              <a:gd name="adj2" fmla="val 4988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16397" name="Right Arrow 13"/>
          <p:cNvSpPr>
            <a:spLocks noChangeArrowheads="1"/>
          </p:cNvSpPr>
          <p:nvPr/>
        </p:nvSpPr>
        <p:spPr bwMode="auto">
          <a:xfrm rot="8603110">
            <a:off x="2754313" y="2190750"/>
            <a:ext cx="2555875" cy="527050"/>
          </a:xfrm>
          <a:prstGeom prst="rightArrow">
            <a:avLst>
              <a:gd name="adj1" fmla="val 50000"/>
              <a:gd name="adj2" fmla="val 4988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Tree>
    <p:extLst>
      <p:ext uri="{BB962C8B-B14F-4D97-AF65-F5344CB8AC3E}">
        <p14:creationId xmlns:p14="http://schemas.microsoft.com/office/powerpoint/2010/main" val="1898299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D60BEF46-7457-4026-82F6-3ADDBEC7CCFC}" type="slidenum">
              <a:rPr lang="fr-FR" altLang="en-US" sz="1800" smtClean="0"/>
              <a:pPr/>
              <a:t>31</a:t>
            </a:fld>
            <a:endParaRPr lang="fr-FR" altLang="en-US" sz="1800" smtClean="0"/>
          </a:p>
        </p:txBody>
      </p:sp>
      <p:graphicFrame>
        <p:nvGraphicFramePr>
          <p:cNvPr id="1229856" name="Group 32"/>
          <p:cNvGraphicFramePr>
            <a:graphicFrameLocks noGrp="1"/>
          </p:cNvGraphicFramePr>
          <p:nvPr>
            <p:extLst>
              <p:ext uri="{D42A27DB-BD31-4B8C-83A1-F6EECF244321}">
                <p14:modId xmlns:p14="http://schemas.microsoft.com/office/powerpoint/2010/main" val="4231597270"/>
              </p:ext>
            </p:extLst>
          </p:nvPr>
        </p:nvGraphicFramePr>
        <p:xfrm>
          <a:off x="560388" y="620688"/>
          <a:ext cx="8712200" cy="5819091"/>
        </p:xfrm>
        <a:graphic>
          <a:graphicData uri="http://schemas.openxmlformats.org/drawingml/2006/table">
            <a:tbl>
              <a:tblPr/>
              <a:tblGrid>
                <a:gridCol w="2160587"/>
                <a:gridCol w="2232025"/>
                <a:gridCol w="2159000"/>
                <a:gridCol w="2160588"/>
              </a:tblGrid>
              <a:tr h="881116">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endParaRPr kumimoji="0" lang="fr-FR" altLang="en-US" sz="1800" b="1" i="0" u="none" strike="noStrike" cap="none" normalizeH="0" baseline="0" dirty="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Liberal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(=Residual</a:t>
                      </a:r>
                      <a:r>
                        <a:rPr kumimoji="0" lang="en-US" altLang="en-US" sz="1800" b="1" i="0" u="none" strike="noStrike" cap="none" normalizeH="0" baseline="0" dirty="0" smtClean="0">
                          <a:ln>
                            <a:noFill/>
                          </a:ln>
                          <a:solidFill>
                            <a:schemeClr val="tx1"/>
                          </a:solidFill>
                          <a:effectLst/>
                          <a:latin typeface="Times New Roman" pitchFamily="18" charset="0"/>
                        </a:rPr>
                        <a:t>)</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Theoretical  equality of opportunity</a:t>
                      </a:r>
                      <a:endParaRPr kumimoji="0" lang="en-US" altLang="en-US" sz="1800" b="1"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Corporatist (=Conservative</a:t>
                      </a:r>
                      <a:r>
                        <a:rPr kumimoji="0" lang="en-US" altLang="en-US" sz="1800" b="1" i="0" u="none" strike="noStrike" cap="none" normalizeH="0" baseline="0" dirty="0" smtClean="0">
                          <a:ln>
                            <a:noFill/>
                          </a:ln>
                          <a:solidFill>
                            <a:schemeClr val="tx1"/>
                          </a:solidFill>
                          <a:effectLst/>
                          <a:latin typeface="Times New Roman" pitchFamily="18" charset="0"/>
                        </a:rPr>
                        <a:t>)</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Maintaining</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social order </a:t>
                      </a:r>
                      <a:endParaRPr kumimoji="0" lang="en-US" altLang="en-US" sz="1800" b="1"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Social-demo.</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(=Universalistic</a:t>
                      </a:r>
                      <a:r>
                        <a:rPr kumimoji="0" lang="en-US" altLang="en-US" sz="1800" b="1" i="0" u="none" strike="noStrike" cap="none" normalizeH="0" baseline="0" dirty="0" smtClean="0">
                          <a:ln>
                            <a:noFill/>
                          </a:ln>
                          <a:solidFill>
                            <a:schemeClr val="tx1"/>
                          </a:solidFill>
                          <a:effectLst/>
                          <a:latin typeface="Times New Roman" pitchFamily="18" charset="0"/>
                        </a:rPr>
                        <a:t>)</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err="1" smtClean="0">
                          <a:ln>
                            <a:noFill/>
                          </a:ln>
                          <a:solidFill>
                            <a:schemeClr val="tx1"/>
                          </a:solidFill>
                          <a:effectLst/>
                          <a:latin typeface="Times New Roman" pitchFamily="18" charset="0"/>
                        </a:rPr>
                        <a:t>decommodification</a:t>
                      </a:r>
                      <a:r>
                        <a:rPr kumimoji="0" lang="en-US" altLang="en-US" sz="1800" b="1" i="0" u="none" strike="noStrike" cap="none" normalizeH="0" baseline="0" dirty="0" smtClean="0">
                          <a:ln>
                            <a:noFill/>
                          </a:ln>
                          <a:solidFill>
                            <a:schemeClr val="tx1"/>
                          </a:solidFill>
                          <a:effectLst/>
                          <a:latin typeface="Times New Roman" pitchFamily="18" charset="0"/>
                        </a:rPr>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err="1" smtClean="0">
                          <a:ln>
                            <a:noFill/>
                          </a:ln>
                          <a:solidFill>
                            <a:schemeClr val="tx1"/>
                          </a:solidFill>
                          <a:effectLst/>
                          <a:latin typeface="Times New Roman" pitchFamily="18" charset="0"/>
                        </a:rPr>
                        <a:t>defamilialistion</a:t>
                      </a:r>
                      <a:r>
                        <a:rPr kumimoji="0" lang="en-US" altLang="en-US" sz="1800" b="1" i="0" u="none" strike="noStrike" cap="none" normalizeH="0" baseline="0" dirty="0" smtClean="0">
                          <a:ln>
                            <a:noFill/>
                          </a:ln>
                          <a:solidFill>
                            <a:schemeClr val="tx1"/>
                          </a:solidFill>
                          <a:effectLst/>
                          <a:latin typeface="Times New Roman" pitchFamily="18" charset="0"/>
                        </a:rPr>
                        <a:t>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err="1" smtClean="0">
                          <a:ln>
                            <a:noFill/>
                          </a:ln>
                          <a:solidFill>
                            <a:schemeClr val="tx1"/>
                          </a:solidFill>
                          <a:effectLst/>
                          <a:latin typeface="Times New Roman" pitchFamily="18" charset="0"/>
                        </a:rPr>
                        <a:t>destartification</a:t>
                      </a:r>
                      <a:r>
                        <a:rPr kumimoji="0" lang="en-US" altLang="en-US" sz="1800" b="1" i="0" u="none" strike="noStrike" cap="none" normalizeH="0" baseline="0" dirty="0" smtClean="0">
                          <a:ln>
                            <a:noFill/>
                          </a:ln>
                          <a:solidFill>
                            <a:schemeClr val="tx1"/>
                          </a:solidFill>
                          <a:effectLst/>
                          <a:latin typeface="Times New Roman" pitchFamily="18"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55">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Degree / Model of decommodification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Free Market as the central institution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Intermediate level of decommo-dification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Collective social consumption promoted</a:t>
                      </a:r>
                      <a:endParaRPr kumimoji="0" lang="en-US" altLang="en-US" sz="1800" b="1"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60474">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System of social stratification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Protection of the (good) poor, but stigmatization of “free riders”: </a:t>
                      </a:r>
                      <a:br>
                        <a:rPr kumimoji="0" lang="en-US" altLang="en-US" sz="1800" b="1" i="0" u="none" strike="noStrike" cap="none" normalizeH="0" baseline="0" smtClean="0">
                          <a:ln>
                            <a:noFill/>
                          </a:ln>
                          <a:solidFill>
                            <a:schemeClr val="tx1"/>
                          </a:solidFill>
                          <a:effectLst/>
                          <a:latin typeface="Times New Roman" pitchFamily="18" charset="0"/>
                        </a:rPr>
                      </a:br>
                      <a:r>
                        <a:rPr kumimoji="0" lang="en-US" altLang="en-US" sz="1800" b="1" i="0" u="none" strike="noStrike" cap="none" normalizeH="0" baseline="0" smtClean="0">
                          <a:ln>
                            <a:noFill/>
                          </a:ln>
                          <a:solidFill>
                            <a:schemeClr val="tx1"/>
                          </a:solidFill>
                          <a:effectLst/>
                          <a:latin typeface="Times New Roman" pitchFamily="18" charset="0"/>
                        </a:rPr>
                        <a:t>Strong economic inequalities but more permeable boundaries between social classes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Solidarity between equals: Intermediate degree of inequality but social boundaries strongly impermeable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Economic, gender,  </a:t>
                      </a:r>
                      <a:r>
                        <a:rPr kumimoji="0" lang="en-US" altLang="en-US" sz="1800" b="1" i="0" u="none" strike="noStrike" cap="none" normalizeH="0" baseline="0" dirty="0" smtClean="0">
                          <a:ln>
                            <a:noFill/>
                          </a:ln>
                          <a:solidFill>
                            <a:schemeClr val="tx1"/>
                          </a:solidFill>
                          <a:effectLst/>
                          <a:latin typeface="Times New Roman" pitchFamily="18" charset="0"/>
                        </a:rPr>
                        <a:t>inequality is minimal and strong “fluidity” (net mobility, equality of </a:t>
                      </a:r>
                      <a:r>
                        <a:rPr kumimoji="0" lang="en-US" altLang="en-US" sz="1800" b="1" i="0" u="none" strike="noStrike" cap="none" normalizeH="0" baseline="0" dirty="0" smtClean="0">
                          <a:ln>
                            <a:noFill/>
                          </a:ln>
                          <a:solidFill>
                            <a:schemeClr val="tx1"/>
                          </a:solidFill>
                          <a:effectLst/>
                          <a:latin typeface="Times New Roman" pitchFamily="18" charset="0"/>
                        </a:rPr>
                        <a:t>opportunities &amp; outcomes) </a:t>
                      </a:r>
                      <a:r>
                        <a:rPr kumimoji="0" lang="en-US" altLang="en-US" sz="1800" b="1" i="0" u="none" strike="noStrike" cap="none" normalizeH="0" baseline="0" dirty="0" smtClean="0">
                          <a:ln>
                            <a:noFill/>
                          </a:ln>
                          <a:solidFill>
                            <a:schemeClr val="tx1"/>
                          </a:solidFill>
                          <a:effectLst/>
                          <a:latin typeface="Times New Roman" pitchFamily="18" charset="0"/>
                        </a:rPr>
                        <a:t>between classes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116">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Typical countries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US UK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Germany</a:t>
                      </a:r>
                      <a:br>
                        <a:rPr kumimoji="0" lang="en-US" altLang="en-US" sz="1800" b="1" i="0" u="none" strike="noStrike" cap="none" normalizeH="0" baseline="0" smtClean="0">
                          <a:ln>
                            <a:noFill/>
                          </a:ln>
                          <a:solidFill>
                            <a:schemeClr val="tx1"/>
                          </a:solidFill>
                          <a:effectLst/>
                          <a:latin typeface="Times New Roman" pitchFamily="18" charset="0"/>
                        </a:rPr>
                      </a:br>
                      <a:r>
                        <a:rPr kumimoji="0" lang="en-US" altLang="en-US" sz="1800" b="1" i="0" u="none" strike="noStrike" cap="none" normalizeH="0" baseline="0" smtClean="0">
                          <a:ln>
                            <a:noFill/>
                          </a:ln>
                          <a:solidFill>
                            <a:schemeClr val="tx1"/>
                          </a:solidFill>
                          <a:effectLst/>
                          <a:latin typeface="Times New Roman" pitchFamily="18" charset="0"/>
                        </a:rPr>
                        <a:t>(France)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Sweden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77031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9DFA9D2-A8E3-4BA8-B6E5-847019D7A071}" type="slidenum">
              <a:rPr lang="fr-FR" sz="1400"/>
              <a:pPr/>
              <a:t>32</a:t>
            </a:fld>
            <a:endParaRPr lang="fr-FR" sz="1400"/>
          </a:p>
        </p:txBody>
      </p:sp>
      <p:sp>
        <p:nvSpPr>
          <p:cNvPr id="26627" name="Rectangle 2"/>
          <p:cNvSpPr>
            <a:spLocks noChangeArrowheads="1"/>
          </p:cNvSpPr>
          <p:nvPr/>
        </p:nvSpPr>
        <p:spPr bwMode="auto">
          <a:xfrm>
            <a:off x="380999" y="44450"/>
            <a:ext cx="925195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defTabSz="957263">
              <a:spcBef>
                <a:spcPct val="20000"/>
              </a:spcBef>
              <a:tabLst>
                <a:tab pos="741363" algn="l"/>
              </a:tabLst>
            </a:pPr>
            <a:endParaRPr lang="en-US" sz="900" dirty="0"/>
          </a:p>
          <a:p>
            <a:pPr defTabSz="957263">
              <a:spcBef>
                <a:spcPct val="20000"/>
              </a:spcBef>
              <a:spcAft>
                <a:spcPct val="100000"/>
              </a:spcAft>
              <a:tabLst>
                <a:tab pos="741363" algn="l"/>
              </a:tabLst>
            </a:pPr>
            <a:r>
              <a:rPr lang="en-US" sz="2100" b="1" dirty="0" smtClean="0"/>
              <a:t>3b. Three </a:t>
            </a:r>
            <a:r>
              <a:rPr lang="en-US" sz="2100" b="1" dirty="0"/>
              <a:t>(+1) modalities </a:t>
            </a:r>
            <a:r>
              <a:rPr lang="en-US" sz="2100" b="1" dirty="0" err="1"/>
              <a:t>Esping</a:t>
            </a:r>
            <a:r>
              <a:rPr lang="en-US" sz="2100" b="1" dirty="0"/>
              <a:t>-Andersen Typology of Welfare states :</a:t>
            </a:r>
          </a:p>
          <a:p>
            <a:pPr marL="582613" lvl="2" indent="-168275" defTabSz="957263">
              <a:spcBef>
                <a:spcPct val="20000"/>
              </a:spcBef>
              <a:buClr>
                <a:schemeClr val="tx1"/>
              </a:buClr>
              <a:buFontTx/>
              <a:buChar char="•"/>
              <a:tabLst>
                <a:tab pos="741363" algn="l"/>
              </a:tabLst>
            </a:pPr>
            <a:r>
              <a:rPr lang="en-US" sz="2000" b="1" dirty="0"/>
              <a:t>Conservative model (Continental Europe) : FRANCE </a:t>
            </a:r>
            <a:br>
              <a:rPr lang="en-US" sz="2000" b="1" dirty="0"/>
            </a:br>
            <a:r>
              <a:rPr lang="en-US" sz="2000" dirty="0"/>
              <a:t>Preservation of (old) social </a:t>
            </a:r>
            <a:r>
              <a:rPr lang="en-US" sz="2000" dirty="0" smtClean="0"/>
              <a:t>balance, </a:t>
            </a:r>
            <a:r>
              <a:rPr lang="en-US" sz="2000" dirty="0"/>
              <a:t>with social insurance excluding unemployed =&gt; strong </a:t>
            </a:r>
            <a:r>
              <a:rPr lang="en-US" sz="2000" dirty="0" err="1"/>
              <a:t>intercohort</a:t>
            </a:r>
            <a:r>
              <a:rPr lang="en-US" sz="2000" dirty="0"/>
              <a:t> inequalities and less </a:t>
            </a:r>
            <a:r>
              <a:rPr lang="en-US" sz="2000" dirty="0" err="1"/>
              <a:t>intracohort</a:t>
            </a:r>
            <a:r>
              <a:rPr lang="en-US" sz="2000" dirty="0"/>
              <a:t> inequalities than in the Liberal </a:t>
            </a:r>
            <a:r>
              <a:rPr lang="en-US" sz="2000" dirty="0" smtClean="0"/>
              <a:t>model</a:t>
            </a:r>
            <a:endParaRPr lang="en-US" sz="1800" dirty="0"/>
          </a:p>
          <a:p>
            <a:pPr marL="582613" lvl="2" indent="-168275" defTabSz="957263">
              <a:spcBef>
                <a:spcPct val="20000"/>
              </a:spcBef>
              <a:buClr>
                <a:schemeClr val="tx1"/>
              </a:buClr>
              <a:buFontTx/>
              <a:buChar char="•"/>
              <a:tabLst>
                <a:tab pos="741363" algn="l"/>
              </a:tabLst>
            </a:pPr>
            <a:r>
              <a:rPr lang="en-US" sz="2000" b="1" dirty="0"/>
              <a:t>&lt;</a:t>
            </a:r>
            <a:r>
              <a:rPr lang="en-US" sz="2000" b="1" dirty="0" err="1"/>
              <a:t>Familialistic</a:t>
            </a:r>
            <a:r>
              <a:rPr lang="en-US" sz="2000" b="1" dirty="0"/>
              <a:t> Model (Mediterranean Europe) : ITALY&gt;</a:t>
            </a:r>
            <a:br>
              <a:rPr lang="en-US" sz="2000" b="1" dirty="0"/>
            </a:br>
            <a:r>
              <a:rPr lang="en-US" sz="2000" b="1" dirty="0"/>
              <a:t>&lt;</a:t>
            </a:r>
            <a:r>
              <a:rPr lang="en-US" sz="2000" dirty="0"/>
              <a:t>Conservative + family and local and </a:t>
            </a:r>
            <a:r>
              <a:rPr lang="en-US" sz="2000" dirty="0" err="1"/>
              <a:t>clientelistic</a:t>
            </a:r>
            <a:r>
              <a:rPr lang="en-US" sz="2000" dirty="0"/>
              <a:t> solidarities&gt;</a:t>
            </a:r>
            <a:endParaRPr lang="en-US" sz="2000" b="1" dirty="0"/>
          </a:p>
          <a:p>
            <a:pPr marL="582613" lvl="2" indent="-168275" defTabSz="957263">
              <a:spcBef>
                <a:spcPct val="20000"/>
              </a:spcBef>
              <a:buClr>
                <a:schemeClr val="tx1"/>
              </a:buClr>
              <a:buFontTx/>
              <a:buChar char="•"/>
              <a:tabLst>
                <a:tab pos="741363" algn="l"/>
              </a:tabLst>
            </a:pPr>
            <a:r>
              <a:rPr lang="en-US" sz="2000" b="1" dirty="0"/>
              <a:t>Liberal model : (</a:t>
            </a:r>
            <a:r>
              <a:rPr lang="en-US" sz="2000" b="1" dirty="0" err="1"/>
              <a:t>Anglo-saxon</a:t>
            </a:r>
            <a:r>
              <a:rPr lang="en-US" sz="2000" b="1" dirty="0"/>
              <a:t> world) : US </a:t>
            </a:r>
            <a:br>
              <a:rPr lang="en-US" sz="2000" b="1" dirty="0"/>
            </a:br>
            <a:r>
              <a:rPr lang="en-US" sz="2000" dirty="0"/>
              <a:t>Market as a central institution, residual welfare state against market failures </a:t>
            </a:r>
            <a:r>
              <a:rPr lang="en-US" sz="1800" dirty="0"/>
              <a:t/>
            </a:r>
            <a:br>
              <a:rPr lang="en-US" sz="1800" dirty="0"/>
            </a:br>
            <a:r>
              <a:rPr lang="en-US" sz="2000" dirty="0"/>
              <a:t>HL0 : more </a:t>
            </a:r>
            <a:r>
              <a:rPr lang="en-US" sz="2000" dirty="0" err="1"/>
              <a:t>intracohort</a:t>
            </a:r>
            <a:r>
              <a:rPr lang="en-US" sz="2000" dirty="0"/>
              <a:t> inequalities </a:t>
            </a:r>
            <a:br>
              <a:rPr lang="en-US" sz="2000" dirty="0"/>
            </a:br>
            <a:r>
              <a:rPr lang="en-US" sz="2000" dirty="0"/>
              <a:t>HL1 : less </a:t>
            </a:r>
            <a:r>
              <a:rPr lang="en-US" sz="2000" dirty="0" err="1"/>
              <a:t>intercohort</a:t>
            </a:r>
            <a:r>
              <a:rPr lang="en-US" sz="2000" dirty="0"/>
              <a:t> inequality (competition between generations)</a:t>
            </a:r>
            <a:endParaRPr lang="en-US" dirty="0"/>
          </a:p>
          <a:p>
            <a:pPr marL="582613" lvl="2" indent="-168275" defTabSz="957263">
              <a:spcBef>
                <a:spcPct val="20000"/>
              </a:spcBef>
              <a:buClr>
                <a:schemeClr val="tx1"/>
              </a:buClr>
              <a:buFontTx/>
              <a:buChar char="•"/>
              <a:tabLst>
                <a:tab pos="741363" algn="l"/>
              </a:tabLst>
            </a:pPr>
            <a:r>
              <a:rPr lang="en-US" sz="2000" b="1" dirty="0"/>
              <a:t>« Social-democrat » Model (Nordic Europe) : DENMARK </a:t>
            </a:r>
            <a:br>
              <a:rPr lang="en-US" sz="2000" b="1" dirty="0"/>
            </a:br>
            <a:r>
              <a:rPr lang="en-US" sz="2000" dirty="0"/>
              <a:t>Citizenship and broad participation to discussions and bargaining around social reforms between social groups (gender, generations, etc.) for a long-term development </a:t>
            </a:r>
            <a:r>
              <a:rPr lang="en-US" sz="1800" dirty="0"/>
              <a:t/>
            </a:r>
            <a:br>
              <a:rPr lang="en-US" sz="1800" dirty="0"/>
            </a:br>
            <a:r>
              <a:rPr lang="en-US" sz="2000" dirty="0"/>
              <a:t>HD0 : less </a:t>
            </a:r>
            <a:r>
              <a:rPr lang="en-US" sz="2000" dirty="0" err="1"/>
              <a:t>intracohort</a:t>
            </a:r>
            <a:r>
              <a:rPr lang="en-US" sz="2000" dirty="0"/>
              <a:t> inequalities </a:t>
            </a:r>
            <a:br>
              <a:rPr lang="en-US" sz="2000" dirty="0"/>
            </a:br>
            <a:r>
              <a:rPr lang="en-US" sz="2000" dirty="0"/>
              <a:t>HD1 : residual </a:t>
            </a:r>
            <a:r>
              <a:rPr lang="en-US" sz="2000" dirty="0" err="1"/>
              <a:t>intercohort</a:t>
            </a:r>
            <a:r>
              <a:rPr lang="en-US" sz="2000" dirty="0"/>
              <a:t> inequalities (positive compromise between generations)</a:t>
            </a:r>
          </a:p>
        </p:txBody>
      </p:sp>
    </p:spTree>
    <p:extLst>
      <p:ext uri="{BB962C8B-B14F-4D97-AF65-F5344CB8AC3E}">
        <p14:creationId xmlns:p14="http://schemas.microsoft.com/office/powerpoint/2010/main" val="943351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A933473-574C-4DEF-B5A6-1EACD879A519}" type="slidenum">
              <a:rPr lang="fr-FR" sz="1400"/>
              <a:pPr/>
              <a:t>33</a:t>
            </a:fld>
            <a:endParaRPr lang="fr-FR" sz="1400"/>
          </a:p>
        </p:txBody>
      </p:sp>
      <p:sp>
        <p:nvSpPr>
          <p:cNvPr id="6147" name="Rectangle 3"/>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48" name="Rectangle 4"/>
          <p:cNvSpPr>
            <a:spLocks noChangeArrowheads="1"/>
          </p:cNvSpPr>
          <p:nvPr/>
        </p:nvSpPr>
        <p:spPr bwMode="auto">
          <a:xfrm>
            <a:off x="307749" y="123825"/>
            <a:ext cx="85336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AU" sz="3600" b="1" dirty="0" smtClean="0"/>
              <a:t>3. Methodology I </a:t>
            </a:r>
            <a:r>
              <a:rPr lang="en-AU" sz="3600" b="1" dirty="0"/>
              <a:t>: the base </a:t>
            </a:r>
            <a:r>
              <a:rPr lang="en-AU" sz="3600" b="1" dirty="0">
                <a:sym typeface="Wingdings" pitchFamily="2" charset="2"/>
              </a:rPr>
              <a:t>    A = P – C </a:t>
            </a:r>
            <a:endParaRPr lang="fr-FR" sz="3600" b="1" dirty="0"/>
          </a:p>
        </p:txBody>
      </p:sp>
      <p:pic>
        <p:nvPicPr>
          <p:cNvPr id="6149" name="Picture 2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213" y="765175"/>
            <a:ext cx="6823075"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231"/>
          <p:cNvSpPr>
            <a:spLocks noChangeArrowheads="1"/>
          </p:cNvSpPr>
          <p:nvPr/>
        </p:nvSpPr>
        <p:spPr bwMode="auto">
          <a:xfrm>
            <a:off x="631825" y="549275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b="1">
                <a:sym typeface="Wingdings" pitchFamily="2" charset="2"/>
              </a:rPr>
              <a:t>BUT ! How to distinguish durable scarring effects and fads ???</a:t>
            </a:r>
            <a:endParaRPr lang="fr-FR" b="1">
              <a:sym typeface="Wingdings" pitchFamily="2" charset="2"/>
            </a:endParaRPr>
          </a:p>
        </p:txBody>
      </p:sp>
      <p:sp>
        <p:nvSpPr>
          <p:cNvPr id="6151" name="Rectangle 232"/>
          <p:cNvSpPr>
            <a:spLocks noChangeArrowheads="1"/>
          </p:cNvSpPr>
          <p:nvPr/>
        </p:nvSpPr>
        <p:spPr bwMode="auto">
          <a:xfrm>
            <a:off x="776288" y="5924550"/>
            <a:ext cx="8502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b="1">
                <a:sym typeface="Wingdings" pitchFamily="2" charset="2"/>
              </a:rPr>
              <a:t>Hysteresis = stability     </a:t>
            </a:r>
            <a:r>
              <a:rPr lang="en-AU" b="1" i="1">
                <a:sym typeface="Wingdings" pitchFamily="2" charset="2"/>
              </a:rPr>
              <a:t>versus     </a:t>
            </a:r>
            <a:r>
              <a:rPr lang="en-AU" b="1">
                <a:sym typeface="Wingdings" pitchFamily="2" charset="2"/>
              </a:rPr>
              <a:t>Resilience = resorption of scars</a:t>
            </a:r>
            <a:endParaRPr lang="fr-FR" b="1">
              <a:sym typeface="Wingdings" pitchFamily="2" charset="2"/>
            </a:endParaRPr>
          </a:p>
        </p:txBody>
      </p:sp>
    </p:spTree>
    <p:extLst>
      <p:ext uri="{BB962C8B-B14F-4D97-AF65-F5344CB8AC3E}">
        <p14:creationId xmlns:p14="http://schemas.microsoft.com/office/powerpoint/2010/main" val="1271699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84514" y="1196751"/>
            <a:ext cx="8970997" cy="3785652"/>
          </a:xfrm>
          <a:prstGeom prst="rect">
            <a:avLst/>
          </a:prstGeom>
          <a:noFill/>
        </p:spPr>
        <p:txBody>
          <a:bodyPr wrap="square" rtlCol="0">
            <a:spAutoFit/>
          </a:bodyPr>
          <a:lstStyle/>
          <a:p>
            <a:r>
              <a:rPr lang="en-US" sz="2400" b="1" dirty="0" smtClean="0"/>
              <a:t>Statistical background: Age Period Cohort models</a:t>
            </a:r>
          </a:p>
          <a:p>
            <a:endParaRPr lang="en-US" sz="2400" dirty="0" smtClean="0"/>
          </a:p>
          <a:p>
            <a:r>
              <a:rPr lang="en-US" sz="2400" dirty="0" smtClean="0"/>
              <a:t>Separate the effects of age, period of measurement and cohort.</a:t>
            </a:r>
          </a:p>
          <a:p>
            <a:endParaRPr lang="en-US" sz="2400" dirty="0"/>
          </a:p>
          <a:p>
            <a:r>
              <a:rPr lang="en-US" sz="2400" dirty="0" smtClean="0"/>
              <a:t>Problematic colinearity: </a:t>
            </a:r>
          </a:p>
          <a:p>
            <a:r>
              <a:rPr lang="en-US" sz="2400" dirty="0" smtClean="0"/>
              <a:t>cohort (date of birth) = period (date of measurement) - age</a:t>
            </a:r>
          </a:p>
          <a:p>
            <a:endParaRPr lang="en-US" sz="2400" dirty="0"/>
          </a:p>
          <a:p>
            <a:r>
              <a:rPr lang="en-US" sz="2000" dirty="0" smtClean="0"/>
              <a:t>(Ryder 1965, Mason et al. 1973, Mason / Fienberg 1985</a:t>
            </a:r>
            <a:r>
              <a:rPr lang="en-US" sz="2000" dirty="0"/>
              <a:t>, </a:t>
            </a:r>
            <a:r>
              <a:rPr lang="en-US" sz="2000" dirty="0" smtClean="0"/>
              <a:t>Mason / Smith 1985, </a:t>
            </a:r>
            <a:br>
              <a:rPr lang="en-US" sz="2000" dirty="0" smtClean="0"/>
            </a:br>
            <a:r>
              <a:rPr lang="en-US" sz="2000" dirty="0" smtClean="0"/>
              <a:t>Yang </a:t>
            </a:r>
            <a:r>
              <a:rPr lang="en-US" sz="2000" dirty="0" err="1" smtClean="0"/>
              <a:t>Yang</a:t>
            </a:r>
            <a:r>
              <a:rPr lang="en-US" sz="2000" dirty="0" smtClean="0"/>
              <a:t> et al. 2006 2008, Smith 2008, </a:t>
            </a:r>
            <a:r>
              <a:rPr lang="en-US" sz="2000" dirty="0" err="1" smtClean="0"/>
              <a:t>Pampel</a:t>
            </a:r>
            <a:r>
              <a:rPr lang="en-US" sz="2000" dirty="0" smtClean="0"/>
              <a:t> 2012)</a:t>
            </a:r>
          </a:p>
          <a:p>
            <a:endParaRPr lang="en-US" sz="2400" dirty="0" smtClean="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34</a:t>
            </a:fld>
            <a:endParaRPr lang="fr-CH" dirty="0"/>
          </a:p>
        </p:txBody>
      </p:sp>
    </p:spTree>
    <p:extLst>
      <p:ext uri="{BB962C8B-B14F-4D97-AF65-F5344CB8AC3E}">
        <p14:creationId xmlns:p14="http://schemas.microsoft.com/office/powerpoint/2010/main" val="20758700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344488" y="1124744"/>
            <a:ext cx="8912225"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lvl1pPr marL="342900" indent="-342900" algn="l" defTabSz="957263" rtl="0" eaLnBrk="0" fontAlgn="base" hangingPunct="0">
              <a:spcBef>
                <a:spcPct val="20000"/>
              </a:spcBef>
              <a:spcAft>
                <a:spcPct val="100000"/>
              </a:spcAft>
              <a:tabLst>
                <a:tab pos="741363" algn="l"/>
              </a:tabLst>
              <a:defRPr sz="1900" b="1">
                <a:solidFill>
                  <a:schemeClr val="tx1"/>
                </a:solidFill>
                <a:latin typeface="+mn-lt"/>
                <a:ea typeface="+mn-ea"/>
                <a:cs typeface="+mn-cs"/>
              </a:defRPr>
            </a:lvl1pPr>
            <a:lvl2pPr marL="249238" indent="-84138" algn="l" defTabSz="957263" rtl="0" eaLnBrk="0" fontAlgn="base" hangingPunct="0">
              <a:spcBef>
                <a:spcPct val="20000"/>
              </a:spcBef>
              <a:spcAft>
                <a:spcPct val="0"/>
              </a:spcAft>
              <a:buClr>
                <a:schemeClr val="tx1"/>
              </a:buClr>
              <a:buFont typeface="Zapf Dingbats" charset="2"/>
              <a:buChar char="l"/>
              <a:tabLst>
                <a:tab pos="741363" algn="l"/>
              </a:tabLst>
              <a:defRPr sz="1700" b="1">
                <a:solidFill>
                  <a:schemeClr val="tx1"/>
                </a:solidFill>
                <a:latin typeface="+mn-lt"/>
              </a:defRPr>
            </a:lvl2pPr>
            <a:lvl3pPr marL="582613" indent="-168275" algn="l" defTabSz="957263" rtl="0" eaLnBrk="0" fontAlgn="base" hangingPunct="0">
              <a:spcBef>
                <a:spcPct val="20000"/>
              </a:spcBef>
              <a:spcAft>
                <a:spcPct val="0"/>
              </a:spcAft>
              <a:buClr>
                <a:schemeClr val="tx1"/>
              </a:buClr>
              <a:buFont typeface="Zapf Dingbats" charset="2"/>
              <a:buChar char="l"/>
              <a:tabLst>
                <a:tab pos="741363" algn="l"/>
              </a:tabLst>
              <a:defRPr sz="1300" b="1">
                <a:solidFill>
                  <a:schemeClr val="tx1"/>
                </a:solidFill>
                <a:latin typeface="+mn-lt"/>
              </a:defRPr>
            </a:lvl3pPr>
            <a:lvl4pPr marL="747713" indent="623888" algn="l" defTabSz="957263" rtl="0" eaLnBrk="0" fontAlgn="base" hangingPunct="0">
              <a:spcBef>
                <a:spcPct val="20000"/>
              </a:spcBef>
              <a:spcAft>
                <a:spcPct val="0"/>
              </a:spcAft>
              <a:tabLst>
                <a:tab pos="741363" algn="l"/>
              </a:tabLst>
              <a:defRPr sz="1300">
                <a:solidFill>
                  <a:schemeClr val="tx1"/>
                </a:solidFill>
                <a:latin typeface="+mn-lt"/>
              </a:defRPr>
            </a:lvl4pPr>
            <a:lvl5pPr marL="995363" indent="74613" algn="l" defTabSz="957263" rtl="0" eaLnBrk="0" fontAlgn="base" hangingPunct="0">
              <a:spcBef>
                <a:spcPct val="20000"/>
              </a:spcBef>
              <a:spcAft>
                <a:spcPct val="0"/>
              </a:spcAft>
              <a:tabLst>
                <a:tab pos="741363" algn="l"/>
              </a:tabLst>
              <a:defRPr sz="1100">
                <a:solidFill>
                  <a:schemeClr val="tx1"/>
                </a:solidFill>
                <a:latin typeface="+mn-lt"/>
              </a:defRPr>
            </a:lvl5pPr>
            <a:lvl6pPr marL="1452563" indent="74613" algn="l" defTabSz="957263" rtl="0" eaLnBrk="0" fontAlgn="base" hangingPunct="0">
              <a:spcBef>
                <a:spcPct val="20000"/>
              </a:spcBef>
              <a:spcAft>
                <a:spcPct val="0"/>
              </a:spcAft>
              <a:tabLst>
                <a:tab pos="741363" algn="l"/>
              </a:tabLst>
              <a:defRPr sz="1100">
                <a:solidFill>
                  <a:schemeClr val="tx1"/>
                </a:solidFill>
                <a:latin typeface="+mn-lt"/>
              </a:defRPr>
            </a:lvl6pPr>
            <a:lvl7pPr marL="1909763" indent="74613" algn="l" defTabSz="957263" rtl="0" eaLnBrk="0" fontAlgn="base" hangingPunct="0">
              <a:spcBef>
                <a:spcPct val="20000"/>
              </a:spcBef>
              <a:spcAft>
                <a:spcPct val="0"/>
              </a:spcAft>
              <a:tabLst>
                <a:tab pos="741363" algn="l"/>
              </a:tabLst>
              <a:defRPr sz="1100">
                <a:solidFill>
                  <a:schemeClr val="tx1"/>
                </a:solidFill>
                <a:latin typeface="+mn-lt"/>
              </a:defRPr>
            </a:lvl7pPr>
            <a:lvl8pPr marL="2366963" indent="74613" algn="l" defTabSz="957263" rtl="0" eaLnBrk="0" fontAlgn="base" hangingPunct="0">
              <a:spcBef>
                <a:spcPct val="20000"/>
              </a:spcBef>
              <a:spcAft>
                <a:spcPct val="0"/>
              </a:spcAft>
              <a:tabLst>
                <a:tab pos="741363" algn="l"/>
              </a:tabLst>
              <a:defRPr sz="1100">
                <a:solidFill>
                  <a:schemeClr val="tx1"/>
                </a:solidFill>
                <a:latin typeface="+mn-lt"/>
              </a:defRPr>
            </a:lvl8pPr>
            <a:lvl9pPr marL="2824163" indent="74613" algn="l" defTabSz="957263" rtl="0" eaLnBrk="0" fontAlgn="base" hangingPunct="0">
              <a:spcBef>
                <a:spcPct val="20000"/>
              </a:spcBef>
              <a:spcAft>
                <a:spcPct val="0"/>
              </a:spcAft>
              <a:tabLst>
                <a:tab pos="741363" algn="l"/>
              </a:tabLst>
              <a:defRPr sz="1100">
                <a:solidFill>
                  <a:schemeClr val="tx1"/>
                </a:solidFill>
                <a:latin typeface="+mn-lt"/>
              </a:defRPr>
            </a:lvl9pPr>
          </a:lstStyle>
          <a:p>
            <a:pPr>
              <a:spcBef>
                <a:spcPts val="0"/>
              </a:spcBef>
              <a:spcAft>
                <a:spcPts val="600"/>
              </a:spcAft>
              <a:defRPr/>
            </a:pPr>
            <a:endParaRPr lang="en-GB" sz="1100" b="0" kern="0" dirty="0" smtClean="0"/>
          </a:p>
          <a:p>
            <a:pPr>
              <a:spcBef>
                <a:spcPts val="0"/>
              </a:spcBef>
              <a:spcAft>
                <a:spcPts val="600"/>
              </a:spcAft>
              <a:defRPr/>
            </a:pPr>
            <a:endParaRPr lang="en-GB" sz="1100" b="0" kern="0" dirty="0"/>
          </a:p>
          <a:p>
            <a:pPr>
              <a:spcBef>
                <a:spcPts val="0"/>
              </a:spcBef>
              <a:spcAft>
                <a:spcPts val="600"/>
              </a:spcAft>
              <a:defRPr/>
            </a:pPr>
            <a:endParaRPr lang="en-GB" sz="1100" b="0" kern="0" dirty="0" smtClean="0"/>
          </a:p>
          <a:p>
            <a:pPr>
              <a:spcBef>
                <a:spcPts val="0"/>
              </a:spcBef>
              <a:spcAft>
                <a:spcPts val="600"/>
              </a:spcAft>
              <a:defRPr/>
            </a:pPr>
            <a:endParaRPr lang="en-GB" sz="1100" b="0" kern="0" dirty="0"/>
          </a:p>
          <a:p>
            <a:pPr>
              <a:spcBef>
                <a:spcPts val="0"/>
              </a:spcBef>
              <a:spcAft>
                <a:spcPts val="600"/>
              </a:spcAft>
              <a:defRPr/>
            </a:pPr>
            <a:endParaRPr lang="en-GB" sz="1100" b="0" kern="0" dirty="0" smtClean="0"/>
          </a:p>
          <a:p>
            <a:pPr>
              <a:spcBef>
                <a:spcPts val="0"/>
              </a:spcBef>
              <a:spcAft>
                <a:spcPts val="600"/>
              </a:spcAft>
              <a:defRPr/>
            </a:pPr>
            <a:endParaRPr lang="en-GB" sz="1100" b="0" kern="0" dirty="0"/>
          </a:p>
          <a:p>
            <a:pPr>
              <a:spcBef>
                <a:spcPts val="0"/>
              </a:spcBef>
              <a:spcAft>
                <a:spcPts val="600"/>
              </a:spcAft>
              <a:defRPr/>
            </a:pPr>
            <a:endParaRPr lang="en-GB" sz="1100" b="0" kern="0" dirty="0" smtClean="0"/>
          </a:p>
          <a:p>
            <a:pPr>
              <a:spcBef>
                <a:spcPts val="0"/>
              </a:spcBef>
              <a:spcAft>
                <a:spcPts val="600"/>
              </a:spcAft>
              <a:defRPr/>
            </a:pPr>
            <a:endParaRPr lang="en-GB" sz="1100" b="0" kern="0" dirty="0"/>
          </a:p>
          <a:p>
            <a:pPr>
              <a:spcBef>
                <a:spcPts val="0"/>
              </a:spcBef>
              <a:spcAft>
                <a:spcPts val="600"/>
              </a:spcAft>
              <a:defRPr/>
            </a:pPr>
            <a:endParaRPr lang="en-US" sz="1100" b="0" kern="0" dirty="0" smtClean="0"/>
          </a:p>
          <a:p>
            <a:pPr>
              <a:spcBef>
                <a:spcPts val="0"/>
              </a:spcBef>
              <a:spcAft>
                <a:spcPts val="600"/>
              </a:spcAft>
              <a:defRPr/>
            </a:pPr>
            <a:endParaRPr lang="en-US" sz="1100" b="0" kern="0" dirty="0"/>
          </a:p>
          <a:p>
            <a:pPr>
              <a:spcBef>
                <a:spcPts val="0"/>
              </a:spcBef>
              <a:spcAft>
                <a:spcPts val="600"/>
              </a:spcAft>
              <a:defRPr/>
            </a:pPr>
            <a:r>
              <a:rPr lang="en-US" sz="1100" b="0" kern="0" dirty="0" smtClean="0"/>
              <a:t>Luo, L. (2013). Assessing Validity and Application Scope of the Intrinsic Estimator Approach to the </a:t>
            </a:r>
            <a:br>
              <a:rPr lang="en-US" sz="1100" b="0" kern="0" dirty="0" smtClean="0"/>
            </a:br>
            <a:r>
              <a:rPr lang="en-US" sz="1100" b="0" kern="0" dirty="0" smtClean="0"/>
              <a:t>Age-Period-Cohort Problem. Demography 50(6):1945-67.</a:t>
            </a:r>
          </a:p>
          <a:p>
            <a:pPr>
              <a:spcBef>
                <a:spcPts val="0"/>
              </a:spcBef>
              <a:spcAft>
                <a:spcPts val="600"/>
              </a:spcAft>
              <a:defRPr/>
            </a:pPr>
            <a:r>
              <a:rPr lang="fr-FR" sz="1100" b="0" kern="0" dirty="0" smtClean="0"/>
              <a:t>Chauvel, L. (2013). Spécificité et permanence des effets de cohorte: le modèle APC-D appliqué aux inégalités </a:t>
            </a:r>
            <a:br>
              <a:rPr lang="fr-FR" sz="1100" b="0" kern="0" dirty="0" smtClean="0"/>
            </a:br>
            <a:r>
              <a:rPr lang="fr-FR" sz="1100" b="0" kern="0" dirty="0" smtClean="0"/>
              <a:t>de génération France U.S. Revue </a:t>
            </a:r>
            <a:r>
              <a:rPr lang="fr-FR" sz="1100" b="0" kern="0" dirty="0" err="1" smtClean="0"/>
              <a:t>Francaise</a:t>
            </a:r>
            <a:r>
              <a:rPr lang="fr-FR" sz="1100" b="0" kern="0" dirty="0" smtClean="0"/>
              <a:t> de Sociologie, 54(4):665-707.</a:t>
            </a:r>
          </a:p>
          <a:p>
            <a:pPr>
              <a:spcBef>
                <a:spcPts val="0"/>
              </a:spcBef>
              <a:spcAft>
                <a:spcPts val="600"/>
              </a:spcAft>
              <a:defRPr/>
            </a:pPr>
            <a:r>
              <a:rPr lang="en-US" sz="1100" b="0" kern="0" dirty="0" err="1" smtClean="0"/>
              <a:t>Dassonneville</a:t>
            </a:r>
            <a:r>
              <a:rPr lang="en-US" sz="1100" b="0" kern="0" dirty="0" smtClean="0"/>
              <a:t>, R. (2013). Questioning generational replacement. An age, period and cohort analysis of electoral volatility </a:t>
            </a:r>
            <a:r>
              <a:rPr lang="en-US" sz="1100" b="0" kern="0" dirty="0" smtClean="0"/>
              <a:t/>
            </a:r>
            <a:br>
              <a:rPr lang="en-US" sz="1100" b="0" kern="0" dirty="0" smtClean="0"/>
            </a:br>
            <a:r>
              <a:rPr lang="en-US" sz="1100" b="0" kern="0" dirty="0" smtClean="0"/>
              <a:t>in </a:t>
            </a:r>
            <a:r>
              <a:rPr lang="en-US" sz="1100" b="0" kern="0" dirty="0" smtClean="0"/>
              <a:t>the Netherlands, 1971–2010. Electoral Studies 32(1):37-47</a:t>
            </a:r>
          </a:p>
          <a:p>
            <a:pPr>
              <a:spcBef>
                <a:spcPts val="0"/>
              </a:spcBef>
              <a:spcAft>
                <a:spcPts val="600"/>
              </a:spcAft>
              <a:defRPr/>
            </a:pPr>
            <a:r>
              <a:rPr lang="en-US" sz="1100" b="0" kern="0" dirty="0" smtClean="0"/>
              <a:t>Grasso, M.T. (2014). Age, Period and Cohort Analysis in a Comparative Context: Political Generations and Political </a:t>
            </a:r>
            <a:r>
              <a:rPr lang="en-US" sz="1100" b="0" kern="0" dirty="0" smtClean="0"/>
              <a:t/>
            </a:r>
            <a:br>
              <a:rPr lang="en-US" sz="1100" b="0" kern="0" dirty="0" smtClean="0"/>
            </a:br>
            <a:r>
              <a:rPr lang="en-US" sz="1100" b="0" kern="0" dirty="0" smtClean="0"/>
              <a:t>Participation </a:t>
            </a:r>
            <a:r>
              <a:rPr lang="en-US" sz="1100" b="0" kern="0" dirty="0" smtClean="0"/>
              <a:t>Repertoires in Western Europe. Electoral Studies, 33:63–76.</a:t>
            </a:r>
          </a:p>
          <a:p>
            <a:pPr>
              <a:spcBef>
                <a:spcPts val="0"/>
              </a:spcBef>
              <a:spcAft>
                <a:spcPts val="600"/>
              </a:spcAft>
              <a:defRPr/>
            </a:pPr>
            <a:r>
              <a:rPr lang="en-US" sz="1100" b="0" kern="0" dirty="0" smtClean="0"/>
              <a:t>Chancel L. (2014). Are Younger Generations Higher Carbon Emitters than their Elders?: Inequalities, Generations and </a:t>
            </a:r>
            <a:r>
              <a:rPr lang="en-US" sz="1100" b="0" kern="0" dirty="0" smtClean="0"/>
              <a:t/>
            </a:r>
            <a:br>
              <a:rPr lang="en-US" sz="1100" b="0" kern="0" dirty="0" smtClean="0"/>
            </a:br>
            <a:r>
              <a:rPr lang="en-US" sz="1100" b="0" kern="0" dirty="0" smtClean="0"/>
              <a:t>CO2 </a:t>
            </a:r>
            <a:r>
              <a:rPr lang="en-US" sz="1100" b="0" kern="0" dirty="0" smtClean="0"/>
              <a:t>Emissions in France and in the USA. Ecological Economics, 100:195–207.</a:t>
            </a:r>
          </a:p>
          <a:p>
            <a:pPr>
              <a:spcBef>
                <a:spcPts val="0"/>
              </a:spcBef>
              <a:spcAft>
                <a:spcPts val="600"/>
              </a:spcAft>
              <a:defRPr/>
            </a:pPr>
            <a:r>
              <a:rPr lang="fr-FR" sz="1100" b="0" kern="0" dirty="0" smtClean="0"/>
              <a:t>Chauvel, L. and Schröder M., (2014). </a:t>
            </a:r>
            <a:r>
              <a:rPr lang="fr-FR" sz="1100" b="0" kern="0" dirty="0" err="1" smtClean="0"/>
              <a:t>Generational</a:t>
            </a:r>
            <a:r>
              <a:rPr lang="fr-FR" sz="1100" b="0" kern="0" dirty="0" smtClean="0"/>
              <a:t> </a:t>
            </a:r>
            <a:r>
              <a:rPr lang="fr-FR" sz="1100" b="0" kern="0" dirty="0" err="1" smtClean="0"/>
              <a:t>inequalities</a:t>
            </a:r>
            <a:r>
              <a:rPr lang="fr-FR" sz="1100" b="0" kern="0" dirty="0" smtClean="0"/>
              <a:t> and </a:t>
            </a:r>
            <a:r>
              <a:rPr lang="fr-FR" sz="1100" b="0" kern="0" dirty="0" err="1" smtClean="0"/>
              <a:t>welfare</a:t>
            </a:r>
            <a:r>
              <a:rPr lang="fr-FR" sz="1100" b="0" kern="0" dirty="0" smtClean="0"/>
              <a:t> </a:t>
            </a:r>
            <a:r>
              <a:rPr lang="fr-FR" sz="1100" b="0" kern="0" dirty="0" err="1" smtClean="0"/>
              <a:t>regimes</a:t>
            </a:r>
            <a:r>
              <a:rPr lang="fr-FR" sz="1100" b="0" kern="0" dirty="0" smtClean="0"/>
              <a:t>. Social forces 92 (4):1259-1283. </a:t>
            </a:r>
          </a:p>
          <a:p>
            <a:pPr>
              <a:spcBef>
                <a:spcPts val="0"/>
              </a:spcBef>
              <a:spcAft>
                <a:spcPts val="600"/>
              </a:spcAft>
              <a:defRPr/>
            </a:pPr>
            <a:r>
              <a:rPr lang="fr-FR" sz="1100" b="0" kern="0" dirty="0"/>
              <a:t>Chauvel, L. </a:t>
            </a:r>
            <a:r>
              <a:rPr lang="fr-FR" sz="1100" b="0" kern="0" dirty="0" smtClean="0"/>
              <a:t>and </a:t>
            </a:r>
            <a:r>
              <a:rPr lang="fr-FR" sz="1100" b="0" kern="0" dirty="0" err="1" smtClean="0"/>
              <a:t>Smits</a:t>
            </a:r>
            <a:r>
              <a:rPr lang="fr-FR" sz="1100" b="0" kern="0" dirty="0" smtClean="0"/>
              <a:t> F.. (</a:t>
            </a:r>
            <a:r>
              <a:rPr lang="fr-FR" sz="1100" b="0" kern="0" dirty="0" err="1" smtClean="0"/>
              <a:t>accepted</a:t>
            </a:r>
            <a:r>
              <a:rPr lang="fr-FR" sz="1100" b="0" kern="0" dirty="0" smtClean="0"/>
              <a:t> sept 2014). </a:t>
            </a:r>
            <a:r>
              <a:rPr lang="en-US" sz="1100" b="0" kern="0" dirty="0"/>
              <a:t>The endless baby-boomer generation: Cohort differences in participation </a:t>
            </a:r>
            <a:r>
              <a:rPr lang="en-US" sz="1100" b="0" kern="0" dirty="0" smtClean="0"/>
              <a:t/>
            </a:r>
            <a:br>
              <a:rPr lang="en-US" sz="1100" b="0" kern="0" dirty="0" smtClean="0"/>
            </a:br>
            <a:r>
              <a:rPr lang="en-US" sz="1100" b="0" kern="0" dirty="0" smtClean="0"/>
              <a:t>in </a:t>
            </a:r>
            <a:r>
              <a:rPr lang="en-US" sz="1100" b="0" kern="0" dirty="0"/>
              <a:t>political discussions in nine European countries in the period 1976-2008. In: European Societies</a:t>
            </a:r>
            <a:r>
              <a:rPr lang="en-US" sz="1100" b="0" kern="0" dirty="0" smtClean="0"/>
              <a:t/>
            </a:r>
            <a:br>
              <a:rPr lang="en-US" sz="1100" b="0" kern="0" dirty="0" smtClean="0"/>
            </a:br>
            <a:r>
              <a:rPr lang="en-US" sz="1100" b="0" kern="0" dirty="0" smtClean="0"/>
              <a:t>Etc. etc. </a:t>
            </a:r>
          </a:p>
        </p:txBody>
      </p:sp>
      <p:sp>
        <p:nvSpPr>
          <p:cNvPr id="1843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18436" name="Content Placeholder 2"/>
          <p:cNvSpPr>
            <a:spLocks noGrp="1"/>
          </p:cNvSpPr>
          <p:nvPr>
            <p:ph idx="1"/>
          </p:nvPr>
        </p:nvSpPr>
        <p:spPr>
          <a:xfrm>
            <a:off x="344489" y="717550"/>
            <a:ext cx="7086600" cy="5226050"/>
          </a:xfrm>
        </p:spPr>
        <p:txBody>
          <a:bodyPr/>
          <a:lstStyle/>
          <a:p>
            <a:pPr marL="0" indent="0">
              <a:spcBef>
                <a:spcPct val="0"/>
              </a:spcBef>
              <a:spcAft>
                <a:spcPts val="600"/>
              </a:spcAft>
              <a:buNone/>
            </a:pPr>
            <a:r>
              <a:rPr lang="en-GB" altLang="en-US" sz="1100" b="0" dirty="0" smtClean="0">
                <a:solidFill>
                  <a:schemeClr val="tx1"/>
                </a:solidFill>
              </a:rPr>
              <a:t>Yang, Y. and Land, K.C. (2008). Age–period–cohort analysis of repeated cross-section surveys. Fixed or random effects? </a:t>
            </a:r>
            <a:r>
              <a:rPr lang="en-GB" altLang="en-US" sz="1100" b="0" i="1" dirty="0" smtClean="0">
                <a:solidFill>
                  <a:schemeClr val="tx1"/>
                </a:solidFill>
              </a:rPr>
              <a:t>Sociological Methods &amp; Research</a:t>
            </a:r>
            <a:r>
              <a:rPr lang="en-GB" altLang="en-US" sz="1100" b="0" dirty="0" smtClean="0">
                <a:solidFill>
                  <a:schemeClr val="tx1"/>
                </a:solidFill>
              </a:rPr>
              <a:t> 36(3):297–326.</a:t>
            </a:r>
            <a:endParaRPr lang="en-US" altLang="en-US" sz="1100" b="0" dirty="0" smtClean="0">
              <a:solidFill>
                <a:schemeClr val="tx1"/>
              </a:solidFill>
            </a:endParaRPr>
          </a:p>
          <a:p>
            <a:pPr marL="0" indent="0">
              <a:spcBef>
                <a:spcPct val="0"/>
              </a:spcBef>
              <a:spcAft>
                <a:spcPts val="600"/>
              </a:spcAft>
              <a:buNone/>
            </a:pPr>
            <a:r>
              <a:rPr lang="en-US" altLang="en-US" sz="1100" b="0" dirty="0" smtClean="0">
                <a:solidFill>
                  <a:schemeClr val="tx1"/>
                </a:solidFill>
              </a:rPr>
              <a:t>Smith, H.L. (2008). “Advances in Age-Period-Cohort Analysis.” Sociological Methods &amp; Research 36-3:287-96. </a:t>
            </a:r>
          </a:p>
          <a:p>
            <a:pPr marL="0" indent="0">
              <a:spcBef>
                <a:spcPct val="0"/>
              </a:spcBef>
              <a:spcAft>
                <a:spcPts val="600"/>
              </a:spcAft>
              <a:buNone/>
            </a:pPr>
            <a:r>
              <a:rPr lang="en-US" altLang="en-US" sz="1100" b="0" dirty="0" smtClean="0">
                <a:solidFill>
                  <a:schemeClr val="tx1"/>
                </a:solidFill>
              </a:rPr>
              <a:t>Yang Y., </a:t>
            </a:r>
            <a:r>
              <a:rPr lang="en-US" altLang="en-US" sz="1100" b="0" dirty="0" err="1" smtClean="0">
                <a:solidFill>
                  <a:schemeClr val="tx1"/>
                </a:solidFill>
              </a:rPr>
              <a:t>Schulhofer-Wohl</a:t>
            </a:r>
            <a:r>
              <a:rPr lang="en-US" altLang="en-US" sz="1100" b="0" dirty="0" smtClean="0">
                <a:solidFill>
                  <a:schemeClr val="tx1"/>
                </a:solidFill>
              </a:rPr>
              <a:t>, S., Fu, W. and Land, K. (2008). </a:t>
            </a:r>
            <a:r>
              <a:rPr lang="en-GB" altLang="en-US" sz="1100" b="0" dirty="0" smtClean="0">
                <a:solidFill>
                  <a:schemeClr val="tx1"/>
                </a:solidFill>
              </a:rPr>
              <a:t>“The Intrinsic Estimator for Age-Period-Cohort Analysis: What It is and How to Use it?” </a:t>
            </a:r>
            <a:r>
              <a:rPr lang="en-GB" altLang="en-US" sz="1100" b="0" i="1" dirty="0" smtClean="0">
                <a:solidFill>
                  <a:schemeClr val="tx1"/>
                </a:solidFill>
              </a:rPr>
              <a:t>American Journal of Sociology</a:t>
            </a:r>
            <a:r>
              <a:rPr lang="en-GB" altLang="en-US" sz="1100" b="0" dirty="0" smtClean="0">
                <a:solidFill>
                  <a:schemeClr val="tx1"/>
                </a:solidFill>
              </a:rPr>
              <a:t>, 113:1697-1736. </a:t>
            </a:r>
            <a:endParaRPr lang="en-US" altLang="en-US" sz="1100" b="0" dirty="0" smtClean="0">
              <a:solidFill>
                <a:schemeClr val="tx1"/>
              </a:solidFill>
            </a:endParaRPr>
          </a:p>
          <a:p>
            <a:pPr marL="0" indent="0">
              <a:spcBef>
                <a:spcPct val="0"/>
              </a:spcBef>
              <a:spcAft>
                <a:spcPts val="600"/>
              </a:spcAft>
              <a:buNone/>
            </a:pPr>
            <a:r>
              <a:rPr lang="en-US" altLang="en-US" sz="1100" b="0" dirty="0" smtClean="0">
                <a:solidFill>
                  <a:schemeClr val="tx1"/>
                </a:solidFill>
              </a:rPr>
              <a:t>Wilson, J.A., </a:t>
            </a:r>
            <a:r>
              <a:rPr lang="en-US" altLang="en-US" sz="1100" b="0" dirty="0" err="1" smtClean="0">
                <a:solidFill>
                  <a:schemeClr val="tx1"/>
                </a:solidFill>
              </a:rPr>
              <a:t>Zozula</a:t>
            </a:r>
            <a:r>
              <a:rPr lang="en-US" altLang="en-US" sz="1100" b="0" dirty="0" smtClean="0">
                <a:solidFill>
                  <a:schemeClr val="tx1"/>
                </a:solidFill>
              </a:rPr>
              <a:t>, C. and Gove, W.R. (2011). Age, Period, Cohort and Educational Attainment: The Importance of Considering Gender. Social Science Research 40:136-49.</a:t>
            </a:r>
          </a:p>
          <a:p>
            <a:pPr marL="0" indent="0">
              <a:spcBef>
                <a:spcPct val="0"/>
              </a:spcBef>
              <a:spcAft>
                <a:spcPts val="600"/>
              </a:spcAft>
              <a:buNone/>
            </a:pPr>
            <a:r>
              <a:rPr lang="en-US" altLang="en-US" sz="1100" b="0" dirty="0" err="1" smtClean="0">
                <a:solidFill>
                  <a:schemeClr val="tx1"/>
                </a:solidFill>
              </a:rPr>
              <a:t>Pampel</a:t>
            </a:r>
            <a:r>
              <a:rPr lang="en-US" altLang="en-US" sz="1100" b="0" dirty="0" smtClean="0">
                <a:solidFill>
                  <a:schemeClr val="tx1"/>
                </a:solidFill>
              </a:rPr>
              <a:t>, F.C. and Hunter, L.M. (2012). Cohort Change, Diffusion, and Support for Environmental Spending in the United States. American journal of sociology 118(2):420-448.</a:t>
            </a:r>
          </a:p>
          <a:p>
            <a:pPr marL="0" indent="0">
              <a:spcBef>
                <a:spcPct val="0"/>
              </a:spcBef>
              <a:spcAft>
                <a:spcPts val="600"/>
              </a:spcAft>
              <a:buNone/>
            </a:pPr>
            <a:r>
              <a:rPr lang="en-US" altLang="en-US" sz="1100" b="0" dirty="0" smtClean="0">
                <a:solidFill>
                  <a:schemeClr val="tx1"/>
                </a:solidFill>
              </a:rPr>
              <a:t>Campbell Colin, Jessica Pearlman (2013), Period effects, cohort effects, and the narrowing gender wage gap, Social Science Research, Volume 42, Issue 6, p.1693–1711</a:t>
            </a:r>
          </a:p>
          <a:p>
            <a:pPr marL="0" indent="0">
              <a:spcBef>
                <a:spcPct val="0"/>
              </a:spcBef>
              <a:spcAft>
                <a:spcPts val="600"/>
              </a:spcAft>
              <a:buNone/>
            </a:pPr>
            <a:r>
              <a:rPr lang="en-GB" altLang="en-US" sz="1100" b="0" dirty="0" smtClean="0">
                <a:solidFill>
                  <a:schemeClr val="tx1"/>
                </a:solidFill>
              </a:rPr>
              <a:t>Yang Y. and Land, K.C. (2013), Age-period-cohort analysis. New models, methods, and empirical applications. CRC Press, Taylor &amp; Francis Group, </a:t>
            </a:r>
            <a:r>
              <a:rPr lang="en-GB" altLang="en-US" sz="1100" b="0" dirty="0" err="1" smtClean="0">
                <a:solidFill>
                  <a:schemeClr val="tx1"/>
                </a:solidFill>
              </a:rPr>
              <a:t>Boka</a:t>
            </a:r>
            <a:r>
              <a:rPr lang="en-GB" altLang="en-US" sz="1100" b="0" dirty="0" smtClean="0">
                <a:solidFill>
                  <a:schemeClr val="tx1"/>
                </a:solidFill>
              </a:rPr>
              <a:t> Raton, FL</a:t>
            </a:r>
            <a:endParaRPr lang="en-US" altLang="en-US" sz="1100" b="0" dirty="0" smtClean="0">
              <a:solidFill>
                <a:schemeClr val="tx1"/>
              </a:solidFill>
            </a:endParaRPr>
          </a:p>
        </p:txBody>
      </p:sp>
      <p:sp>
        <p:nvSpPr>
          <p:cNvPr id="18437" name="Slide Number Placeholder 3"/>
          <p:cNvSpPr>
            <a:spLocks noGrp="1"/>
          </p:cNvSpPr>
          <p:nvPr>
            <p:ph type="sldNum" sz="quarter" idx="4294967295"/>
          </p:nvPr>
        </p:nvSpPr>
        <p:spPr>
          <a:xfrm>
            <a:off x="7616825" y="188913"/>
            <a:ext cx="2057400" cy="457200"/>
          </a:xfrm>
          <a:prstGeom prst="rect">
            <a:avLst/>
          </a:prstGeo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8260712-4CA6-4692-BEE7-4DF5B86284FE}" type="slidenum">
              <a:rPr lang="fr-FR" altLang="en-US" sz="1400" smtClean="0"/>
              <a:pPr/>
              <a:t>35</a:t>
            </a:fld>
            <a:endParaRPr lang="fr-FR" altLang="en-US" sz="1400" smtClean="0"/>
          </a:p>
        </p:txBody>
      </p:sp>
      <p:sp>
        <p:nvSpPr>
          <p:cNvPr id="18438" name="Rectangle 4"/>
          <p:cNvSpPr>
            <a:spLocks noChangeArrowheads="1"/>
          </p:cNvSpPr>
          <p:nvPr/>
        </p:nvSpPr>
        <p:spPr bwMode="auto">
          <a:xfrm>
            <a:off x="3789364" y="231777"/>
            <a:ext cx="2211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a:t>APC literature </a:t>
            </a:r>
          </a:p>
        </p:txBody>
      </p:sp>
      <p:sp>
        <p:nvSpPr>
          <p:cNvPr id="18439" name="AutoShape 2" descr="data:image/jpeg;base64,/9j/4AAQSkZJRgABAQAAAQABAAD/2wBDAAoHBwgHBgoICAgLCgoLDhgQDg0NDh0VFhEYIx8lJCIfIiEmKzcvJik0KSEiMEExNDk7Pj4+JS5ESUM8SDc9Pjv/2wBDAQoLCw4NDhwQEBw7KCIoOzs7Ozs7Ozs7Ozs7Ozs7Ozs7Ozs7Ozs7Ozs7Ozs7Ozs7Ozs7Ozs7Ozs7Ozs7Ozs7Ozv/wAARCAFaAOEDASIAAhEBAxEB/8QAGwAAAgMBAQEAAAAAAAAAAAAAAAUCBAYDAQf/xABFEAABAwMCAgQLBwMDBAICAwABAgMEAAUREiEGMRNBUZEVIjVTVGFxcoGS0RQWMjOhscEHI1JCovA0YoLhJPFDcyWTsv/EABkBAAMBAQEAAAAAAAAAAAAAAAABBQIEA//EACwRAAIBAgYBBAEEAwEAAAAAAAABAgMREhMhMTJRBCJBYfChFCPB4TNxgZH/2gAMAwEAAhEDEQA/ANW664HVgOKACj11HpnPOK+an6OHWX20vF9wFwBRAA2zvUvuwz6Q53Cu+Nakl/RxOlUuZ7pnPOK+ajpnPOK+atD92GfSHO4Ufdhn0hzuFPOpfULKq/WZ7pnPOK+ajpnPOK+atD92GfSHO4Ufdhn0hzuFGdS+oMqqZ7pnPOK+ajpnPOK+atD92GfSHO4UHhlgD/qHO4UZ1L6gyqv1me6Zzzivmo6ZzzivmpmiHZXJaoaLy0qQnIU0HEFQxudvUKtM2CHIYQ+zMU42tIUhacEKB5EU86kvb8Cyqn1iLpnPOK+ajpXPOK+Y1oPu0x6Q53CuTvCyFnLcxaDpI3TnfvpZ9LoeVUEnSu+cX3mjpXPOL7zTNrhN8KHSXBWAonKRuRnYd3/DQjhF07LuBGnGClOdW/XvtS/UU+h5NTsWdM55xXzUdK75xfeavGxw/tht5vaPtZTlLWRrHI5057Aa6L4YbZW225dtK3SEtAjBUQCSBvucA/AGjPp9Bkz7FvSu+cX3mjpnPOK+ambPDTT7hWxdekQh4pWEgHBB3ScHYiuy7Pbm3C2u46VhSUFKlJBClfhHtPVTVal1+BZVTsTdM55xXzUdM55xXzU1kQLRFbW7IuqGkIX0alLWkAL56fb6q5uR7E0y0+5e2ENP56JanUBK8HBwevBp5tPr8Cyqnf5F3TOecV81HTOecV81M5cKzQNH2u7tMdINSOkcSnUO0Z6qup4bjrSFJkuEEZBAG9GdS6/AZVT6zP8ATOecV81HTOecV81aH7sM+kOdwo+7DPpDncKWdS+oeVV+sz3TOecV81HTOecV81aH7sM+kOdwo+7DPpDncKM6l9QZVUz3TOecV81HTOecV81aH7sM+kOdwo+7DHpDncKM6l9QZVX6yjRRRU07zSRf+kZ//Wn9q7Vxi/8ASM//AK0/tXatCCiivKACis1eb/KtN0uKgjp2ItvafSzsnUtTi0nxsE8gO6oDimY4IuYkdlSrg5De6R8hA0BRyFaevAxkerrzW8D3M4kajNeHcVl1cXOp8KqNtGiA26pH/wAhOpwtnBBTzTnmDgjHwrheuJ7nEiNtiIzElOth3UXtQA6QJwnxfGVg5I2x20YJMMSLlostytcUW4/YnIqFOaX8K6VQVnGRjGrJ3VnfsqpA4UuMC1vQm5oUl1mO3pLrmElOzhB6sjlgY23GKk9xW/BRKcWwXUt3QxMuOBOhOBuAE5O55YJ7TUrnxO+iDe1MtIaNvQoI0vDplEY30FJATvsTn2Vv1mfSLvAd/VdYMNcp0iNBRqkh9wI1pdznlhSinbB6jTKRwvNk3J2Qu4OdG486ooS+4kdGpsBKcA4GFDNd0cTLVxGu0/ZUaUuBrpA9lzJZDmooxsnfGc86WwuKpzNhZnykKlOi2pkLTkICllzT1J2P/MUevcPSXUWK9C72yWuchbcRpCHR0qwXToKVkjcHcgjly36sWrFZJlrkqdfmqfS4yErSpxSsrClHUM8vFIG3ZS6Zxu7Bta5TtvR0zcp1hbPTnfo+ZSdO+3bimCb/ADX7jc40S3NutQEAh0yMdKpTYWkAaT24zmk8bWoLCLneFroeLjem5LCUl0E/5FrCRpA0kBWyvGzkhRG1Ob1ZlXZ+3qD62kRX1OrLayhZBbUnYjluofDNSsl3N6tfhBDBZaWohnWTlaRtqIxtvnbsx21mLbxRdGrPc3ZDqJ0uIGlakrQWMKVjIUhOR2lKtxin63/zQPSv+luRwncxZHrfDnBC3Jjz4dU8sLAVnR4w5kHGc/vV57h+W9I6db7WoyIryuZ/K/F1dfVURxXjiCJalMMK6dAKnW3yoIUUFQxlICgcbHPwFcLXxJMnM2515ttCn5L7a0MuA4CELICsjY+KOsdR68UNztqHpO8nh6YX7fNYXHVJiPPuKaezoWHSSdwMgjbBxXC9cLTr8yx08hmK42xIbUI5UE5cKdPtG2/bUI/F8uVEgvphRmenmKjvByQdLeEFX4tOCfZkbc99u33mej6Gy02tTs6QwFyXw0hKW1H/AFBPM9Qx8aE5oHhJpsdzi3BqdFTAcUYSIzjToUEoKc7oIB233HXgb1o2gpLSQvTqAGrSMDPqpTbL6u4Xq4W5yMlowyNCg5qLiTtnlgbjlnNJ0X6dH4wkQ5MlUiOdZYZjaF6QlGcLTjWDnkc4OcVm0paP2HdI2NFZNjjCU9bG5KLUnpXZDTLbYlJIOsbEkDYjkQRU5HEsyAZ6nonSOsrjthrpgG0KWnJ8fSMAHrOfhSwS2HiRqa9rNscUuPXW2QlwUtJntFRV9oCyhQ1ZSAkHP4eZIHxGK0lZaa3GncKKKKQzK0UUVkYwb4hiMNIaU28VNpCThIxkfGpfeaF5t75R9azTv5y/eNQqlHxoNJnA680zUfeaF5t75R9aPvLC82/8o+tZpppb7qWmxqWo4Aq74DuPmP8Aen60pUaMdGxqrVeyG54jhE7tPfKPrXn3ign/APE92/hH1pT4CuPmB86frR4CuPmP96frSy6HYZlXobfeKD5l75R9aDxHBO5ae2/7R9aU+Arj6P8A70/WjwFcfRx86frRl0OwzKvQ2+8cHzT3yj60feKDnPRPfKPrSnwFcfR/96frR4CuPo4+dP1oy6HYZlXovsXe1R5Eh9uO8HJKwt04zqISEjr22SK7/eKD5p75R9aU+Arj6OPnT9aPAVx9H/3p+tGXQ7DMq9Db7xQfNPfKPrUXb9b3mVtLaf0rSUqwMHBGOeaV+Arj6OPnT9aPAVx9H/3p+tGXQ7DMq9DKNfLbEjNxmI7rbTSAhCQkYAAwBzrp94oHmnvlH1pT4CuPmB86frR4CuPmB86frRl0OwzKvQ2+8UDzT23/AGj60feKDjHRPfKPrSnwHcfRx84+tHgK4+jj50/WjLodhmVeht94oPmXvlH1o+8UE/8A4nvlH1pT4CuPo/8AvT9aPAVx9HHzp+tGXQ7DMq9DYcRwQcht7Puj60feKDnPRPfKPrSnwFcfRx84+tHgK4+jj50/WjLodjzKvQ2HEUEcmnh/4j60feKD5p75R9aU+Arj5gfOn60eArj6OPnT9aMuh2GZV6G33jg5/Ke+UfWpfeaF5t/5R9aT+Arj5gfOn60eA7j5j/en60suh2GZV6HH3mhebf8AlH1o+80Lzb/yj61nH2HIzxadTpWOYzmuVei8am1dGM+aG1FFFTCgLHfzl+8ahU3fzl+8ahVuPFEmW7Llp8qR/f8A4rZ9VYy0+VI/v/xWxWpKEFajhKRkk9Qrg8rmjs8fixbK4jtcS9sWZ6SEzZCdTbeknPPr5DkaaCvhV0XOvMi58bxFFKYU5tLOepI5H4eJt6zX0y8ccQrRw3Cu/RmQqclPQMoVgqJGTv6uVZqULYcOr/k9I1L3uamisEx/UaYm5QLdc+HJEJ+c8htOtzxQFKABGRvz5V1k/wBQJL1xmx7HY3bmzA/6h8OhAGOeBg55HurORU6HmRNwaT3jiqy2B5tq6TRHW6CpAKFKyM46garQON7FKtEW4vTmoiJOoJQ8oAhScah8MjvFY3jqfaZHGHDs6Q6y/bFIKlrI1oUjVvt106dHFPDJBKdldH0K1X+1XxtS7ZOakhP4gk4Un2pO4pjXx21Xaz2/j24Xq0oLVmjRSXOjRpSokAAJHVlWMCtNH/qNJSmJMuVhdhWuY4EMy+mCufIlOOX/AAZrU/Hkn6RRqL3N4aVQuJLXcLxKtMaRrlxBl1Gk7bgHfrwSKzU7+oklu9zLPbrC/OlRlYAbc2UBjJO23Oo23i6zx7tepMi0It8iG0FSn04KnDkDTyG+T8axkytqh41c3lFfOk/1RlIaanyuHJLVrdXpTKC8nuxj9aZXv+oCYdxj22zW5y7Snm0u6W1YASRkdRPLf40sipe1h5kRlb+KxP4wncPfYygw2uk6fpM6/wAO2Mbfi7eqtDXyvhC7of8A6j3y5zWVQAISlPIeOC1hTec91aPinjGCOE7jJs1xZfkNoSjLS8lvWrTq/U91bnRamopdGYz0uxhc+OuG7RLMWXckB5P4kNpUvT7dIOD6qcW+fFucNuZDeS8w6MoWnkaxfBHBNkPDMaZOgszZMxvpVrfSF6c8gM8tsfGrd34ggcCsQ7Ja4DkuS8SWIiFHYFR69zuc49h7KUqcW8MLtjUna8tjWynvs0V5/Tq6JCl4zjOBmlXCfEQ4osqbkIv2YFakdHr18uvOBSGBxwbq5NstztjtsniMtSG3FZCwEk7bDfG/fWW4Q4xm8P8ACP8AYsTsuIw+rp5PSaUoKiNhseojvrS8eTi9NdDLqK66PsNFY28f1CjQWbei3wnbhMuDSXWo6DghKhkZODv6vVUbT/UJMp+bBuNtct9wisre+zrVnpAlOogHA3xvyrzyZ2vY3jje1zaV5tXz+F/US5Xlgu27heS8wAsOOhzZJAJwMDfq76qf0iucx2HIguRHls61O/a1KJTqwkaPbjetOhJRbfsLMTaSH198rO+wftS6mN98rO+wftS6u+lwRwVOTG1FFFRyoLHfzl+8ahU3fzl+8ahVuPFEmW7Llp8qR/f/AIq/x7MmxeFJKLew69JkDoUhpBUUhX4jgerPxxVC0+VI/v8A8Vs8Z6q4vIeGomddBXg0fMbX/S6S5YGm375MjF9sLdioHiJURyIzv1d1ZtNuvyLFD1W2StywzVLDamlYW2sg5HaApBzjqVmvuWPVWf4u4be4hgtJiTnIUqOvW04knBPYcewUoeTLF6j0lSVtDBXviV3iPijhdRtUiCy3ObwqQnClqK0ZA9QwO+qSLO1w7d7pHvdlnzekVrhuRFLSlzc7EpPXkduN611v4N4gl8QQrrxPdI8oQN2G2E4yeonxR14PXyreY9ValXjC0Y7f2ZVNy1Zj+F+FrW/w8x9v4cZikrU4mO+ovFGrAzlQyCdI2pXxPYkq434bYjWwqgMjStKGctIGrkdsCvomPVRgV4KtJSxHq4JqxluMeGk3DhCXb7VGaZdJS4httIQFlJBxt6q+fwIMGXFgW1PCVyk3AEIkB591ppONtXPA7tq+0bV7ThXcY4RSppu5gOE7fIjf1Dv7zsV1plSAltxSTpVuORPPlSCVwzc7tfOLmmorqC9hbClpKUukOA4B5HIFfXceqvcDspryJKWL/X4Flq1j4/Jvl3uvB7HCLPDktM0JbYWpbZSgJSRg78jsM52G9dkwbh/T/imPcV29+4RHoaGFrYTqKVBCUn9U+rY19UlSo0FhUiW+1HaTjLjqwlIztzNTbW282lxtSVoUAUqScgg9YNa/UaWUdGLL+T5twoiVe+PrvcLlZno0WbCKOjfaISpOUAA5GCSBvWqufBlnk2Wbb4cGPDMtsJK2mwncHKScdhrRUEgc68pVW5XWhtQSVmfLLRxRxDwZF8CXSwSJYj5Sw8znCh1DOCCPXzHLFcrkq+pvVn44fs7q9KSh6KhB1tDKwNjvulWc9vtr6vtRgdlbz1e+HX3M5ftc+XMeEeL+MVX5NrkQoUKG42kvJwpwlCgB6zlXVnl669tVsmt/0cnxFQn0yVrWQyWyFnxk9XPqr6jgdlGPVQ672S0VvwGX8nyIQrrw3M4f4lTbHpbLcFDL7SUHW0dJB26tjXZLVz4t4lm8QC1vw4ceA402HUkLdJQoAY6z4x5eqvq2PVQB6qf6h721/gWV8mO/pvDkROCAzIjuMO9I6ShxBSrf1GuH9J4UqDwzIblxnY6zLUoJdQUkjSnfetzj1V4eVebqtqS7NqNrfBkr75Wd+H7UuphffKzvw/al9UqXBE+pyY2oooqMVBY7+cv3jUKm7+cv3jUKtx4oky3ZctPlWP7/APFbOsZafKsf3/4rZ1weVzR2ePxZ7RRRXKdIUUUUAFeV7VK73Jq0WmVcHt0R2isjONWOQ+J2ppXdkJuyPl3HvFM9vjJJt7732a0aC8ltZCSoqGc9vUN6+npvEDwU1c1yW24jqErS64rSMK5c/bXx2yNX+ZY7qtrhxc9F6JKpWvTggk5A9SiT8K7t3dcz+kM62v5S/bpDbZB56SsEfrkfCu+pQTUYr20/9OeM2m2fVmeI7LImiEzc4rkk8mkugk1Kdf7TbH0MTrhHjOufhQ44ATXzTiKy2+zw+EJcGOliQ4610jiBgrOEnJ7d6nw/Bst24y4iVxKW1yUPKDSH16RpyQSN98AJ9gryyI2xXdv7sbzHsaH+o1ygz+BLkmJLZfLS2g4G1hWn+4OeOXI91PeHLnBctcCCiWyqSiI2VMhYKx4o6udfI46IzfCfF7cJZXGTKjhlR/1I6VWD3YrSX2O7w+jh3jGGnIbYaZlpA/EkpAH6ZHy16SorCofP8GFN3xH0Z28W1iSuM7OjoeQkqU2p0BSQBkkjsxvS2Zd7VfrNPjwL5HbV0Kgp9t0ZZ/7uY2FYKzWJ3iWxXziG4SG4j9zVoYddOEJSFA4z1AkBPwrjElu223Xvh2dbILUtq1rP2qLjLiQNtWOec5ztXnkJN2eqNZj91ofQLNKg8O8LQxcL4zIaSCkS3HBhw6icA5OccvhTuFOi3GOJEOQ3IZOwW2oKFfJhY37rwbw1JhSYipMRDq0w5SwEupDhJIB58gD6jzrbf07u7V44dUtqAzB6B9TSmmB4hVsokfNWatKycr+5qE7uxq6KKK5j1CiiigAqJqVRNAGSvvlZ32D9qXUxvvlZ32D9qXVXpcETKnJjaiiioxUFjv5y/eNQqbv5y/eNQq3HiiTLdly0+VY/v/xWzrGWnyrH9/8AitnXB5XNHZ4/FntFFeVynSe15muKZbDklyMl1JeaAK0Z3API/oe6huWw5KdjIdSp5kJU4gHdIVnTn24PdQB2qndLVEvMFcGc30kdzGpGojODkcvXVzNFCdndAV4UGPbobUOK2GmGUhCEDqFKHuCbC+uYpyH/ANcrVIAcUAs6tWcZ7d/iadCS0ZJjdInpggLKM76SSM94oRIacecZQ4lTjWAtIO6cjIzWlKS2YmkyhN4btdxZhtSo+tEEgxxqI0EYA5HfkKpXfgXh+9zvts2CFPnGpaFFGvHLVjnWhzVZE5DlxehBKtbLaHCcbEKKgP8A/JpqclsxOKFDXA/DzMGVCbgBMeWpKnkBavGKTkde2DWZ/qC+p82vgq1pIVKUjWAc6W0/hH6Z/wDGt49PbYuEaEpKiuSlZSRyGnGc99WcDnitRqyjJSeonFNWQrVw3bHbA3ZHoyXIbaEoCDsduRyOvO+apwOBeH7bHksx4ZxLbLTqluKUpSD1ZzsPZTxyQ0y4024sJU8opbB/1HBOO4GvVSGkyEsFwB1SSsIzuQMAn9RWccrWuPChBM4C4emwo0R2EQ3FSUslDigpKSckZzuMmm1ptEKyQUwrewGWEknSN8nrJPWauFQAyTiq8Oe3MckoQlQMZ7oVZ6zpCtvV4wpOUmrN6BZJlqivM1UnXBuCuKlxKiZL4ZTp6iQTk+rxTWTRcorwcq9oAKialUTQBkr75Wd9g/al1Mb75Wd9g/al1V6XBEypyY2oooqMVBY7+cv3jUKm7+cv3jUKtx4oky3ZctPlWP7/APFbOsZafKsf3/4rZ1weVzR2ePxZ7Xh5V7Xlcp0mRnWx6XxZPmwHgxcIrDBaUrOhYOvLax/icD1jAPVSZfEc1N2ubsaM7FmPrhxHELQCphRDuSASArlsc4OR7K+hpYaS8t5LaQ4sAKWBuoDkCfie+uEi3QJPSpkRWXOnSEuBaAdYTkjPbjJ769VUXujzcejIN8SXq2Fa7iA/HbUqMklCEul0pCm9QQSASSU49aT1014fvVxu87oH2uh+wNdHN8XZUjOMJJ6sDVt/kmnTFqt8aMIzMNltoLDgQlAxqByFe3IBzVhDTbZUUISkrVqVgYye091KU4tbDSfZi7rLdg8UzeIBqXGtiWYr6Ebno1AqWcdeCps/A1Tj3CdZX5cp4pZmXdpmTokZKY5U6UHVy2QlbefYa3ghRkh4CO2A+cu+IP7hxjJ7dhjevH4EOSvU/GZdUUFvK0BR0nBKd+o4G3qpqorWsLCzHzL5eLTNNnVcGpjz/RBM0spSY+tRSdSRsRtt7d81zl3C52y5TI6ZyJUp37LG+0IaRqQD0yt0khOrqHVuNq1jNitMeI7Eat0dLD35jYbGF+3toTYbSiMuOm3Rgy4AFo6IYVgkjPbgkn40Y49BhZlW512ckx+kLa50ZMpDK39CdRDaCkrCCQk5OCM8t9s0/wCGLi7LtxbmPrcmMuFt4OtJbUFYBxhJwdiNxzFXE2e1Mspjpgxkt4UkILacHV+L256+2uTFhhRZkd+M2lhuOlehltICdSsZWfXgY+JpSlFrYaTQk4salzL3BTAWftFujuTkNjk4oKSkJPtBWKWJvDjl1a4sQhfQSW34sdpe2UIQVg47StCvhit8I7P2gyA0jpVJCC5p8YpBJAz2ZJ765rt8RxtptcZpSGVBTaSgEII5EdlONRJWsDjqfO7ldL3LsT7cqRqamRQ+FLbaToIWjZASolSPG5ncbdtNmFXa3vzZibmlTbVzaaea6Af3ytLKFKJ5p/FkAdnXWkbsVnj9Ilu3RUdNssBpPjDOcezO+KtmFFUlaTHbKXFhxYKB4yhjCj2kaRv6hTdRWskZUH2ZBN+uzUeJelzWXmJklLHg5LQBb1K07K5lY6wdufKuLU243BNhuUq4MuNzZyVoipbA6HxF7BXM4689fZWubstsanqntwI6ZSskuhsBWTzOe2oosVqblGSi3xkvKVr1hoZ1dvqNLHH2Q8L7FvDF0lyBJi3WQVTmVJUtBbSkJC86dJScKScHB59taKlQ4ctrbrBjxm2EMvdMW2kBIWsAhJPszkU1rzk03dG1f3Paia9rw0hmSvvlZ32D9qXUxvvlZ32D9qXVXpcETKnJjaiiioxUFjv5y/eNQqbv5y/eNQq3HiiTLdly0+VY/v8A8Vs6xlp8qx/f/itnXB5XNHZ4/FgTikSOLYC3GMMSgzJf+zsvlr+24vONjnOMjmQAerNPTuMVl0cL3ACFEVc2zBgykvso6D+4Qk5CVK1YwM4ziueOH3PeV/YsR+Mra+lp1aJDDD7K3mnnm9KVpQMqxvnYdo36q5M3Vu58R21SYsmPmO8tHTt6daTowRue47+qoL4ObetltgPSipuFHdYWUpwVhaNOR2Y51bt9nubVwiybhcWn0xWVNIQ0xo1Zx4xJJ38UcsCt+j2M+oW8RSXfvU1FU/dUsfYi5otwJVq14yQAdsVdVxVBt7QjrZuLv2cNNuuKZKlJUtI0BXWVHIGw588V3uVnuL17RdLdPZjLEboFJdYLgI1as/iGKj4AecbfL8pKnZEmO+tSW8DLejIAz16Phmi8LK4Wd9D0cVw8BJjTEyDIMf7P0WXNenXjY4wU75ziq54ihSZ8RRfmRXGlPJdilAGVJQFEL58gQQQcHNcLnaZbV9YkQ5Qbdlzi8CpvUlGmPowoZ3B0+rnXqeEHXJwnyZyVylqeU8UNYSdbYbASM7BIA7c0LAHqLPh6I+qNcFuzIkZLLjoDjYSh9ASk6iNzgZ25HnXY8TsJYS4u3z0KdWlDDamQFvFQJGkZ7Ac5xjrxUZXDaJkGLEdfIQxEXGUUjBOpKRkdn4a4uWW9PpYcfukZUuG4Fx3ExiEnYpUFjVvqCurGMUvQP1FSZdGLpxDYiy262qPPeZdQ6jSpKgwo47lDem3EtwdhWvo4p/8AmS1iPH9S1bav/EZV8KpxuGpKbixPlz0vPNzVyl6GtKTqZDekDJwBjPXVq58OR7zdWZNx0yIzDSktxlDYLJGVnffYYHxovG66DWxXt3EaWeH0yboVGVHdESSllOsl7UE7Af5ZBHvCpucYQI6i1Ijy2ZAdQ19nU1lZK86SMEgg6TvnbrxS268Motg12dYhtSZMYFpCNQQ4HRhYGew7jrxVa/Wa5Jmwbg7NbcnvT2GkKaYIbaQkLI8Ukk7qJO9bSg9TN5IZTbuzcpdvaDb8Z+PPw606kBaMsOkEcwc+rPKu0HiOI1FjR2Pt9zWI6HluJaBUlCvwqXyGT2DfblQ1w7KcmifOmtuyunS4eia0oCEtrQEgEk83Cck1yh8M3C06FWy4tIUuO0xI6ZjUFaBgKTgjBwTzyKz6LD9RZVxdASpJ6CWWFyBGRIDX9tbhVpwDnPPbOMVQgcTtPNpuNxffiBlqQpTPR4bWhC0p1dZyMge0mui+F7iptmGbm39gjzEyW0dAek2Xr0FWrGM+rPKpOcHpdihhyYpI6B9sKQnBBcdS4FD2FPxp/th6iwri6Cyh0yo0yKptsOht1nxloKgnKcE53I25jPKpOcVw2kuh2LLbebdQ10C2wFqKwSnG+MEA9fVjnVV3hm4XBzpbpcmnXW0JQyGWNCUjWlSiQSSSdAHYK73Th16a9Mdaej4lJbSpqQx0iCEauYyP8gcjGMUv2x+oetOB1pLmlSdQBwoYI9tSNVrZEMC2RoanVOlhpLZcVzVgYzVk15M0ZK++VnfYP2pdTG++VnfYP2pdVelwRNqcmNqKKKjFQWO/nL941Cpu/nL941CrceKJMt2XLT5Vj+//ABWzrGWnyrH9/wDitnXB5XNHZ4/FnteUE4rzVXKdJ7RUWnUvNJcQcpUMg1OgAryvaKAPKK9ooA8or2igDyivaKAPKMV7RQB5RXteUAFFGa9oA8or2igAqJqVRNAGSvvlZ32D9qXUxvvlZ32D9qXVXpcETKnJjaiiioxUFjv5y/eNQqbv5y/eNQq3HiiTLdly0+VY/v8A8Vs6xlp8qx/f/itnXB5XNHZ4/FlK6W7wnH6AuraSTupH4sYxsequEKzCGt9f2l5ZeCQd8adOeXefhgdVNCcV5nO1c12dFitbBi2MDPJAG9W6q23ycx7tWqT3AKKKKBhRRRQAUUUUAFeV7UVDIIoA9yO2jNImLPeGmkIN+cUUkHJZBzhODnJJ3O/OrC4F2Lylou+lO+lPQJIGc+vfq7vbTt8iuNcivFKCUkk4AG5pUbddCgarwrPjEkMgc9OOXZpV83qqmhM15w20S1SQggvvlIA5AaRnIJ6z7R66LBc5pl3h2R0iZIDOshIw34wxgEb554Pb1dezZdydbW3mG4GlEBTqlJAQMcyCc/p10oRaZaJDehcR0BQU4nokqUcEZydPt3yKcrgIdRlYR0g3RhIwg+zr+P6Vp2Erl4HavaXWyVrSYruzzOxT6v8An8HrpjWDQVE1KomgDJX3ys77B+1LqY33ys77B+1Lqr0uCJlTkxtRRRUYqCx385fvGoVN385fvGoVbjxRJluy5afKsf3/AOK2dYy0+VI/v/xWzrg8rmjs8fiylc4Ts1lKGnQ2QrJJB7OrBH/M1xg2t6It4rluKDiUJSlI0hGnPLnz/gUzzXmc1zXdrHRYrWsYtscZJwgbnrq3VW2+TmPcq1Q9wQUUUUhhRRRQAUUUUAFFFFABXle1zffRHZW86rShCSpR7AKAFHEN3MARorDiRIludGnbJSCDuB25wBXVmO+1FS20gMqUCSBuontJ9p7Sd+fOqUWQ22TeJmpbs1QTFbSkqIR1YAyd+ZxTEuSktqW2yltSubju59WEp5+zIrb00M7iqKDHcSk2d6Mh5zLjgkEKKjjxjg75329XKmciFJfS29HlPx1NnWlsqyHPUvOdj6t6Izc6LqclqEwKJUCgAKbGcgAdeB189uRq+y+0+jU2sKGcH1H19lJsEhXIXqcalteK6kEqSP8AUM4P0PYSOVMo8pqSyHW15SeYOxSewjqPqri80hLpSsDonjg9WlX/AL/5zpfco0dqE0iay4+A8SOg2JOdirt7T66FqPYd605xqHfRkEbGsowmzKt76RbZ4aGnLZCzq8Y45HqNaKAppcNpTTa20YwErSQoe0Gk1YE7mavnlZ34ftS+mF98rO/D9qX1WpcETanJjaiiioxUFjv5y/eNQqbv5y/eNQq3HiiTLdly0+VI/v8A8VprrPXbofTts9MrUE6BqyfYEgk91Zm1eVI/v/xT3iUsi0K+0KWlBWndCiDnPqBP6Vw+T/kR10OLJympN1tbKo75iOOoCtaCTpyOrlnftqMW2TGS/wBJc3j0gToIAJRjOcasjfIHLqqzaj//ABMQE5/spwck5GNjk71byDyrlb9jpKtrGLZHBUVEIAyeZ7quVVtvk5j3BVqh7jQUUUUgCiiigAooooAKKKKAPDWeu0lN1kNwYy0vMpWenShf41J/0ZHLfnn9cEUxvV0Rarep4jU4fFbR1qVVCy2nwbEUXsfaZilOPOBISUA74JHMjPPrJzWlormXq7DGIwelXJewXD4qVA7BO2w7BkfHAPs7py85rz/bT+EY5ntqs+4+6tuPDbSG+bizsNPYOvJ7cY2Pqq0FONpx0SQlI2CVfpyFIaKUlN2ElamXI4YB2Cwc4wnr+b9Ph59iXMZjvuL6OQhKSpbZwHCOo4xlO57OddY0kT8l1hxgJXs28BlWOvYkEVcW803gOOJRnlqIGd8fuR30XCxUbSuQwUlwKH4VIWnxknrGRj9vXXEXJyDDC7m0UK6QtpKPH1gAnVgcsgE13WtAcMuO4HE7B4IVkYHX7R+o+FWstupSoaVA7g86AFrfENvdYW6lTvic0FpQVzI/DjPUavRpCJUdD7YUErGRqSUn4g8q6BKcYCQPhXu3IUOwGSvvlZ34ftS+mF98rO/D9qX1VpcETanJjaiiio5UFjv5y/eNQqbv5y/eNQq3HiiTLdly0+VI/v8A8Vob6B4NJLnRhKgScgH2DKTv8Kz1p8qR/f8A4rQcQFAsz4U4pBI8QoOFauYxjr2rh8n/ACI66HFkVNSH7NGTBc0r6NOFLXoONOP9IIzy6sd1eQIVzjl7ppiCFJbDYypekgeNz3326+rPXVq0Y8Dwhq1f2Eb5Bz4o7KtkjFcrfsdNita8+DY4JydAyat1Vtvk5j3atUPcEFFFFIYUUUUAFFFFABUXFpbQpaiAlIySeoV7WU4pnuSVswozig2mQhLpQojpDn8v2dvd204q7sJux1YzdbqZ8gD7OxuyjG4HVkHkTzPIgBIPXTdpC0oXImlGpagEJAxpGfFB7TvUIMRDKAjXnozlxQxgq7B6h9PXVlKlPOleg6E7Iztv1mm3cSR1aQUI8Y+Md1b9dRP98lJHiDnn/VUHFPOLDTekD/WrPIdntP8Azqrqk9GAkowByxyrJokppC04UM9dKrlHQ8pCHYipyRkEaiNCcg5I/wBW6RtjPt3q+p1TxKGTpCSNSiP2+H/DVedONrZBRCkyvFKiGEalHf8AU700JnsOAmNH6OOoMoUckIJVv7VZ7Oyou2ZhcZMdDr7aA6pzxXTnJBGOew3zjlsK9jyulYVJ6FcXCiFIfGnV66k5dozEZMh8uNIWopGps5yATy7MAnPqo1DQrM8PtMNOtCZMKXTnCnSSnckYPPr7eoZzTCLH+zR0s9It3TnxlnKjv11Rb4ns7jXSiahI6gsFKlbkbA7ncHl2UwYfbksIeaJKFjIyCD3Gh39xaGVvvlZ34ftS+mF88rO/D9qX1WpcETqnJjaiiioxUFjv5y/eNQqbv5y/eNQq3HiiTLdly0+VI/v/AMVrpEZuSgId1YByNKykg+0GsjafKkf3/wCK2dcHlc0dnj8WUJrEpqAli2LDbiE6UFZyEjSQM5yTviq8Zi9Dpw7MZBUE9EVN6wnnqyAU9WOvmPhTfavDiua50WKtqCha4wWQVBAyQMAmrlVbb5PY92rVD3BBRRRSGFFFFABRXlULnc0wG8JHSPrH9toHc+s9g9f80AcbzcVsI+yxiftLqcpKdygctWP29dUrZADLaFhsOODCUA7gf9xz2fqcnsxRtUR0ypLr6i47IfUsLVlPi42xudtsA7DmRyGXZkLbbDNtYDy8hJOdDaRyyDg8vVn969HpojG+rLWjpT0QVlKfxnnn1e3t/wDddXXCjS20MrVyHYO2q5EpKA2lxtC1DYJSVEHr3P7kfDqqLEB2O2suXKQtSlFRUrRt/trBoutthpAAOe0nmT21z1mScI/K/wAgfxez1VSMSVLwRcJTTaVA7pbysY7NOw9u+1dC0824G27g8tYwdCkN4A9eEjagC4vo228kJCR8KWXG5ohgdKp5pJSpWEIClEDsHVy/UV1bjyo4Lsqc2tWSQpTWAnPUPGqldbpOilCWUZCiSSGMnGDyBVz9vqppXYF2BMjSI32hCSEhRTl3ZWevnU5VwhsMIdmJKElZCdbZJzgns22BqtAnLlsh1Day4CRpcbwvq/7sDny2/Spy3J6GEKMJiQ70xwArZKcHCt+vkPjRbUVznHvtjdjuOMPNBpOCv+2U53I5Eb7imUZ9iTHQ7HUlTSh4pTy7KXNSJ2hba7e2kkgpWkp0f+WSDn2A0whlwxWy60hlwjKkIOQDSY0Zi+eVnfh+1L6YXzys78P2pfVWlwRMqcmNqKKKjlUWO/nL941Cpu/nL941CrceKJMt2XLT5Vj+/wDxWzrGWnyrH9/+K2dcHlc0dnj8WcpXS/ZnSwMu6Do5fixtz9dL4ZvClPF9DSRpR0QUc74OrOPh+vVTWvNq5bnQyta8+DI+rGrQM4q3VS2+TmPdq1mh7jR7RXmRQVAcyKACjNLrhf7ZbcCRLRrJwG0HUsn2DekIvd64g+0s2uCuK0250fTOKGVbA59QwerPwrSg3qZckhnfuJWLO2hKEpffW6lvRr0hGrrUer2ddLYxk3B1a0tdO4R4y3BpaJOBvucgb7DbYjOc56DhByS2yJcoFTbocPiZCsdXVjbv681oWoLLTYRgqSNgDyx2Y5VpuKWgtW9RTAhNIfeU5MM19bhLijuhs7eKEj4c6ZKecbQlMWI4vUrGThIT6zkg91XEoQgYSkJHqFe1hu5pIroS6lRw0jJ5qK9z+lcktTlqUp1bCSFkoASVADqzy39dXaKQyo41PVpCZLCRq8b+ydx6vGroxFLKQkPKI7MD/wC+813r2gCmi3hDinDJfWokkFRB0g74G3KpuwkPJSlx10hKtWysZ9RxzHqqzRQBV+wMjkp4DsDy8d2a4ybNFlRhHcLugLK9nVZyQRzznr76YUUAK4nD8GG0ptvplJWAFdI8pWQOXM+ursaM3EYSy2VaE5xqUSe813qJobbFYyN98rO/D9qX0wvvlZ34ftS+q9LgibU5MbUUUVGKgsd/OX7xqFTd/OX7xqFW48USZbsuWnyrH9/+K2dYy0+VY/v/AMVs64PK5o7PH4s9pch65KlykdC0Gk6egUo41c9WcZ9XV10xrzArlOkThdwFkji3GN9p8TUH1HRpz43LfOM4q1m4HR/eiD/LxVHPs3FU7yxbI6Gy/CQdbgVqQyg5KSFYOe3GKtx4dtkxm5DcKPodQFpyykbEZHVWjJTahXpbzxkXxsMqcJbSxGSlSU4G2VEj9OuoSuGY05CETLncH0pWlWDI0g4PIhIAx8K8tjVpemSUogoCn1lzS40gadOGyAOfNIPZ41dbmLNBXHafisJXIdCW0pZT4yuYHqzjHxp3aegW0LcG02u2JIhRI7GeZQkAq9p5mrgUgf6h31TYh21+Oh9EJjQtIUMtJGx37KoWpNmmOOiNEZcSpSlhamkgHfBA6+rs66y9dWGw91p/yHfRrT/kO+kt2jWtlLDTkFoFx1KklDaBkpIVp3xzxjb11cYh2yRFbktwo5bcQFpJZTuCM9lFhl7Wn/Id9GtP+Q76S2xFqlOuoRb20qKis9I23seRGxPLbv7ajdxZYTkdD8VlKysLQlLKfG3AA+JUP/oE0W1sFx5rT/kO+jWn/Id9Um4dsdjpfRDjltaQoHoRyxnsqnbUWmYVBmEyQrLgUptG+TggAb7GiwDnWn/Id9GtP+Q76R3RFrhuMdNbkEa9QU2ygjPLBGc9Y3xjlV4QrepgPIgMKBTqADKcmiwF7pE/5Dvo6RP+Q76SWiNbHA6wm3oSpK1OkOtN58dRVgYJ2GcZry6ItEZ+Mw5BbLi16kJbZR4xHVviiwXHmtP+Q76Nae0D40rmJtEK3mc7CY6EAHxWUk74A/eoW+PaFlbCY0fpA654ikI1fizyGdt+6iwDfWn/ACHfXgUDyINV/Blv9Bj/AP8AUn6V1ZjMRwQwy20DzCEgZ7qQGVvnlZ34ftS+mF98rO/D9qX1XpcETanJjaiiioxUFjv5y/eNQqbv5y/eNQq3HiiTLdly0+VI/v8A8Vs6xVucQ1cGXHFBKUqySeqtT4WgelI764vJi3JWR1+PJKOpcoqn4WgelI76PC0D0pHfXLgl0dGOPZ3fix5OOnYbdwCBrSDgHmN+2ppSEpCUgJA2AHVVXwtA9KR30eFoHpSO+jDLoMUezqzCjRiCxGZaIGkFCAnbOcbeupPRmXwkPNNuBJynWkHBxjr9RPfXDwtA9KR30eFoHpSO+jDLoMUey0lAQkJSAEgYAA2FQbisMrUtpltCl/iKUgFXtrh4WgelI76PC0D0pHfRhl0GKPZ2eisSCC8w26UggFaAcA866hICNGBpxjGNsVU8LQPSkd9HhaB6UjvowS6DFHs7MxI0ZRLEdtsnYlCAnPdSu53a2R5am57CFBCMJWpAVuSAU+rmg+vPqq94WgelI76g5PtbydLrzK05zhQyM01GXuhOUeztClMzojchgHonE5TqGNvZU2YceOSWGGmieZQgDPd7T31xF0t45Sm++jwtA9KR30sEugxR7LDrDTww62hY5YUnP/OQ7qlpAGABgbAYqr4WgelI76PC0D0pHfRgl0PFHs7tRmWCS0y22VABRSkDOBgZ9lePRI8g/wB9ht3bHjoCtvjXHwtA9KR30eFoHpSO+jDLoMUeyw6y282W3W0OIPNK05B+FDcdpr8tpCOZ8VIG551X8LQPSkd9HhaB6UjvowS6DFHsuUGqfhaB6Ujvo8KwPSm++jBLoMcezOXzys77B+1L6u3d5t+4uONLC0EDBHsqlVWnwRNnyY2oooqMVRY7+cv3jUKm7+cv3jUKtx4oky3YUUUUxBRRXaO0l5RbKglZHiEnbPrpN2VwSucaKsLjEqKmvwEZSFEZKeWcV4qG6nOrSAMgnUMAg/8AsUscTWFnCva6BsNvht/IHWQeWeuuq4agtLScawQlRKhgqPUKHNIWFlWiu/2R3AOE+N1ah7Kg40psJUSkpVnBByDRiTDCznRXf7I6TgBOQcHxhscE791SaiqL6ArTpKkjdX4s4O3woxx7DCytRVqLFTILwyQUJyMe3s69qgIy3QXGUeJvgE7kDnSxxuPCzhRXdUR1Cik6RgkK8YbY55r37E/pJ0jbPX2c6eOPYsLK9FW34fRJISQooUrO+5AxXNCW0Mh5xJXqUUhIVjkATnvpKaaugwtbnCipKKSo6QQOoE5xXZUfKvE2SEJUSo7DIFacktws2V6K7mI8AdhkZ21DJxzr1yP0UdRVp1hzScHONjtSxoMLK9FFFaEFFFFADaiiioZXFjv5y/eNQqbv5y/eNQq3HiiTLdhRRRTEFSQstrC08xUaKAOyZKwgJ0pyE6dRG+M5xXRuVkLQ9ulWT+HrJBOe6qtFZcIseJnWQ4HX1LTsDy2x1VNMx0OdIQlStesZHI9tV6KMKtYLssIlLDqVK5DAOB1A5ryQ6haG0NjARnfGOdcKKMCvcMTsWDLc3wlCSo5UQNycEfya8TKWkpOlKtJBTkciBj+BXGvKMEQxM6IeWgLCTjXjJHVvmuhmu4UMJ3z1cs86r0UOKYYmdlSXF6ySPHKlH2nnUjMdUkpUEnOcHHLNV6KMEegxM7KkuLUonGTnPx51FDpQkoKUrQd9Kh1/xXOinhVrCuyS16zulI3zsMV1+1KIwUIIKQk7HcDlXCihxTC7O6pbqlatgfG5DHPnXjslbySFBI1K1KIG5NcaKWFDuwooorQgooooAbUUUVDK4sd/OX7xqFTd/OX7xqFW48USZbsKKKKYgooooAKKKKACiiigAqw0hYQFNtlbiskYTnSB14/5yqvVyLLShgsnGrOU+PpyBvjPtrFRtI1DfU7CLJbb1ylKKVEDQfHP/r21wQwnDmhPSqBTpQeekjOdvh30OyZEhRLroaRyO+AB2dp9lcRIiLWsuEjOAgg8hyH8V5K/uzbsXDFYLCVIGpzRnQDzOE7fqTt2VxZQxoeU8nSUkAAE5GQf5xzrkXIIKTlWP9WSOWPrXnSwlYyVchyUN9qavbcC0LcgqIS+ThZRsgnlVaQx0BSNWdSc7jGK8K4eSAT2DJ9Yx/NSIjaVYLmceKDinFu+4mlY4UV7Xlex5hRRRQAUUUUAFFFFABRRRQA2oooqGVxY7+cv3jUKaFpsnJQkk+qvOib82n5RVSNXRaE50tdxZRTPom/Np+UUdE35tPyinnfAsr5FlFM+ib82n5RR0Tfm0/KKM74DK+RZRTPom/Np+UUdE35tPyijO+AyvkWUUz6JvzaflFHRN+bT8oozvgMr5KCA2UL1qIVjxduZr3oorgw6TunBwTnOf/ur3RN+bT8oo6JvzaflFZdS5pQt7i1EK3tqBBdVgg79W5z/AM9depg25GQVOLCcafgM7f8AlTHom/Np7qOib82n5RWbx6NWfYuEWEQ+jcII8Tnv/wAwK8ahwOjAWFg7ZAJPLP8A6pl0Tfm0/KKOib82n5RRiXQsL7FjkSKcOJIKwQrr543/AFq0tMPUdKjjIxz5bZ/n9Ks9E35tPyijom/Np+UU1OwYL7lJwMdGdB8fUNt8Yx9c1xpn0Tfm0/KKOib82n5RWlVt7GXT+RZRTPom/Np+UUdE35tPyinnfAsr5FlFM+ib82n5RR0Tfm0/KKM74DK+RZRTPom/Np+UUdE35tPyijO+AyvkWUUz6JvzaflFHRN+bT8oozvgMr5J0UUVKKR//9k="/>
          <p:cNvSpPr>
            <a:spLocks noChangeAspect="1" noChangeArrowheads="1"/>
          </p:cNvSpPr>
          <p:nvPr/>
        </p:nvSpPr>
        <p:spPr bwMode="auto">
          <a:xfrm>
            <a:off x="49228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184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395" y="116632"/>
            <a:ext cx="21431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descr="http://images.tandf.co.uk/common/jackets/amazon/978146655/9781466551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856" y="3381701"/>
            <a:ext cx="2245332" cy="345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903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84514" y="1196752"/>
            <a:ext cx="8970997" cy="3662541"/>
          </a:xfrm>
          <a:prstGeom prst="rect">
            <a:avLst/>
          </a:prstGeom>
          <a:noFill/>
        </p:spPr>
        <p:txBody>
          <a:bodyPr wrap="square" rtlCol="0">
            <a:spAutoFit/>
          </a:bodyPr>
          <a:lstStyle/>
          <a:p>
            <a:r>
              <a:rPr lang="en-US" sz="2400" b="1" dirty="0" smtClean="0"/>
              <a:t>Our method A: APCD </a:t>
            </a:r>
          </a:p>
          <a:p>
            <a:r>
              <a:rPr lang="en-US" sz="2000" dirty="0" smtClean="0"/>
              <a:t>APCD (</a:t>
            </a:r>
            <a:r>
              <a:rPr lang="en-US" sz="2000" dirty="0" err="1" smtClean="0"/>
              <a:t>detrended</a:t>
            </a:r>
            <a:r>
              <a:rPr lang="en-US" sz="2000" dirty="0" smtClean="0"/>
              <a:t>): are some cohorts above or below a linear trend of long-run economic growth? Basically, the APCD is a ‘bump detector’. </a:t>
            </a:r>
          </a:p>
          <a:p>
            <a:endParaRPr lang="en-US" dirty="0" smtClean="0"/>
          </a:p>
          <a:p>
            <a:endParaRPr lang="en-US" dirty="0" smtClean="0"/>
          </a:p>
          <a:p>
            <a:endParaRPr lang="en-US" dirty="0"/>
          </a:p>
          <a:p>
            <a:endParaRPr lang="en-US" dirty="0" smtClean="0"/>
          </a:p>
          <a:p>
            <a:r>
              <a:rPr lang="en-US" dirty="0" smtClean="0"/>
              <a:t> </a:t>
            </a:r>
          </a:p>
          <a:p>
            <a:endParaRPr lang="en-US" dirty="0"/>
          </a:p>
          <a:p>
            <a:endParaRPr lang="en-US"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36</a:t>
            </a:fld>
            <a:endParaRPr lang="fr-CH" dirty="0"/>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88" y="2590800"/>
            <a:ext cx="9272156" cy="249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960440" y="4581128"/>
            <a:ext cx="4953000" cy="1754326"/>
          </a:xfrm>
          <a:prstGeom prst="rect">
            <a:avLst/>
          </a:prstGeom>
        </p:spPr>
        <p:txBody>
          <a:bodyPr>
            <a:spAutoFit/>
          </a:bodyPr>
          <a:lstStyle/>
          <a:p>
            <a:pPr defTabSz="957263">
              <a:spcBef>
                <a:spcPct val="20000"/>
              </a:spcBef>
              <a:spcAft>
                <a:spcPct val="100000"/>
              </a:spcAft>
              <a:tabLst>
                <a:tab pos="741363" algn="l"/>
              </a:tabLst>
            </a:pPr>
            <a:r>
              <a:rPr lang="en-US" sz="2000" b="1" dirty="0" err="1" smtClean="0"/>
              <a:t>ssc</a:t>
            </a:r>
            <a:r>
              <a:rPr lang="en-US" sz="2000" b="1" dirty="0" smtClean="0"/>
              <a:t> install </a:t>
            </a:r>
            <a:r>
              <a:rPr lang="en-US" sz="2000" b="1" dirty="0" err="1" smtClean="0"/>
              <a:t>apcd</a:t>
            </a:r>
            <a:r>
              <a:rPr lang="en-US" sz="2000" b="1" dirty="0"/>
              <a:t/>
            </a:r>
            <a:br>
              <a:rPr lang="en-US" sz="2000" b="1" dirty="0"/>
            </a:br>
            <a:r>
              <a:rPr lang="en-US" sz="2000" b="1" dirty="0" smtClean="0"/>
              <a:t>=&gt; </a:t>
            </a:r>
            <a:r>
              <a:rPr lang="en-US" sz="2000" b="1" dirty="0" smtClean="0"/>
              <a:t>available </a:t>
            </a:r>
            <a:r>
              <a:rPr lang="en-US" sz="2000" b="1" dirty="0" smtClean="0"/>
              <a:t>ado file </a:t>
            </a:r>
          </a:p>
          <a:p>
            <a:pPr defTabSz="957263">
              <a:spcBef>
                <a:spcPct val="20000"/>
              </a:spcBef>
              <a:spcAft>
                <a:spcPct val="100000"/>
              </a:spcAft>
              <a:buFontTx/>
              <a:buChar char="•"/>
              <a:tabLst>
                <a:tab pos="741363" algn="l"/>
              </a:tabLst>
            </a:pPr>
            <a:r>
              <a:rPr lang="en-US" sz="2000" b="1" dirty="0" smtClean="0"/>
              <a:t>PLZ see more on  </a:t>
            </a:r>
            <a:r>
              <a:rPr lang="en-GB" b="1" dirty="0" smtClean="0"/>
              <a:t>www.louischauvel.org/apcdex.htm </a:t>
            </a:r>
            <a:endParaRPr lang="en-GB" b="1" dirty="0"/>
          </a:p>
        </p:txBody>
      </p:sp>
    </p:spTree>
    <p:extLst>
      <p:ext uri="{BB962C8B-B14F-4D97-AF65-F5344CB8AC3E}">
        <p14:creationId xmlns:p14="http://schemas.microsoft.com/office/powerpoint/2010/main" val="27077764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84514" y="908720"/>
            <a:ext cx="8970997" cy="5386090"/>
          </a:xfrm>
          <a:prstGeom prst="rect">
            <a:avLst/>
          </a:prstGeom>
          <a:noFill/>
        </p:spPr>
        <p:txBody>
          <a:bodyPr wrap="square" rtlCol="0">
            <a:spAutoFit/>
          </a:bodyPr>
          <a:lstStyle/>
          <a:p>
            <a:r>
              <a:rPr lang="en-US" b="1" dirty="0"/>
              <a:t>4</a:t>
            </a:r>
            <a:r>
              <a:rPr lang="en-US" sz="2400" b="1" dirty="0" smtClean="0"/>
              <a:t>. Data</a:t>
            </a:r>
            <a:endParaRPr lang="en-US" sz="2400" dirty="0" smtClean="0"/>
          </a:p>
          <a:p>
            <a:r>
              <a:rPr lang="en-US" sz="2000" b="1" dirty="0" smtClean="0"/>
              <a:t>Dependent variable</a:t>
            </a:r>
          </a:p>
          <a:p>
            <a:r>
              <a:rPr lang="en-US" sz="2000" dirty="0" smtClean="0"/>
              <a:t>We want to explain the living standards of members of different cohorts: </a:t>
            </a:r>
          </a:p>
          <a:p>
            <a:r>
              <a:rPr lang="en-US" sz="2000" dirty="0" smtClean="0"/>
              <a:t>Variable “dpi” (disposable income) from the Luxembourg Income Study. </a:t>
            </a:r>
          </a:p>
          <a:p>
            <a:r>
              <a:rPr lang="en-US" sz="2000" b="1" dirty="0" smtClean="0"/>
              <a:t>Logged </a:t>
            </a:r>
            <a:r>
              <a:rPr lang="en-US" sz="2000" dirty="0" smtClean="0"/>
              <a:t>and </a:t>
            </a:r>
            <a:r>
              <a:rPr lang="en-US" sz="2000" b="1" dirty="0" smtClean="0"/>
              <a:t>divided </a:t>
            </a:r>
            <a:r>
              <a:rPr lang="en-US" sz="2000" b="1" dirty="0"/>
              <a:t>by the square root of household </a:t>
            </a:r>
            <a:r>
              <a:rPr lang="en-US" sz="2000" b="1" dirty="0" smtClean="0"/>
              <a:t>members </a:t>
            </a:r>
            <a:r>
              <a:rPr lang="en-US" sz="2000" dirty="0" smtClean="0"/>
              <a:t>and adjusted </a:t>
            </a:r>
            <a:r>
              <a:rPr lang="en-US" sz="2000" dirty="0"/>
              <a:t>for </a:t>
            </a:r>
            <a:r>
              <a:rPr lang="en-US" sz="2000" dirty="0" smtClean="0"/>
              <a:t>inflation: reflects household-equalized real disposable income after taxes and transfers.</a:t>
            </a:r>
            <a:br>
              <a:rPr lang="en-US" sz="2000" dirty="0" smtClean="0"/>
            </a:br>
            <a:endParaRPr lang="en-US" sz="2000" dirty="0" smtClean="0"/>
          </a:p>
          <a:p>
            <a:endParaRPr lang="en-US" sz="2000" dirty="0"/>
          </a:p>
          <a:p>
            <a:r>
              <a:rPr lang="en-US" sz="2000" b="1" dirty="0" smtClean="0"/>
              <a:t>Independent variables</a:t>
            </a:r>
          </a:p>
          <a:p>
            <a:r>
              <a:rPr lang="en-US" sz="2000" dirty="0" smtClean="0"/>
              <a:t>Cohort-membership </a:t>
            </a:r>
            <a:r>
              <a:rPr lang="en-US" sz="2000" dirty="0"/>
              <a:t>of </a:t>
            </a:r>
            <a:r>
              <a:rPr lang="en-US" sz="2000" dirty="0" smtClean="0"/>
              <a:t>respondent (date of birth).</a:t>
            </a:r>
          </a:p>
          <a:p>
            <a:r>
              <a:rPr lang="en-US" sz="2000" dirty="0"/>
              <a:t>P</a:t>
            </a:r>
            <a:r>
              <a:rPr lang="en-US" sz="2000" dirty="0" smtClean="0"/>
              <a:t>lus controls for: age, period of measurement, </a:t>
            </a:r>
            <a:r>
              <a:rPr lang="en-US" sz="2000" dirty="0"/>
              <a:t/>
            </a:r>
            <a:br>
              <a:rPr lang="en-US" sz="2000" dirty="0"/>
            </a:br>
            <a:r>
              <a:rPr lang="en-US" sz="2000" dirty="0"/>
              <a:t>education </a:t>
            </a:r>
            <a:r>
              <a:rPr lang="en-US" sz="2000" dirty="0" smtClean="0"/>
              <a:t>(ISCED code), sex, </a:t>
            </a:r>
            <a:r>
              <a:rPr lang="en-US" sz="2000" dirty="0"/>
              <a:t>partner in </a:t>
            </a:r>
            <a:r>
              <a:rPr lang="en-US" sz="2000" dirty="0" smtClean="0"/>
              <a:t>household, # of children, immigrant-status.</a:t>
            </a:r>
          </a:p>
          <a:p>
            <a:endParaRPr lang="en-US" sz="2000" dirty="0" smtClean="0"/>
          </a:p>
          <a:p>
            <a:r>
              <a:rPr lang="en-US" sz="2000" b="1" dirty="0" smtClean="0"/>
              <a:t>Main interest</a:t>
            </a:r>
            <a:endParaRPr lang="en-US" sz="2000" b="1" dirty="0"/>
          </a:p>
          <a:p>
            <a:r>
              <a:rPr lang="en-US" sz="2000" dirty="0" smtClean="0"/>
              <a:t>How much does the mere date of birth (cohort membership) influence living standards?</a:t>
            </a:r>
            <a:endParaRPr lang="en-US" sz="2000"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37</a:t>
            </a:fld>
            <a:endParaRPr lang="fr-CH" dirty="0"/>
          </a:p>
        </p:txBody>
      </p:sp>
    </p:spTree>
    <p:extLst>
      <p:ext uri="{BB962C8B-B14F-4D97-AF65-F5344CB8AC3E}">
        <p14:creationId xmlns:p14="http://schemas.microsoft.com/office/powerpoint/2010/main" val="478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a:off x="211138" y="188913"/>
            <a:ext cx="93599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fr-FR" altLang="en-US" sz="1000" b="1" dirty="0" err="1">
                <a:solidFill>
                  <a:srgbClr val="000000"/>
                </a:solidFill>
                <a:latin typeface="Courier New" pitchFamily="49" charset="0"/>
                <a:cs typeface="Courier New" pitchFamily="49" charset="0"/>
              </a:rPr>
              <a:t>clear</a:t>
            </a:r>
            <a:r>
              <a:rPr lang="fr-FR" altLang="en-US" sz="1000" b="1" dirty="0">
                <a:solidFill>
                  <a:srgbClr val="000000"/>
                </a:solidFill>
                <a:latin typeface="Courier New" pitchFamily="49" charset="0"/>
                <a:cs typeface="Courier New" pitchFamily="49" charset="0"/>
              </a:rPr>
              <a:t> all</a:t>
            </a:r>
          </a:p>
          <a:p>
            <a:r>
              <a:rPr lang="fr-FR" altLang="en-US" sz="1000" b="1" dirty="0" err="1">
                <a:solidFill>
                  <a:srgbClr val="000000"/>
                </a:solidFill>
                <a:latin typeface="Courier New" pitchFamily="49" charset="0"/>
                <a:cs typeface="Courier New" pitchFamily="49" charset="0"/>
              </a:rPr>
              <a:t>ssc</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install</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apcd</a:t>
            </a:r>
            <a:r>
              <a:rPr lang="fr-FR" altLang="en-US" sz="1000" b="1" dirty="0">
                <a:solidFill>
                  <a:srgbClr val="000000"/>
                </a:solidFill>
                <a:latin typeface="Courier New" pitchFamily="49" charset="0"/>
                <a:cs typeface="Courier New" pitchFamily="49" charset="0"/>
              </a:rPr>
              <a:t>  </a:t>
            </a:r>
          </a:p>
          <a:p>
            <a:r>
              <a:rPr lang="fr-FR" altLang="en-US" sz="1000" b="1" dirty="0">
                <a:solidFill>
                  <a:srgbClr val="000000"/>
                </a:solidFill>
                <a:latin typeface="Courier New" pitchFamily="49" charset="0"/>
                <a:cs typeface="Courier New" pitchFamily="49" charset="0"/>
              </a:rPr>
              <a:t>set </a:t>
            </a:r>
            <a:r>
              <a:rPr lang="fr-FR" altLang="en-US" sz="1000" b="1" dirty="0" err="1">
                <a:solidFill>
                  <a:srgbClr val="000000"/>
                </a:solidFill>
                <a:latin typeface="Courier New" pitchFamily="49" charset="0"/>
                <a:cs typeface="Courier New" pitchFamily="49" charset="0"/>
              </a:rPr>
              <a:t>linesize</a:t>
            </a:r>
            <a:r>
              <a:rPr lang="fr-FR" altLang="en-US" sz="1000" b="1" dirty="0">
                <a:solidFill>
                  <a:srgbClr val="000000"/>
                </a:solidFill>
                <a:latin typeface="Courier New" pitchFamily="49" charset="0"/>
                <a:cs typeface="Courier New" pitchFamily="49" charset="0"/>
              </a:rPr>
              <a:t> 100</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d3=.</a:t>
            </a:r>
          </a:p>
          <a:p>
            <a:r>
              <a:rPr lang="fr-FR" altLang="en-US" sz="1000" b="1" dirty="0" err="1">
                <a:solidFill>
                  <a:srgbClr val="000000"/>
                </a:solidFill>
                <a:latin typeface="Courier New" pitchFamily="49" charset="0"/>
                <a:cs typeface="Courier New" pitchFamily="49" charset="0"/>
              </a:rPr>
              <a:t>foreach</a:t>
            </a:r>
            <a:r>
              <a:rPr lang="fr-FR" altLang="en-US" sz="1000" b="1" dirty="0">
                <a:solidFill>
                  <a:srgbClr val="000000"/>
                </a:solidFill>
                <a:latin typeface="Courier New" pitchFamily="49" charset="0"/>
                <a:cs typeface="Courier New" pitchFamily="49" charset="0"/>
              </a:rPr>
              <a:t> gogo in </a:t>
            </a:r>
            <a:r>
              <a:rPr lang="fr-FR" altLang="en-US" sz="1000" b="1" dirty="0" err="1">
                <a:solidFill>
                  <a:srgbClr val="000000"/>
                </a:solidFill>
                <a:latin typeface="Courier New" pitchFamily="49" charset="0"/>
                <a:cs typeface="Courier New" pitchFamily="49" charset="0"/>
              </a:rPr>
              <a:t>fr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it</a:t>
            </a:r>
            <a:r>
              <a:rPr lang="fr-FR" altLang="en-US" sz="1000" b="1" dirty="0">
                <a:solidFill>
                  <a:srgbClr val="000000"/>
                </a:solidFill>
                <a:latin typeface="Courier New" pitchFamily="49" charset="0"/>
                <a:cs typeface="Courier New" pitchFamily="49" charset="0"/>
              </a:rPr>
              <a:t> no us  {</a:t>
            </a:r>
          </a:p>
          <a:p>
            <a:r>
              <a:rPr lang="fr-FR" altLang="en-US" sz="1000" b="1" dirty="0">
                <a:solidFill>
                  <a:srgbClr val="000000"/>
                </a:solidFill>
                <a:latin typeface="Courier New" pitchFamily="49" charset="0"/>
                <a:cs typeface="Courier New" pitchFamily="49" charset="0"/>
              </a:rPr>
              <a:t>qui {</a:t>
            </a:r>
          </a:p>
          <a:p>
            <a:r>
              <a:rPr lang="fr-FR" altLang="en-US" sz="1000" b="1" dirty="0">
                <a:solidFill>
                  <a:srgbClr val="000000"/>
                </a:solidFill>
                <a:latin typeface="Courier New" pitchFamily="49" charset="0"/>
                <a:cs typeface="Courier New" pitchFamily="49" charset="0"/>
              </a:rPr>
              <a:t>if "`gogo'"== "</a:t>
            </a:r>
            <a:r>
              <a:rPr lang="fr-FR" altLang="en-US" sz="1000" b="1" dirty="0" err="1">
                <a:solidFill>
                  <a:srgbClr val="000000"/>
                </a:solidFill>
                <a:latin typeface="Courier New" pitchFamily="49" charset="0"/>
                <a:cs typeface="Courier New" pitchFamily="49" charset="0"/>
              </a:rPr>
              <a:t>fr</a:t>
            </a:r>
            <a:r>
              <a:rPr lang="fr-FR" altLang="en-US" sz="1000" b="1" dirty="0">
                <a:solidFill>
                  <a:srgbClr val="000000"/>
                </a:solidFill>
                <a:latin typeface="Courier New" pitchFamily="49" charset="0"/>
                <a:cs typeface="Courier New" pitchFamily="49" charset="0"/>
              </a:rPr>
              <a:t>" local fifi  " fr84 fr89 fr94 fr00  fr05 fr10"</a:t>
            </a:r>
          </a:p>
          <a:p>
            <a:r>
              <a:rPr lang="fr-FR" altLang="en-US" sz="1000" b="1" dirty="0">
                <a:solidFill>
                  <a:srgbClr val="000000"/>
                </a:solidFill>
                <a:latin typeface="Courier New" pitchFamily="49" charset="0"/>
                <a:cs typeface="Courier New" pitchFamily="49" charset="0"/>
              </a:rPr>
              <a:t>if "`gogo'"== "</a:t>
            </a:r>
            <a:r>
              <a:rPr lang="fr-FR" altLang="en-US" sz="1000" b="1" dirty="0" err="1">
                <a:solidFill>
                  <a:srgbClr val="000000"/>
                </a:solidFill>
                <a:latin typeface="Courier New" pitchFamily="49" charset="0"/>
                <a:cs typeface="Courier New" pitchFamily="49" charset="0"/>
              </a:rPr>
              <a:t>it</a:t>
            </a:r>
            <a:r>
              <a:rPr lang="fr-FR" altLang="en-US" sz="1000" b="1" dirty="0">
                <a:solidFill>
                  <a:srgbClr val="000000"/>
                </a:solidFill>
                <a:latin typeface="Courier New" pitchFamily="49" charset="0"/>
                <a:cs typeface="Courier New" pitchFamily="49" charset="0"/>
              </a:rPr>
              <a:t>" local fifi  " it86 it91 it95 it00 it04 it10"</a:t>
            </a:r>
          </a:p>
          <a:p>
            <a:r>
              <a:rPr lang="fr-FR" altLang="en-US" sz="1000" b="1" dirty="0">
                <a:solidFill>
                  <a:srgbClr val="000000"/>
                </a:solidFill>
                <a:latin typeface="Courier New" pitchFamily="49" charset="0"/>
                <a:cs typeface="Courier New" pitchFamily="49" charset="0"/>
              </a:rPr>
              <a:t>if "`gogo'"== "no" local fifi  "no86 no91 no95 no00 no04 no10"</a:t>
            </a:r>
          </a:p>
          <a:p>
            <a:r>
              <a:rPr lang="fr-FR" altLang="en-US" sz="1000" b="1" dirty="0">
                <a:solidFill>
                  <a:srgbClr val="000000"/>
                </a:solidFill>
                <a:latin typeface="Courier New" pitchFamily="49" charset="0"/>
                <a:cs typeface="Courier New" pitchFamily="49" charset="0"/>
              </a:rPr>
              <a:t>if "`gogo'"== "us" local fifi  "us86 us91 us94 us00 us04 us10"</a:t>
            </a:r>
          </a:p>
          <a:p>
            <a:r>
              <a:rPr lang="fr-FR" altLang="en-US" sz="1000" b="1" dirty="0" err="1">
                <a:solidFill>
                  <a:srgbClr val="000000"/>
                </a:solidFill>
                <a:latin typeface="Courier New" pitchFamily="49" charset="0"/>
                <a:cs typeface="Courier New" pitchFamily="49" charset="0"/>
              </a:rPr>
              <a:t>foreach</a:t>
            </a:r>
            <a:r>
              <a:rPr lang="fr-FR" altLang="en-US" sz="1000" b="1" dirty="0">
                <a:solidFill>
                  <a:srgbClr val="000000"/>
                </a:solidFill>
                <a:latin typeface="Courier New" pitchFamily="49" charset="0"/>
                <a:cs typeface="Courier New" pitchFamily="49" charset="0"/>
              </a:rPr>
              <a:t> toto in `fifi' { </a:t>
            </a:r>
          </a:p>
          <a:p>
            <a:r>
              <a:rPr lang="fr-FR" altLang="en-US" sz="1000" b="1" dirty="0">
                <a:solidFill>
                  <a:srgbClr val="000000"/>
                </a:solidFill>
                <a:latin typeface="Courier New" pitchFamily="49" charset="0"/>
                <a:cs typeface="Courier New" pitchFamily="49" charset="0"/>
              </a:rPr>
              <a:t>local perso "$`</a:t>
            </a:r>
            <a:r>
              <a:rPr lang="fr-FR" altLang="en-US" sz="1000" b="1" dirty="0" err="1">
                <a:solidFill>
                  <a:srgbClr val="000000"/>
                </a:solidFill>
                <a:latin typeface="Courier New" pitchFamily="49" charset="0"/>
                <a:cs typeface="Courier New" pitchFamily="49" charset="0"/>
              </a:rPr>
              <a:t>toto'p</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local house "$`</a:t>
            </a:r>
            <a:r>
              <a:rPr lang="fr-FR" altLang="en-US" sz="1000" b="1" dirty="0" err="1">
                <a:solidFill>
                  <a:srgbClr val="000000"/>
                </a:solidFill>
                <a:latin typeface="Courier New" pitchFamily="49" charset="0"/>
                <a:cs typeface="Courier New" pitchFamily="49" charset="0"/>
              </a:rPr>
              <a:t>toto'h</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qui use </a:t>
            </a:r>
            <a:r>
              <a:rPr lang="fr-FR" altLang="en-US" sz="1000" b="1" dirty="0" err="1">
                <a:solidFill>
                  <a:srgbClr val="000000"/>
                </a:solidFill>
                <a:latin typeface="Courier New" pitchFamily="49" charset="0"/>
                <a:cs typeface="Courier New" pitchFamily="49" charset="0"/>
              </a:rPr>
              <a:t>hid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ppopwgt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sex</a:t>
            </a:r>
            <a:r>
              <a:rPr lang="fr-FR" altLang="en-US" sz="1000" b="1" dirty="0">
                <a:solidFill>
                  <a:srgbClr val="000000"/>
                </a:solidFill>
                <a:latin typeface="Courier New" pitchFamily="49" charset="0"/>
                <a:cs typeface="Courier New" pitchFamily="49" charset="0"/>
              </a:rPr>
              <a:t> relation </a:t>
            </a:r>
            <a:r>
              <a:rPr lang="fr-FR" altLang="en-US" sz="1000" b="1" dirty="0" err="1">
                <a:solidFill>
                  <a:srgbClr val="000000"/>
                </a:solidFill>
                <a:latin typeface="Courier New" pitchFamily="49" charset="0"/>
                <a:cs typeface="Courier New" pitchFamily="49" charset="0"/>
              </a:rPr>
              <a:t>educ</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nchildren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immigr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educ_c</a:t>
            </a:r>
            <a:r>
              <a:rPr lang="fr-FR" altLang="en-US" sz="1000" b="1" dirty="0">
                <a:solidFill>
                  <a:srgbClr val="000000"/>
                </a:solidFill>
                <a:latin typeface="Courier New" pitchFamily="49" charset="0"/>
                <a:cs typeface="Courier New" pitchFamily="49" charset="0"/>
              </a:rPr>
              <a:t> pi  </a:t>
            </a:r>
            <a:r>
              <a:rPr lang="fr-FR" altLang="en-US" sz="1000" b="1" dirty="0" err="1">
                <a:solidFill>
                  <a:srgbClr val="000000"/>
                </a:solidFill>
                <a:latin typeface="Courier New" pitchFamily="49" charset="0"/>
                <a:cs typeface="Courier New" pitchFamily="49" charset="0"/>
              </a:rPr>
              <a:t>deflat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partner</a:t>
            </a:r>
            <a:r>
              <a:rPr lang="fr-FR" altLang="en-US" sz="1000" b="1" dirty="0">
                <a:solidFill>
                  <a:srgbClr val="000000"/>
                </a:solidFill>
                <a:latin typeface="Courier New" pitchFamily="49" charset="0"/>
                <a:cs typeface="Courier New" pitchFamily="49" charset="0"/>
              </a:rPr>
              <a:t> pmi </a:t>
            </a:r>
            <a:r>
              <a:rPr lang="fr-FR" altLang="en-US" sz="1000" b="1" dirty="0" err="1">
                <a:solidFill>
                  <a:srgbClr val="000000"/>
                </a:solidFill>
                <a:latin typeface="Courier New" pitchFamily="49" charset="0"/>
                <a:cs typeface="Courier New" pitchFamily="49" charset="0"/>
              </a:rPr>
              <a:t>ptime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using</a:t>
            </a:r>
            <a:r>
              <a:rPr lang="fr-FR" altLang="en-US" sz="1000" b="1" dirty="0">
                <a:solidFill>
                  <a:srgbClr val="000000"/>
                </a:solidFill>
                <a:latin typeface="Courier New" pitchFamily="49" charset="0"/>
                <a:cs typeface="Courier New" pitchFamily="49" charset="0"/>
              </a:rPr>
              <a:t> `perso'  , </a:t>
            </a:r>
            <a:r>
              <a:rPr lang="fr-FR" altLang="en-US" sz="1000" b="1" dirty="0" err="1">
                <a:solidFill>
                  <a:srgbClr val="000000"/>
                </a:solidFill>
                <a:latin typeface="Courier New" pitchFamily="49" charset="0"/>
                <a:cs typeface="Courier New" pitchFamily="49" charset="0"/>
              </a:rPr>
              <a:t>clear</a:t>
            </a:r>
            <a:endParaRPr lang="fr-FR" altLang="en-US" sz="1000" b="1" dirty="0">
              <a:solidFill>
                <a:srgbClr val="000000"/>
              </a:solidFill>
              <a:latin typeface="Courier New" pitchFamily="49" charset="0"/>
              <a:cs typeface="Courier New" pitchFamily="49" charset="0"/>
            </a:endParaRP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joinby</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hid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using</a:t>
            </a:r>
            <a:r>
              <a:rPr lang="fr-FR" altLang="en-US" sz="1000" b="1" dirty="0">
                <a:solidFill>
                  <a:srgbClr val="000000"/>
                </a:solidFill>
                <a:latin typeface="Courier New" pitchFamily="49" charset="0"/>
                <a:cs typeface="Courier New" pitchFamily="49" charset="0"/>
              </a:rPr>
              <a:t> `house'	</a:t>
            </a:r>
          </a:p>
          <a:p>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hid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ppopwgt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sex</a:t>
            </a:r>
            <a:r>
              <a:rPr lang="fr-FR" altLang="en-US" sz="1000" b="1" dirty="0">
                <a:solidFill>
                  <a:srgbClr val="000000"/>
                </a:solidFill>
                <a:latin typeface="Courier New" pitchFamily="49" charset="0"/>
                <a:cs typeface="Courier New" pitchFamily="49" charset="0"/>
              </a:rPr>
              <a:t> relation </a:t>
            </a:r>
            <a:r>
              <a:rPr lang="fr-FR" altLang="en-US" sz="1000" b="1" dirty="0" err="1">
                <a:solidFill>
                  <a:srgbClr val="000000"/>
                </a:solidFill>
                <a:latin typeface="Courier New" pitchFamily="49" charset="0"/>
                <a:cs typeface="Courier New" pitchFamily="49" charset="0"/>
              </a:rPr>
              <a:t>educ</a:t>
            </a:r>
            <a:r>
              <a:rPr lang="fr-FR" altLang="en-US" sz="1000" b="1" dirty="0">
                <a:solidFill>
                  <a:srgbClr val="000000"/>
                </a:solidFill>
                <a:latin typeface="Courier New" pitchFamily="49" charset="0"/>
                <a:cs typeface="Courier New" pitchFamily="49" charset="0"/>
              </a:rPr>
              <a:t> pi  </a:t>
            </a:r>
            <a:r>
              <a:rPr lang="fr-FR" altLang="en-US" sz="1000" b="1" dirty="0" err="1">
                <a:solidFill>
                  <a:srgbClr val="000000"/>
                </a:solidFill>
                <a:latin typeface="Courier New" pitchFamily="49" charset="0"/>
                <a:cs typeface="Courier New" pitchFamily="49" charset="0"/>
              </a:rPr>
              <a:t>deflat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year</a:t>
            </a:r>
            <a:r>
              <a:rPr lang="fr-FR" altLang="en-US" sz="1000" b="1" dirty="0">
                <a:solidFill>
                  <a:srgbClr val="000000"/>
                </a:solidFill>
                <a:latin typeface="Courier New" pitchFamily="49" charset="0"/>
                <a:cs typeface="Courier New" pitchFamily="49" charset="0"/>
              </a:rPr>
              <a:t> iso2 </a:t>
            </a:r>
            <a:r>
              <a:rPr lang="fr-FR" altLang="en-US" sz="1000" b="1" dirty="0" err="1">
                <a:solidFill>
                  <a:srgbClr val="000000"/>
                </a:solidFill>
                <a:latin typeface="Courier New" pitchFamily="49" charset="0"/>
                <a:cs typeface="Courier New" pitchFamily="49" charset="0"/>
              </a:rPr>
              <a:t>hpopwgt</a:t>
            </a:r>
            <a:r>
              <a:rPr lang="fr-FR" altLang="en-US" sz="1000" b="1" dirty="0">
                <a:solidFill>
                  <a:srgbClr val="000000"/>
                </a:solidFill>
                <a:latin typeface="Courier New" pitchFamily="49" charset="0"/>
                <a:cs typeface="Courier New" pitchFamily="49" charset="0"/>
              </a:rPr>
              <a:t>  dpi /// </a:t>
            </a:r>
          </a:p>
          <a:p>
            <a:r>
              <a:rPr lang="fr-FR" altLang="en-US" sz="1000" b="1" dirty="0" err="1">
                <a:solidFill>
                  <a:srgbClr val="000000"/>
                </a:solidFill>
                <a:latin typeface="Courier New" pitchFamily="49" charset="0"/>
                <a:cs typeface="Courier New" pitchFamily="49" charset="0"/>
              </a:rPr>
              <a:t>deflator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nchildren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immigr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educ_c</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hmi</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hmx</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npers</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partner</a:t>
            </a:r>
            <a:r>
              <a:rPr lang="fr-FR" altLang="en-US" sz="1000" b="1" dirty="0">
                <a:solidFill>
                  <a:srgbClr val="000000"/>
                </a:solidFill>
                <a:latin typeface="Courier New" pitchFamily="49" charset="0"/>
                <a:cs typeface="Courier New" pitchFamily="49" charset="0"/>
              </a:rPr>
              <a:t> pmi </a:t>
            </a:r>
            <a:r>
              <a:rPr lang="fr-FR" altLang="en-US" sz="1000" b="1" dirty="0" err="1">
                <a:solidFill>
                  <a:srgbClr val="000000"/>
                </a:solidFill>
                <a:latin typeface="Courier New" pitchFamily="49" charset="0"/>
                <a:cs typeface="Courier New" pitchFamily="49" charset="0"/>
              </a:rPr>
              <a:t>ptime</a:t>
            </a:r>
            <a:r>
              <a:rPr lang="fr-FR" altLang="en-US" sz="1000" b="1" dirty="0">
                <a:solidFill>
                  <a:srgbClr val="000000"/>
                </a:solidFill>
                <a:latin typeface="Courier New" pitchFamily="49" charset="0"/>
                <a:cs typeface="Courier New" pitchFamily="49" charset="0"/>
              </a:rPr>
              <a:t>  </a:t>
            </a:r>
          </a:p>
          <a:p>
            <a:endParaRPr lang="fr-FR" altLang="en-US" sz="1000" b="1" dirty="0">
              <a:solidFill>
                <a:srgbClr val="000000"/>
              </a:solidFill>
              <a:latin typeface="Courier New" pitchFamily="49" charset="0"/>
              <a:cs typeface="Courier New" pitchFamily="49" charset="0"/>
            </a:endParaRPr>
          </a:p>
          <a:p>
            <a:r>
              <a:rPr lang="fr-FR" altLang="en-US" sz="1000" b="1" dirty="0">
                <a:solidFill>
                  <a:srgbClr val="000000"/>
                </a:solidFill>
                <a:latin typeface="Courier New" pitchFamily="49" charset="0"/>
                <a:cs typeface="Courier New" pitchFamily="49" charset="0"/>
              </a:rPr>
              <a:t>local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"t`toto'" </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 replace</a:t>
            </a:r>
          </a:p>
          <a:p>
            <a:r>
              <a:rPr lang="fr-FR" altLang="en-US" sz="1000" b="1" dirty="0">
                <a:solidFill>
                  <a:srgbClr val="000000"/>
                </a:solidFill>
                <a:latin typeface="Courier New" pitchFamily="49" charset="0"/>
                <a:cs typeface="Courier New" pitchFamily="49" charset="0"/>
              </a:rPr>
              <a:t>}</a:t>
            </a:r>
          </a:p>
          <a:p>
            <a:r>
              <a:rPr lang="fr-FR" altLang="en-US" sz="1000" b="1" dirty="0" err="1">
                <a:solidFill>
                  <a:srgbClr val="000000"/>
                </a:solidFill>
                <a:latin typeface="Courier New" pitchFamily="49" charset="0"/>
                <a:cs typeface="Courier New" pitchFamily="49" charset="0"/>
              </a:rPr>
              <a:t>clear</a:t>
            </a:r>
            <a:r>
              <a:rPr lang="fr-FR" altLang="en-US" sz="1000" b="1" dirty="0">
                <a:solidFill>
                  <a:srgbClr val="000000"/>
                </a:solidFill>
                <a:latin typeface="Courier New" pitchFamily="49" charset="0"/>
                <a:cs typeface="Courier New" pitchFamily="49" charset="0"/>
              </a:rPr>
              <a:t> all </a:t>
            </a:r>
          </a:p>
          <a:p>
            <a:r>
              <a:rPr lang="fr-FR" altLang="en-US" sz="1000" b="1" dirty="0" err="1">
                <a:solidFill>
                  <a:srgbClr val="000000"/>
                </a:solidFill>
                <a:latin typeface="Courier New" pitchFamily="49" charset="0"/>
                <a:cs typeface="Courier New" pitchFamily="49" charset="0"/>
              </a:rPr>
              <a:t>foreach</a:t>
            </a:r>
            <a:r>
              <a:rPr lang="fr-FR" altLang="en-US" sz="1000" b="1" dirty="0">
                <a:solidFill>
                  <a:srgbClr val="000000"/>
                </a:solidFill>
                <a:latin typeface="Courier New" pitchFamily="49" charset="0"/>
                <a:cs typeface="Courier New" pitchFamily="49" charset="0"/>
              </a:rPr>
              <a:t> toto in  `fifi'  { </a:t>
            </a:r>
          </a:p>
          <a:p>
            <a:r>
              <a:rPr lang="fr-FR" altLang="en-US" sz="1000" b="1" dirty="0">
                <a:solidFill>
                  <a:srgbClr val="000000"/>
                </a:solidFill>
                <a:latin typeface="Courier New" pitchFamily="49" charset="0"/>
                <a:cs typeface="Courier New" pitchFamily="49" charset="0"/>
              </a:rPr>
              <a:t>local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"t`toto'" </a:t>
            </a:r>
          </a:p>
          <a:p>
            <a:r>
              <a:rPr lang="fr-FR" altLang="en-US" sz="1000" b="1" dirty="0">
                <a:solidFill>
                  <a:srgbClr val="000000"/>
                </a:solidFill>
                <a:latin typeface="Courier New" pitchFamily="49" charset="0"/>
                <a:cs typeface="Courier New" pitchFamily="49" charset="0"/>
              </a:rPr>
              <a:t>qui append </a:t>
            </a:r>
            <a:r>
              <a:rPr lang="fr-FR" altLang="en-US" sz="1000" b="1" dirty="0" err="1">
                <a:solidFill>
                  <a:srgbClr val="000000"/>
                </a:solidFill>
                <a:latin typeface="Courier New" pitchFamily="49" charset="0"/>
                <a:cs typeface="Courier New" pitchFamily="49" charset="0"/>
              </a:rPr>
              <a:t>using</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a:t>
            </a:r>
          </a:p>
          <a:p>
            <a:r>
              <a:rPr lang="fr-FR" altLang="en-US" sz="1000" b="1" dirty="0">
                <a:solidFill>
                  <a:srgbClr val="000000"/>
                </a:solidFill>
                <a:latin typeface="Courier New" pitchFamily="49" charset="0"/>
                <a:cs typeface="Courier New" pitchFamily="49" charset="0"/>
              </a:rPr>
              <a:t>}  </a:t>
            </a:r>
          </a:p>
          <a:p>
            <a:r>
              <a:rPr lang="fr-FR" altLang="en-US" sz="1000" b="1" dirty="0">
                <a:solidFill>
                  <a:srgbClr val="000000"/>
                </a:solidFill>
                <a:latin typeface="Courier New" pitchFamily="49" charset="0"/>
                <a:cs typeface="Courier New" pitchFamily="49" charset="0"/>
              </a:rPr>
              <a:t>qui recode </a:t>
            </a:r>
            <a:r>
              <a:rPr lang="fr-FR" altLang="en-US" sz="1000" b="1" dirty="0" err="1">
                <a:solidFill>
                  <a:srgbClr val="000000"/>
                </a:solidFill>
                <a:latin typeface="Courier New" pitchFamily="49" charset="0"/>
                <a:cs typeface="Courier New" pitchFamily="49" charset="0"/>
              </a:rPr>
              <a:t>year</a:t>
            </a:r>
            <a:r>
              <a:rPr lang="fr-FR" altLang="en-US" sz="1000" b="1" dirty="0">
                <a:solidFill>
                  <a:srgbClr val="000000"/>
                </a:solidFill>
                <a:latin typeface="Courier New" pitchFamily="49" charset="0"/>
                <a:cs typeface="Courier New" pitchFamily="49" charset="0"/>
              </a:rPr>
              <a:t> (1977/1982=1980)  (1983/1987=1985) (1988/1992=1990)  (1993/1997=1995) (1998/2002=2000) (2003/2008=2005)</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age5=</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((age-3)/5)*5+3</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pweight</a:t>
            </a:r>
            <a:r>
              <a:rPr lang="fr-FR" altLang="en-US" sz="1000" b="1" dirty="0">
                <a:solidFill>
                  <a:srgbClr val="000000"/>
                </a:solidFill>
                <a:latin typeface="Courier New" pitchFamily="49" charset="0"/>
                <a:cs typeface="Courier New" pitchFamily="49" charset="0"/>
              </a:rPr>
              <a:t> = </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ppop</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if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&gt;= 20 &amp;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&lt; 65 </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page=</a:t>
            </a:r>
            <a:r>
              <a:rPr lang="fr-FR" altLang="en-US" sz="1000" b="1" dirty="0" err="1">
                <a:solidFill>
                  <a:srgbClr val="000000"/>
                </a:solidFill>
                <a:latin typeface="Courier New" pitchFamily="49" charset="0"/>
                <a:cs typeface="Courier New" pitchFamily="49" charset="0"/>
              </a:rPr>
              <a:t>floor</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/5)*5</a:t>
            </a:r>
          </a:p>
          <a:p>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if (page &gt;= 25 &amp; page &lt;= 64)</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year5=</a:t>
            </a:r>
            <a:r>
              <a:rPr lang="fr-FR" altLang="en-US" sz="1000" b="1" dirty="0" err="1">
                <a:solidFill>
                  <a:srgbClr val="000000"/>
                </a:solidFill>
                <a:latin typeface="Courier New" pitchFamily="49" charset="0"/>
                <a:cs typeface="Courier New" pitchFamily="49" charset="0"/>
              </a:rPr>
              <a:t>year</a:t>
            </a:r>
            <a:endParaRPr lang="fr-FR" altLang="en-US" sz="1000" b="1" dirty="0">
              <a:solidFill>
                <a:srgbClr val="000000"/>
              </a:solidFill>
              <a:latin typeface="Courier New" pitchFamily="49" charset="0"/>
              <a:cs typeface="Courier New" pitchFamily="49" charset="0"/>
            </a:endParaRPr>
          </a:p>
          <a:p>
            <a:r>
              <a:rPr lang="fr-FR" altLang="en-US" sz="1000" b="1" dirty="0">
                <a:solidFill>
                  <a:srgbClr val="000000"/>
                </a:solidFill>
                <a:latin typeface="Courier New" pitchFamily="49" charset="0"/>
                <a:cs typeface="Courier New" pitchFamily="49" charset="0"/>
              </a:rPr>
              <a:t>replace </a:t>
            </a:r>
            <a:r>
              <a:rPr lang="fr-FR" altLang="en-US" sz="1000" b="1" dirty="0" err="1">
                <a:solidFill>
                  <a:srgbClr val="000000"/>
                </a:solidFill>
                <a:latin typeface="Courier New" pitchFamily="49" charset="0"/>
                <a:cs typeface="Courier New" pitchFamily="49" charset="0"/>
              </a:rPr>
              <a:t>year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((year-1980)/5)</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educ2=</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educ</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di  "`gogo'" </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ldpi</a:t>
            </a:r>
            <a:r>
              <a:rPr lang="fr-FR" altLang="en-US" sz="1000" b="1" dirty="0">
                <a:solidFill>
                  <a:srgbClr val="000000"/>
                </a:solidFill>
                <a:latin typeface="Courier New" pitchFamily="49" charset="0"/>
                <a:cs typeface="Courier New" pitchFamily="49" charset="0"/>
              </a:rPr>
              <a:t>=ln(dpi/</a:t>
            </a:r>
            <a:r>
              <a:rPr lang="fr-FR" altLang="en-US" sz="1000" b="1" dirty="0" err="1">
                <a:solidFill>
                  <a:srgbClr val="000000"/>
                </a:solidFill>
                <a:latin typeface="Courier New" pitchFamily="49" charset="0"/>
                <a:cs typeface="Courier New" pitchFamily="49" charset="0"/>
              </a:rPr>
              <a:t>sqrt</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npers</a:t>
            </a:r>
            <a:r>
              <a:rPr lang="fr-FR" altLang="en-US" sz="1000" b="1" dirty="0">
                <a:solidFill>
                  <a:srgbClr val="000000"/>
                </a:solidFill>
                <a:latin typeface="Courier New" pitchFamily="49" charset="0"/>
                <a:cs typeface="Courier New" pitchFamily="49" charset="0"/>
              </a:rPr>
              <a:t>))</a:t>
            </a:r>
          </a:p>
          <a:p>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if age5&gt;=25 &amp; age5&lt;60 </a:t>
            </a:r>
          </a:p>
          <a:p>
            <a:r>
              <a:rPr lang="fr-FR" altLang="en-US" sz="1000" b="1" dirty="0">
                <a:solidFill>
                  <a:srgbClr val="000000"/>
                </a:solidFill>
                <a:latin typeface="Courier New" pitchFamily="49" charset="0"/>
                <a:cs typeface="Courier New" pitchFamily="49" charset="0"/>
              </a:rPr>
              <a:t>xi: </a:t>
            </a:r>
            <a:r>
              <a:rPr lang="fr-FR" altLang="en-US" sz="1000" b="1" dirty="0" err="1">
                <a:solidFill>
                  <a:srgbClr val="000000"/>
                </a:solidFill>
                <a:latin typeface="Courier New" pitchFamily="49" charset="0"/>
                <a:cs typeface="Courier New" pitchFamily="49" charset="0"/>
              </a:rPr>
              <a:t>apcd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ldpi</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pw</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pweight</a:t>
            </a:r>
            <a:r>
              <a:rPr lang="fr-FR" altLang="en-US" sz="1000" b="1" dirty="0">
                <a:solidFill>
                  <a:srgbClr val="000000"/>
                </a:solidFill>
                <a:latin typeface="Courier New" pitchFamily="49" charset="0"/>
                <a:cs typeface="Courier New" pitchFamily="49" charset="0"/>
              </a:rPr>
              <a:t>] if   year5&gt;=1985 &amp; age5&gt;=25 &amp; age5&lt;60 ,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(page) </a:t>
            </a:r>
            <a:r>
              <a:rPr lang="fr-FR" altLang="en-US" sz="1000" b="1" dirty="0" err="1">
                <a:solidFill>
                  <a:srgbClr val="000000"/>
                </a:solidFill>
                <a:latin typeface="Courier New" pitchFamily="49" charset="0"/>
                <a:cs typeface="Courier New" pitchFamily="49" charset="0"/>
              </a:rPr>
              <a:t>period</a:t>
            </a:r>
            <a:r>
              <a:rPr lang="fr-FR" altLang="en-US" sz="1000" b="1" dirty="0">
                <a:solidFill>
                  <a:srgbClr val="000000"/>
                </a:solidFill>
                <a:latin typeface="Courier New" pitchFamily="49" charset="0"/>
                <a:cs typeface="Courier New" pitchFamily="49" charset="0"/>
              </a:rPr>
              <a:t>(year5)  </a:t>
            </a:r>
          </a:p>
          <a:p>
            <a:r>
              <a:rPr lang="fr-FR" altLang="en-US" sz="1000" b="1" dirty="0">
                <a:solidFill>
                  <a:srgbClr val="000000"/>
                </a:solidFill>
                <a:latin typeface="Courier New" pitchFamily="49" charset="0"/>
                <a:cs typeface="Courier New" pitchFamily="49" charset="0"/>
              </a:rPr>
              <a:t>}</a:t>
            </a:r>
          </a:p>
          <a:p>
            <a:endParaRPr lang="fr-FR" altLang="en-US" sz="1000" b="1" dirty="0" err="1">
              <a:solidFill>
                <a:srgbClr val="000000"/>
              </a:solidFill>
              <a:latin typeface="Courier New" pitchFamily="49" charset="0"/>
              <a:cs typeface="Courier New" pitchFamily="49" charset="0"/>
            </a:endParaRPr>
          </a:p>
        </p:txBody>
      </p:sp>
    </p:spTree>
    <p:extLst>
      <p:ext uri="{BB962C8B-B14F-4D97-AF65-F5344CB8AC3E}">
        <p14:creationId xmlns:p14="http://schemas.microsoft.com/office/powerpoint/2010/main" val="3091425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56" y="980728"/>
            <a:ext cx="843536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39</a:t>
            </a:fld>
            <a:endParaRPr lang="fr-CH" dirty="0"/>
          </a:p>
        </p:txBody>
      </p:sp>
      <p:sp>
        <p:nvSpPr>
          <p:cNvPr id="6" name="Rectangle 5"/>
          <p:cNvSpPr/>
          <p:nvPr/>
        </p:nvSpPr>
        <p:spPr>
          <a:xfrm>
            <a:off x="200472" y="332656"/>
            <a:ext cx="9643217" cy="461665"/>
          </a:xfrm>
          <a:prstGeom prst="rect">
            <a:avLst/>
          </a:prstGeom>
        </p:spPr>
        <p:txBody>
          <a:bodyPr wrap="none">
            <a:spAutoFit/>
          </a:bodyPr>
          <a:lstStyle/>
          <a:p>
            <a:r>
              <a:rPr lang="en-US" dirty="0" smtClean="0"/>
              <a:t>France : APCD </a:t>
            </a:r>
            <a:r>
              <a:rPr lang="en-US" dirty="0"/>
              <a:t>(detrended</a:t>
            </a:r>
            <a:r>
              <a:rPr lang="en-US" dirty="0" smtClean="0"/>
              <a:t>) cohort coefficient of disposable per </a:t>
            </a:r>
            <a:r>
              <a:rPr lang="en-US" dirty="0" err="1" smtClean="0"/>
              <a:t>uc</a:t>
            </a:r>
            <a:r>
              <a:rPr lang="en-US" dirty="0" smtClean="0"/>
              <a:t> income  </a:t>
            </a:r>
            <a:endParaRPr lang="en-US" dirty="0"/>
          </a:p>
        </p:txBody>
      </p:sp>
      <p:sp>
        <p:nvSpPr>
          <p:cNvPr id="7" name="Rectangle 6"/>
          <p:cNvSpPr/>
          <p:nvPr/>
        </p:nvSpPr>
        <p:spPr>
          <a:xfrm>
            <a:off x="6903217" y="2708920"/>
            <a:ext cx="1167307" cy="461665"/>
          </a:xfrm>
          <a:prstGeom prst="rect">
            <a:avLst/>
          </a:prstGeom>
        </p:spPr>
        <p:txBody>
          <a:bodyPr wrap="none">
            <a:spAutoFit/>
          </a:bodyPr>
          <a:lstStyle/>
          <a:p>
            <a:r>
              <a:rPr lang="en-US" dirty="0"/>
              <a:t>cohorts </a:t>
            </a:r>
          </a:p>
        </p:txBody>
      </p:sp>
    </p:spTree>
    <p:extLst>
      <p:ext uri="{BB962C8B-B14F-4D97-AF65-F5344CB8AC3E}">
        <p14:creationId xmlns:p14="http://schemas.microsoft.com/office/powerpoint/2010/main" val="2027299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44488" y="161339"/>
            <a:ext cx="9433047" cy="4524315"/>
          </a:xfrm>
          <a:prstGeom prst="rect">
            <a:avLst/>
          </a:prstGeom>
          <a:noFill/>
        </p:spPr>
        <p:txBody>
          <a:bodyPr wrap="square" rtlCol="0">
            <a:spAutoFit/>
          </a:bodyPr>
          <a:lstStyle/>
          <a:p>
            <a:r>
              <a:rPr lang="en-US" sz="3200" b="1" dirty="0" smtClean="0"/>
              <a:t>4 PARTS (very ambitious ….)</a:t>
            </a:r>
            <a:endParaRPr lang="en-US" sz="3200" b="1" dirty="0" smtClean="0"/>
          </a:p>
          <a:p>
            <a:endParaRPr lang="en-US" sz="2800" dirty="0" smtClean="0"/>
          </a:p>
          <a:p>
            <a:endParaRPr lang="en-US" sz="2800" dirty="0"/>
          </a:p>
          <a:p>
            <a:endParaRPr lang="en-US" sz="2800" dirty="0" smtClean="0"/>
          </a:p>
          <a:p>
            <a:pPr>
              <a:spcAft>
                <a:spcPts val="2400"/>
              </a:spcAft>
            </a:pPr>
            <a:r>
              <a:rPr lang="en-US" sz="2800" dirty="0" smtClean="0"/>
              <a:t>1- </a:t>
            </a:r>
            <a:r>
              <a:rPr lang="en-US" sz="2800" dirty="0" smtClean="0"/>
              <a:t>Cohort inequalities in France</a:t>
            </a:r>
          </a:p>
          <a:p>
            <a:pPr>
              <a:spcAft>
                <a:spcPts val="2400"/>
              </a:spcAft>
            </a:pPr>
            <a:r>
              <a:rPr lang="en-US" sz="2800" dirty="0" smtClean="0"/>
              <a:t>2- Welfare regimes and international comparisons with the LIS </a:t>
            </a:r>
          </a:p>
          <a:p>
            <a:pPr>
              <a:spcAft>
                <a:spcPts val="2400"/>
              </a:spcAft>
            </a:pPr>
            <a:r>
              <a:rPr lang="en-US" sz="2800" dirty="0" smtClean="0"/>
              <a:t>3- Intermezzo: a new method for inequality analysis  </a:t>
            </a:r>
          </a:p>
          <a:p>
            <a:pPr>
              <a:spcAft>
                <a:spcPts val="2400"/>
              </a:spcAft>
            </a:pPr>
            <a:r>
              <a:rPr lang="en-US" sz="2800" dirty="0" smtClean="0"/>
              <a:t>4- Application to the “overeducation” problem </a:t>
            </a:r>
            <a:endParaRPr lang="en-US" sz="2800" dirty="0" smtClean="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a:t>
            </a:fld>
            <a:endParaRPr lang="fr-CH" dirty="0"/>
          </a:p>
        </p:txBody>
      </p:sp>
    </p:spTree>
    <p:extLst>
      <p:ext uri="{BB962C8B-B14F-4D97-AF65-F5344CB8AC3E}">
        <p14:creationId xmlns:p14="http://schemas.microsoft.com/office/powerpoint/2010/main" val="425723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40</a:t>
            </a:fld>
            <a:endParaRPr lang="fr-CH" dirty="0"/>
          </a:p>
        </p:txBody>
      </p:sp>
      <p:sp>
        <p:nvSpPr>
          <p:cNvPr id="2" name="Rectangle 1"/>
          <p:cNvSpPr/>
          <p:nvPr/>
        </p:nvSpPr>
        <p:spPr>
          <a:xfrm>
            <a:off x="200472" y="103377"/>
            <a:ext cx="9865096" cy="461665"/>
          </a:xfrm>
          <a:prstGeom prst="rect">
            <a:avLst/>
          </a:prstGeom>
        </p:spPr>
        <p:txBody>
          <a:bodyPr wrap="square">
            <a:spAutoFit/>
          </a:bodyPr>
          <a:lstStyle/>
          <a:p>
            <a:r>
              <a:rPr lang="en-US" dirty="0"/>
              <a:t>APCD (detrended) cohort coefficient of disposable per </a:t>
            </a:r>
            <a:r>
              <a:rPr lang="en-US" dirty="0" err="1"/>
              <a:t>uc</a:t>
            </a:r>
            <a:r>
              <a:rPr lang="en-US" dirty="0"/>
              <a:t> </a:t>
            </a:r>
            <a:r>
              <a:rPr lang="en-US" dirty="0" smtClean="0"/>
              <a:t>income, w controls  </a:t>
            </a:r>
            <a:endParaRPr lang="en-US"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548680"/>
            <a:ext cx="8784976" cy="677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80592" y="5733256"/>
            <a:ext cx="6930102" cy="461665"/>
          </a:xfrm>
          <a:prstGeom prst="rect">
            <a:avLst/>
          </a:prstGeom>
        </p:spPr>
        <p:txBody>
          <a:bodyPr wrap="none">
            <a:spAutoFit/>
          </a:bodyPr>
          <a:lstStyle/>
          <a:p>
            <a:r>
              <a:rPr lang="en-GB" altLang="ja-JP" dirty="0" err="1" smtClean="0">
                <a:ea typeface="MS PGothic" pitchFamily="34" charset="-128"/>
              </a:rPr>
              <a:t>nl</a:t>
            </a:r>
            <a:r>
              <a:rPr lang="en-GB" altLang="ja-JP" dirty="0" smtClean="0">
                <a:ea typeface="MS PGothic" pitchFamily="34" charset="-128"/>
              </a:rPr>
              <a:t>                           no                           </a:t>
            </a:r>
            <a:r>
              <a:rPr lang="en-GB" altLang="ja-JP" dirty="0" err="1" smtClean="0">
                <a:ea typeface="MS PGothic" pitchFamily="34" charset="-128"/>
              </a:rPr>
              <a:t>uk</a:t>
            </a:r>
            <a:r>
              <a:rPr lang="en-GB" altLang="ja-JP" dirty="0" smtClean="0">
                <a:ea typeface="MS PGothic" pitchFamily="34" charset="-128"/>
              </a:rPr>
              <a:t>                 us  </a:t>
            </a:r>
            <a:endParaRPr lang="en-US" dirty="0"/>
          </a:p>
        </p:txBody>
      </p:sp>
      <p:sp>
        <p:nvSpPr>
          <p:cNvPr id="5" name="Rectangle 4"/>
          <p:cNvSpPr/>
          <p:nvPr/>
        </p:nvSpPr>
        <p:spPr>
          <a:xfrm>
            <a:off x="1568624" y="2103239"/>
            <a:ext cx="6843540" cy="461665"/>
          </a:xfrm>
          <a:prstGeom prst="rect">
            <a:avLst/>
          </a:prstGeom>
        </p:spPr>
        <p:txBody>
          <a:bodyPr wrap="none">
            <a:spAutoFit/>
          </a:bodyPr>
          <a:lstStyle/>
          <a:p>
            <a:r>
              <a:rPr lang="en-GB" altLang="ja-JP" dirty="0" smtClean="0">
                <a:ea typeface="MS PGothic" pitchFamily="34" charset="-128"/>
              </a:rPr>
              <a:t>ca                 de                       </a:t>
            </a:r>
            <a:r>
              <a:rPr lang="en-GB" altLang="ja-JP" dirty="0" err="1">
                <a:ea typeface="MS PGothic" pitchFamily="34" charset="-128"/>
              </a:rPr>
              <a:t>dk</a:t>
            </a:r>
            <a:r>
              <a:rPr lang="en-GB" altLang="ja-JP" dirty="0">
                <a:ea typeface="MS PGothic" pitchFamily="34" charset="-128"/>
              </a:rPr>
              <a:t> </a:t>
            </a:r>
            <a:r>
              <a:rPr lang="en-GB" altLang="ja-JP" dirty="0" smtClean="0">
                <a:ea typeface="MS PGothic" pitchFamily="34" charset="-128"/>
              </a:rPr>
              <a:t>                            </a:t>
            </a:r>
            <a:r>
              <a:rPr lang="en-GB" altLang="ja-JP" dirty="0" err="1" smtClean="0">
                <a:ea typeface="MS PGothic" pitchFamily="34" charset="-128"/>
              </a:rPr>
              <a:t>es</a:t>
            </a:r>
            <a:r>
              <a:rPr lang="en-GB" altLang="ja-JP" dirty="0" smtClean="0">
                <a:ea typeface="MS PGothic" pitchFamily="34" charset="-128"/>
              </a:rPr>
              <a:t>  </a:t>
            </a:r>
            <a:endParaRPr lang="en-GB" altLang="ja-JP" dirty="0">
              <a:ea typeface="MS PGothic" pitchFamily="34" charset="-128"/>
            </a:endParaRPr>
          </a:p>
        </p:txBody>
      </p:sp>
      <p:sp>
        <p:nvSpPr>
          <p:cNvPr id="6" name="Rectangle 5"/>
          <p:cNvSpPr/>
          <p:nvPr/>
        </p:nvSpPr>
        <p:spPr>
          <a:xfrm>
            <a:off x="1496616" y="3933056"/>
            <a:ext cx="6764993" cy="461665"/>
          </a:xfrm>
          <a:prstGeom prst="rect">
            <a:avLst/>
          </a:prstGeom>
        </p:spPr>
        <p:txBody>
          <a:bodyPr wrap="none">
            <a:spAutoFit/>
          </a:bodyPr>
          <a:lstStyle/>
          <a:p>
            <a:r>
              <a:rPr lang="en-GB" altLang="ja-JP" dirty="0">
                <a:ea typeface="MS PGothic" pitchFamily="34" charset="-128"/>
              </a:rPr>
              <a:t>fi </a:t>
            </a:r>
            <a:r>
              <a:rPr lang="en-GB" altLang="ja-JP" dirty="0" smtClean="0">
                <a:ea typeface="MS PGothic" pitchFamily="34" charset="-128"/>
              </a:rPr>
              <a:t>                         </a:t>
            </a:r>
            <a:r>
              <a:rPr lang="en-GB" altLang="ja-JP" dirty="0" err="1" smtClean="0">
                <a:ea typeface="MS PGothic" pitchFamily="34" charset="-128"/>
              </a:rPr>
              <a:t>fr</a:t>
            </a:r>
            <a:r>
              <a:rPr lang="en-GB" altLang="ja-JP" dirty="0" smtClean="0">
                <a:ea typeface="MS PGothic" pitchFamily="34" charset="-128"/>
              </a:rPr>
              <a:t>                        </a:t>
            </a:r>
            <a:r>
              <a:rPr lang="en-GB" altLang="ja-JP" dirty="0" err="1" smtClean="0">
                <a:ea typeface="MS PGothic" pitchFamily="34" charset="-128"/>
              </a:rPr>
              <a:t>il</a:t>
            </a:r>
            <a:r>
              <a:rPr lang="en-GB" altLang="ja-JP" dirty="0" smtClean="0">
                <a:ea typeface="MS PGothic" pitchFamily="34" charset="-128"/>
              </a:rPr>
              <a:t>                         it </a:t>
            </a:r>
            <a:endParaRPr lang="en-US" dirty="0"/>
          </a:p>
        </p:txBody>
      </p:sp>
    </p:spTree>
    <p:extLst>
      <p:ext uri="{BB962C8B-B14F-4D97-AF65-F5344CB8AC3E}">
        <p14:creationId xmlns:p14="http://schemas.microsoft.com/office/powerpoint/2010/main" val="31057856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41</a:t>
            </a:fld>
            <a:endParaRPr lang="fr-CH" dirty="0"/>
          </a:p>
        </p:txBody>
      </p:sp>
      <p:sp>
        <p:nvSpPr>
          <p:cNvPr id="2" name="Rectangle 1"/>
          <p:cNvSpPr/>
          <p:nvPr/>
        </p:nvSpPr>
        <p:spPr>
          <a:xfrm>
            <a:off x="200472" y="103377"/>
            <a:ext cx="9865096" cy="461665"/>
          </a:xfrm>
          <a:prstGeom prst="rect">
            <a:avLst/>
          </a:prstGeom>
        </p:spPr>
        <p:txBody>
          <a:bodyPr wrap="square">
            <a:spAutoFit/>
          </a:bodyPr>
          <a:lstStyle/>
          <a:p>
            <a:r>
              <a:rPr lang="en-US" dirty="0" smtClean="0"/>
              <a:t>APCT (trended</a:t>
            </a:r>
            <a:r>
              <a:rPr lang="en-US" dirty="0"/>
              <a:t>) cohort coefficient of </a:t>
            </a:r>
            <a:r>
              <a:rPr lang="en-US" dirty="0" smtClean="0"/>
              <a:t>Gini indexes </a:t>
            </a:r>
            <a:endParaRPr lang="en-US"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11" y="490630"/>
            <a:ext cx="8664445" cy="668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80592" y="5733256"/>
            <a:ext cx="6930102" cy="461665"/>
          </a:xfrm>
          <a:prstGeom prst="rect">
            <a:avLst/>
          </a:prstGeom>
        </p:spPr>
        <p:txBody>
          <a:bodyPr wrap="none">
            <a:spAutoFit/>
          </a:bodyPr>
          <a:lstStyle/>
          <a:p>
            <a:r>
              <a:rPr lang="en-GB" altLang="ja-JP" dirty="0" err="1" smtClean="0">
                <a:ea typeface="MS PGothic" pitchFamily="34" charset="-128"/>
              </a:rPr>
              <a:t>nl</a:t>
            </a:r>
            <a:r>
              <a:rPr lang="en-GB" altLang="ja-JP" dirty="0" smtClean="0">
                <a:ea typeface="MS PGothic" pitchFamily="34" charset="-128"/>
              </a:rPr>
              <a:t>                           no                           </a:t>
            </a:r>
            <a:r>
              <a:rPr lang="en-GB" altLang="ja-JP" dirty="0" err="1" smtClean="0">
                <a:ea typeface="MS PGothic" pitchFamily="34" charset="-128"/>
              </a:rPr>
              <a:t>uk</a:t>
            </a:r>
            <a:r>
              <a:rPr lang="en-GB" altLang="ja-JP" dirty="0" smtClean="0">
                <a:ea typeface="MS PGothic" pitchFamily="34" charset="-128"/>
              </a:rPr>
              <a:t>                 us  </a:t>
            </a:r>
            <a:endParaRPr lang="en-US" dirty="0"/>
          </a:p>
        </p:txBody>
      </p:sp>
      <p:sp>
        <p:nvSpPr>
          <p:cNvPr id="6" name="Rectangle 5"/>
          <p:cNvSpPr/>
          <p:nvPr/>
        </p:nvSpPr>
        <p:spPr>
          <a:xfrm>
            <a:off x="1568624" y="2103239"/>
            <a:ext cx="6843540" cy="461665"/>
          </a:xfrm>
          <a:prstGeom prst="rect">
            <a:avLst/>
          </a:prstGeom>
        </p:spPr>
        <p:txBody>
          <a:bodyPr wrap="none">
            <a:spAutoFit/>
          </a:bodyPr>
          <a:lstStyle/>
          <a:p>
            <a:r>
              <a:rPr lang="en-GB" altLang="ja-JP" dirty="0" smtClean="0">
                <a:ea typeface="MS PGothic" pitchFamily="34" charset="-128"/>
              </a:rPr>
              <a:t>ca                 de                       </a:t>
            </a:r>
            <a:r>
              <a:rPr lang="en-GB" altLang="ja-JP" dirty="0" err="1">
                <a:ea typeface="MS PGothic" pitchFamily="34" charset="-128"/>
              </a:rPr>
              <a:t>dk</a:t>
            </a:r>
            <a:r>
              <a:rPr lang="en-GB" altLang="ja-JP" dirty="0">
                <a:ea typeface="MS PGothic" pitchFamily="34" charset="-128"/>
              </a:rPr>
              <a:t> </a:t>
            </a:r>
            <a:r>
              <a:rPr lang="en-GB" altLang="ja-JP" dirty="0" smtClean="0">
                <a:ea typeface="MS PGothic" pitchFamily="34" charset="-128"/>
              </a:rPr>
              <a:t>                            </a:t>
            </a:r>
            <a:r>
              <a:rPr lang="en-GB" altLang="ja-JP" dirty="0" err="1" smtClean="0">
                <a:ea typeface="MS PGothic" pitchFamily="34" charset="-128"/>
              </a:rPr>
              <a:t>es</a:t>
            </a:r>
            <a:r>
              <a:rPr lang="en-GB" altLang="ja-JP" dirty="0" smtClean="0">
                <a:ea typeface="MS PGothic" pitchFamily="34" charset="-128"/>
              </a:rPr>
              <a:t>  </a:t>
            </a:r>
            <a:endParaRPr lang="en-GB" altLang="ja-JP" dirty="0">
              <a:ea typeface="MS PGothic" pitchFamily="34" charset="-128"/>
            </a:endParaRPr>
          </a:p>
        </p:txBody>
      </p:sp>
      <p:sp>
        <p:nvSpPr>
          <p:cNvPr id="7" name="Rectangle 6"/>
          <p:cNvSpPr/>
          <p:nvPr/>
        </p:nvSpPr>
        <p:spPr>
          <a:xfrm>
            <a:off x="1496616" y="3933056"/>
            <a:ext cx="6764993" cy="461665"/>
          </a:xfrm>
          <a:prstGeom prst="rect">
            <a:avLst/>
          </a:prstGeom>
        </p:spPr>
        <p:txBody>
          <a:bodyPr wrap="none">
            <a:spAutoFit/>
          </a:bodyPr>
          <a:lstStyle/>
          <a:p>
            <a:r>
              <a:rPr lang="en-GB" altLang="ja-JP" dirty="0">
                <a:ea typeface="MS PGothic" pitchFamily="34" charset="-128"/>
              </a:rPr>
              <a:t>fi </a:t>
            </a:r>
            <a:r>
              <a:rPr lang="en-GB" altLang="ja-JP" dirty="0" smtClean="0">
                <a:ea typeface="MS PGothic" pitchFamily="34" charset="-128"/>
              </a:rPr>
              <a:t>                         </a:t>
            </a:r>
            <a:r>
              <a:rPr lang="en-GB" altLang="ja-JP" dirty="0" err="1" smtClean="0">
                <a:ea typeface="MS PGothic" pitchFamily="34" charset="-128"/>
              </a:rPr>
              <a:t>fr</a:t>
            </a:r>
            <a:r>
              <a:rPr lang="en-GB" altLang="ja-JP" dirty="0" smtClean="0">
                <a:ea typeface="MS PGothic" pitchFamily="34" charset="-128"/>
              </a:rPr>
              <a:t>                        </a:t>
            </a:r>
            <a:r>
              <a:rPr lang="en-GB" altLang="ja-JP" dirty="0" err="1" smtClean="0">
                <a:ea typeface="MS PGothic" pitchFamily="34" charset="-128"/>
              </a:rPr>
              <a:t>il</a:t>
            </a:r>
            <a:r>
              <a:rPr lang="en-GB" altLang="ja-JP" dirty="0" smtClean="0">
                <a:ea typeface="MS PGothic" pitchFamily="34" charset="-128"/>
              </a:rPr>
              <a:t>                         it </a:t>
            </a:r>
            <a:endParaRPr lang="en-US" dirty="0"/>
          </a:p>
        </p:txBody>
      </p:sp>
    </p:spTree>
    <p:extLst>
      <p:ext uri="{BB962C8B-B14F-4D97-AF65-F5344CB8AC3E}">
        <p14:creationId xmlns:p14="http://schemas.microsoft.com/office/powerpoint/2010/main" val="30377920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42</a:t>
            </a:fld>
            <a:endParaRPr lang="fr-CH" dirty="0"/>
          </a:p>
        </p:txBody>
      </p:sp>
      <p:sp>
        <p:nvSpPr>
          <p:cNvPr id="2" name="Rectangle 1"/>
          <p:cNvSpPr/>
          <p:nvPr/>
        </p:nvSpPr>
        <p:spPr>
          <a:xfrm>
            <a:off x="200472" y="103377"/>
            <a:ext cx="9865096" cy="461665"/>
          </a:xfrm>
          <a:prstGeom prst="rect">
            <a:avLst/>
          </a:prstGeom>
        </p:spPr>
        <p:txBody>
          <a:bodyPr wrap="square">
            <a:spAutoFit/>
          </a:bodyPr>
          <a:lstStyle/>
          <a:p>
            <a:r>
              <a:rPr lang="en-US" dirty="0" err="1" smtClean="0"/>
              <a:t>Intercohort</a:t>
            </a:r>
            <a:r>
              <a:rPr lang="en-US" dirty="0" smtClean="0"/>
              <a:t> inequality (after controls) and </a:t>
            </a:r>
            <a:r>
              <a:rPr lang="en-US" dirty="0" err="1" smtClean="0"/>
              <a:t>intracohort</a:t>
            </a:r>
            <a:r>
              <a:rPr lang="en-US" dirty="0" smtClean="0"/>
              <a:t> inequality dynamics </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28" y="836712"/>
            <a:ext cx="941130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79813" y="4869160"/>
            <a:ext cx="4483920" cy="769441"/>
          </a:xfrm>
          <a:prstGeom prst="rect">
            <a:avLst/>
          </a:prstGeom>
        </p:spPr>
        <p:txBody>
          <a:bodyPr wrap="none">
            <a:spAutoFit/>
          </a:bodyPr>
          <a:lstStyle/>
          <a:p>
            <a:r>
              <a:rPr lang="en-US" b="1" dirty="0" err="1"/>
              <a:t>intracohort</a:t>
            </a:r>
            <a:r>
              <a:rPr lang="en-US" b="1" dirty="0"/>
              <a:t> inequality dynamics </a:t>
            </a:r>
            <a:r>
              <a:rPr lang="en-US" dirty="0" smtClean="0"/>
              <a:t/>
            </a:r>
            <a:br>
              <a:rPr lang="en-US" dirty="0" smtClean="0"/>
            </a:br>
            <a:r>
              <a:rPr lang="en-US" sz="2000" dirty="0" smtClean="0"/>
              <a:t>(cohort growth of Gini index) </a:t>
            </a:r>
            <a:endParaRPr lang="en-US" dirty="0"/>
          </a:p>
        </p:txBody>
      </p:sp>
      <p:sp>
        <p:nvSpPr>
          <p:cNvPr id="7" name="Rectangle 6"/>
          <p:cNvSpPr/>
          <p:nvPr/>
        </p:nvSpPr>
        <p:spPr>
          <a:xfrm>
            <a:off x="2000672" y="764704"/>
            <a:ext cx="6158289" cy="461665"/>
          </a:xfrm>
          <a:prstGeom prst="rect">
            <a:avLst/>
          </a:prstGeom>
        </p:spPr>
        <p:txBody>
          <a:bodyPr wrap="none">
            <a:spAutoFit/>
          </a:bodyPr>
          <a:lstStyle/>
          <a:p>
            <a:r>
              <a:rPr lang="en-US" b="1" dirty="0" err="1" smtClean="0"/>
              <a:t>Intercohort</a:t>
            </a:r>
            <a:r>
              <a:rPr lang="en-US" b="1" dirty="0" smtClean="0"/>
              <a:t> inequality</a:t>
            </a:r>
            <a:r>
              <a:rPr lang="en-US" dirty="0" smtClean="0"/>
              <a:t> (non flat cohort profile) </a:t>
            </a:r>
            <a:endParaRPr lang="en-US" dirty="0"/>
          </a:p>
        </p:txBody>
      </p:sp>
    </p:spTree>
    <p:extLst>
      <p:ext uri="{BB962C8B-B14F-4D97-AF65-F5344CB8AC3E}">
        <p14:creationId xmlns:p14="http://schemas.microsoft.com/office/powerpoint/2010/main" val="4068644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25139" y="542285"/>
            <a:ext cx="8970997" cy="4893647"/>
          </a:xfrm>
          <a:prstGeom prst="rect">
            <a:avLst/>
          </a:prstGeom>
          <a:noFill/>
        </p:spPr>
        <p:txBody>
          <a:bodyPr wrap="square" rtlCol="0">
            <a:spAutoFit/>
          </a:bodyPr>
          <a:lstStyle/>
          <a:p>
            <a:r>
              <a:rPr lang="en-US" sz="2400" b="1" dirty="0" smtClean="0"/>
              <a:t>Conclusion</a:t>
            </a:r>
          </a:p>
          <a:p>
            <a:endParaRPr lang="en-US" dirty="0"/>
          </a:p>
          <a:p>
            <a:pPr marL="285750" indent="-285750">
              <a:buFont typeface="Arial" pitchFamily="34" charset="0"/>
              <a:buChar char="•"/>
            </a:pPr>
            <a:r>
              <a:rPr lang="en-US" dirty="0" smtClean="0"/>
              <a:t>France is a very problematic case of young cohort economic slowdown</a:t>
            </a:r>
          </a:p>
          <a:p>
            <a:pPr marL="285750" indent="-285750">
              <a:buFont typeface="Arial" pitchFamily="34" charset="0"/>
              <a:buChar char="•"/>
            </a:pPr>
            <a:endParaRPr lang="en-US" dirty="0" smtClean="0"/>
          </a:p>
          <a:p>
            <a:pPr marL="285750" indent="-285750">
              <a:buFont typeface="Arial" pitchFamily="34" charset="0"/>
              <a:buChar char="•"/>
            </a:pPr>
            <a:r>
              <a:rPr lang="en-US" dirty="0" smtClean="0"/>
              <a:t>Italy, Spain, share very similar problems</a:t>
            </a:r>
          </a:p>
          <a:p>
            <a:r>
              <a:rPr lang="en-US" dirty="0" smtClean="0"/>
              <a:t>=&gt; there, the young get worse and the new seniors get relatively better </a:t>
            </a:r>
          </a:p>
          <a:p>
            <a:endParaRPr lang="en-US" dirty="0"/>
          </a:p>
          <a:p>
            <a:r>
              <a:rPr lang="en-US" b="1" dirty="0" smtClean="0"/>
              <a:t>Reason: </a:t>
            </a:r>
            <a:r>
              <a:rPr lang="en-US" dirty="0" smtClean="0"/>
              <a:t>In conservative welfare state, the protection of insiders (the old) </a:t>
            </a:r>
            <a:r>
              <a:rPr lang="en-US" dirty="0" smtClean="0"/>
              <a:t>against outsiders </a:t>
            </a:r>
            <a:r>
              <a:rPr lang="en-US" dirty="0" smtClean="0"/>
              <a:t>(the young) </a:t>
            </a:r>
            <a:r>
              <a:rPr lang="en-US" dirty="0" smtClean="0"/>
              <a:t>produces </a:t>
            </a:r>
            <a:r>
              <a:rPr lang="en-US" dirty="0" smtClean="0"/>
              <a:t>strong </a:t>
            </a:r>
            <a:r>
              <a:rPr lang="en-US" dirty="0" smtClean="0"/>
              <a:t>difficulties in case of eco slow down, and then massive scarring effects</a:t>
            </a:r>
            <a:endParaRPr lang="en-US" dirty="0" smtClean="0"/>
          </a:p>
          <a:p>
            <a:endParaRPr lang="en-US" dirty="0" smtClean="0"/>
          </a:p>
          <a:p>
            <a:endParaRPr lang="en-US"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43</a:t>
            </a:fld>
            <a:endParaRPr lang="fr-CH" dirty="0"/>
          </a:p>
        </p:txBody>
      </p:sp>
    </p:spTree>
    <p:extLst>
      <p:ext uri="{BB962C8B-B14F-4D97-AF65-F5344CB8AC3E}">
        <p14:creationId xmlns:p14="http://schemas.microsoft.com/office/powerpoint/2010/main" val="65811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44</a:t>
            </a:fld>
            <a:endParaRPr lang="fr-CH"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62" y="188640"/>
            <a:ext cx="12090287" cy="599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0327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45</a:t>
            </a:fld>
            <a:endParaRPr lang="fr-CH"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360" y="188640"/>
            <a:ext cx="9659927"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74396" y="836712"/>
            <a:ext cx="4824590" cy="461665"/>
          </a:xfrm>
          <a:prstGeom prst="rect">
            <a:avLst/>
          </a:prstGeom>
        </p:spPr>
        <p:txBody>
          <a:bodyPr wrap="none">
            <a:spAutoFit/>
          </a:bodyPr>
          <a:lstStyle/>
          <a:p>
            <a:r>
              <a:rPr lang="en-US" dirty="0"/>
              <a:t>APCD (detrended) cohort coefficient </a:t>
            </a:r>
          </a:p>
        </p:txBody>
      </p:sp>
      <p:sp>
        <p:nvSpPr>
          <p:cNvPr id="6" name="Rectangle 5"/>
          <p:cNvSpPr/>
          <p:nvPr/>
        </p:nvSpPr>
        <p:spPr>
          <a:xfrm>
            <a:off x="3236810" y="5291916"/>
            <a:ext cx="6444393" cy="461665"/>
          </a:xfrm>
          <a:prstGeom prst="rect">
            <a:avLst/>
          </a:prstGeom>
        </p:spPr>
        <p:txBody>
          <a:bodyPr wrap="none">
            <a:spAutoFit/>
          </a:bodyPr>
          <a:lstStyle/>
          <a:p>
            <a:r>
              <a:rPr lang="en-US" dirty="0" smtClean="0"/>
              <a:t>Investment  variation (%) when the cohort is 20 </a:t>
            </a:r>
            <a:r>
              <a:rPr lang="en-US" dirty="0" err="1" smtClean="0"/>
              <a:t>yo</a:t>
            </a:r>
            <a:endParaRPr lang="en-US" dirty="0"/>
          </a:p>
        </p:txBody>
      </p:sp>
      <p:sp>
        <p:nvSpPr>
          <p:cNvPr id="4" name="Rectangle 3"/>
          <p:cNvSpPr/>
          <p:nvPr/>
        </p:nvSpPr>
        <p:spPr>
          <a:xfrm>
            <a:off x="5577069" y="4437113"/>
            <a:ext cx="3474028" cy="830997"/>
          </a:xfrm>
          <a:prstGeom prst="rect">
            <a:avLst/>
          </a:prstGeom>
        </p:spPr>
        <p:txBody>
          <a:bodyPr wrap="none">
            <a:spAutoFit/>
          </a:bodyPr>
          <a:lstStyle/>
          <a:p>
            <a:r>
              <a:rPr lang="en-US" dirty="0" smtClean="0"/>
              <a:t>R </a:t>
            </a:r>
            <a:r>
              <a:rPr lang="en-US" dirty="0"/>
              <a:t>=  0.4660</a:t>
            </a:r>
            <a:br>
              <a:rPr lang="en-US" dirty="0"/>
            </a:br>
            <a:r>
              <a:rPr lang="en-US" dirty="0"/>
              <a:t>R = </a:t>
            </a:r>
            <a:r>
              <a:rPr lang="en-US" dirty="0" smtClean="0"/>
              <a:t>0.8459</a:t>
            </a:r>
            <a:r>
              <a:rPr lang="en-US" dirty="0"/>
              <a:t> </a:t>
            </a:r>
            <a:r>
              <a:rPr lang="en-US" dirty="0" smtClean="0"/>
              <a:t>in </a:t>
            </a:r>
            <a:r>
              <a:rPr lang="en-US" dirty="0" err="1" smtClean="0"/>
              <a:t>it+es+de+fr</a:t>
            </a:r>
            <a:r>
              <a:rPr lang="en-US" dirty="0" smtClean="0"/>
              <a:t> </a:t>
            </a:r>
            <a:endParaRPr lang="en-US" dirty="0"/>
          </a:p>
        </p:txBody>
      </p:sp>
    </p:spTree>
    <p:extLst>
      <p:ext uri="{BB962C8B-B14F-4D97-AF65-F5344CB8AC3E}">
        <p14:creationId xmlns:p14="http://schemas.microsoft.com/office/powerpoint/2010/main" val="39629530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46</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a:t>inequality across birth cohorts</a:t>
            </a:r>
            <a:br>
              <a:rPr lang="en-US" sz="3600" cap="small" dirty="0"/>
            </a:br>
            <a:r>
              <a:rPr lang="en-US" sz="3600" cap="small" dirty="0" smtClean="0"/>
              <a:t>PART 3: (INTERMEZZO) </a:t>
            </a:r>
            <a:br>
              <a:rPr lang="en-US" sz="3600" cap="small" dirty="0" smtClean="0"/>
            </a:br>
            <a:r>
              <a:rPr lang="en-US" sz="3600" cap="small" dirty="0" err="1" smtClean="0"/>
              <a:t>Logitrank</a:t>
            </a:r>
            <a:r>
              <a:rPr lang="en-US" sz="3600" cap="small" dirty="0" smtClean="0"/>
              <a:t> = a new method </a:t>
            </a:r>
            <a:br>
              <a:rPr lang="en-US" sz="3600" cap="small" dirty="0" smtClean="0"/>
            </a:br>
            <a:r>
              <a:rPr lang="en-US" sz="3600" cap="small" dirty="0" smtClean="0"/>
              <a:t>to compare inequalities</a:t>
            </a:r>
            <a:endParaRPr lang="fr-FR" altLang="ja-JP" sz="33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a:t>
            </a:r>
            <a:r>
              <a:rPr lang="fr-FR" dirty="0" smtClean="0"/>
              <a:t>2015</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1506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51483B-6ED8-42E0-A444-9D3BEED914FC}" type="slidenum">
              <a:rPr lang="fr-FR" smtClean="0"/>
              <a:pPr>
                <a:defRPr/>
              </a:pPr>
              <a:t>47</a:t>
            </a:fld>
            <a:endParaRPr lang="fr-FR"/>
          </a:p>
        </p:txBody>
      </p:sp>
      <p:sp>
        <p:nvSpPr>
          <p:cNvPr id="5" name="Rectangle 15"/>
          <p:cNvSpPr>
            <a:spLocks noChangeArrowheads="1"/>
          </p:cNvSpPr>
          <p:nvPr/>
        </p:nvSpPr>
        <p:spPr bwMode="auto">
          <a:xfrm>
            <a:off x="1230589" y="764704"/>
            <a:ext cx="763542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indent="0" algn="ctr"/>
            <a:r>
              <a:rPr lang="en-US" altLang="ja-JP" sz="3600" b="1" dirty="0">
                <a:ea typeface="MS PGothic" pitchFamily="34" charset="-128"/>
              </a:rPr>
              <a:t>The Intensity and Shape of </a:t>
            </a:r>
            <a:r>
              <a:rPr lang="en-US" altLang="ja-JP" sz="3600" b="1" dirty="0" smtClean="0">
                <a:ea typeface="MS PGothic" pitchFamily="34" charset="-128"/>
              </a:rPr>
              <a:t>Inequality</a:t>
            </a:r>
            <a:br>
              <a:rPr lang="en-US" altLang="ja-JP" sz="3600" b="1" dirty="0" smtClean="0">
                <a:ea typeface="MS PGothic" pitchFamily="34" charset="-128"/>
              </a:rPr>
            </a:br>
            <a:r>
              <a:rPr lang="en-US" altLang="ja-JP" sz="3600" dirty="0" smtClean="0">
                <a:ea typeface="MS PGothic" pitchFamily="34" charset="-128"/>
              </a:rPr>
              <a:t>The </a:t>
            </a:r>
            <a:r>
              <a:rPr lang="en-US" altLang="ja-JP" sz="3600" dirty="0">
                <a:ea typeface="MS PGothic" pitchFamily="34" charset="-128"/>
              </a:rPr>
              <a:t>alpha-beta-gamma method </a:t>
            </a:r>
            <a:br>
              <a:rPr lang="en-US" altLang="ja-JP" sz="3600" dirty="0">
                <a:ea typeface="MS PGothic" pitchFamily="34" charset="-128"/>
              </a:rPr>
            </a:br>
            <a:r>
              <a:rPr lang="en-US" altLang="ja-JP" sz="3600" dirty="0">
                <a:ea typeface="MS PGothic" pitchFamily="34" charset="-128"/>
              </a:rPr>
              <a:t>for the analysis of economic inequality </a:t>
            </a:r>
            <a:r>
              <a:rPr lang="en-US" altLang="ja-JP" sz="3600" dirty="0" smtClean="0">
                <a:ea typeface="MS PGothic" pitchFamily="34" charset="-128"/>
              </a:rPr>
              <a:t/>
            </a:r>
            <a:br>
              <a:rPr lang="en-US" altLang="ja-JP" sz="3600" dirty="0" smtClean="0">
                <a:ea typeface="MS PGothic" pitchFamily="34" charset="-128"/>
              </a:rPr>
            </a:br>
            <a:r>
              <a:rPr lang="en-US" altLang="ja-JP" sz="3600" dirty="0" smtClean="0">
                <a:ea typeface="MS PGothic" pitchFamily="34" charset="-128"/>
              </a:rPr>
              <a:t>a 232 samples comparison </a:t>
            </a:r>
            <a:endParaRPr lang="en-US" altLang="ja-JP" sz="3600" dirty="0">
              <a:ea typeface="MS PGothic" pitchFamily="34" charset="-128"/>
            </a:endParaRPr>
          </a:p>
        </p:txBody>
      </p:sp>
      <p:sp>
        <p:nvSpPr>
          <p:cNvPr id="6" name="Rectangle 5"/>
          <p:cNvSpPr/>
          <p:nvPr/>
        </p:nvSpPr>
        <p:spPr>
          <a:xfrm>
            <a:off x="2504728" y="3055052"/>
            <a:ext cx="6198911" cy="461665"/>
          </a:xfrm>
          <a:prstGeom prst="rect">
            <a:avLst/>
          </a:prstGeom>
        </p:spPr>
        <p:txBody>
          <a:bodyPr wrap="square">
            <a:spAutoFit/>
          </a:bodyPr>
          <a:lstStyle/>
          <a:p>
            <a:r>
              <a:rPr lang="en-US" dirty="0"/>
              <a:t>http://orbilu.uni.lu/handle/10993/18773</a:t>
            </a:r>
          </a:p>
        </p:txBody>
      </p:sp>
    </p:spTree>
    <p:extLst>
      <p:ext uri="{BB962C8B-B14F-4D97-AF65-F5344CB8AC3E}">
        <p14:creationId xmlns:p14="http://schemas.microsoft.com/office/powerpoint/2010/main" val="1331313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9943B4E-B585-4432-82C2-BAC1C52BCD43}" type="slidenum">
              <a:rPr lang="fr-FR" sz="1400"/>
              <a:pPr/>
              <a:t>48</a:t>
            </a:fld>
            <a:endParaRPr lang="fr-FR" sz="1400"/>
          </a:p>
        </p:txBody>
      </p:sp>
      <p:sp>
        <p:nvSpPr>
          <p:cNvPr id="3075" name="Rectangle 2"/>
          <p:cNvSpPr>
            <a:spLocks noChangeArrowheads="1"/>
          </p:cNvSpPr>
          <p:nvPr/>
        </p:nvSpPr>
        <p:spPr bwMode="auto">
          <a:xfrm>
            <a:off x="632520" y="965200"/>
            <a:ext cx="866388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995363" lvl="3" indent="-247650" defTabSz="957263">
              <a:spcBef>
                <a:spcPct val="20000"/>
              </a:spcBef>
              <a:tabLst>
                <a:tab pos="741363" algn="l"/>
              </a:tabLst>
            </a:pPr>
            <a:endParaRPr lang="en-US" sz="700" dirty="0"/>
          </a:p>
          <a:p>
            <a:pPr marL="361950" indent="-361950" defTabSz="957263">
              <a:spcBef>
                <a:spcPct val="20000"/>
              </a:spcBef>
              <a:spcAft>
                <a:spcPct val="100000"/>
              </a:spcAft>
              <a:tabLst>
                <a:tab pos="741363" algn="l"/>
              </a:tabLst>
            </a:pPr>
            <a:r>
              <a:rPr lang="en-US" sz="2100" b="1" dirty="0"/>
              <a:t>My </a:t>
            </a:r>
            <a:r>
              <a:rPr lang="en-US" sz="2100" b="1" dirty="0" smtClean="0"/>
              <a:t>aims</a:t>
            </a:r>
            <a:endParaRPr lang="en-US" sz="2800" b="1" dirty="0" smtClean="0"/>
          </a:p>
          <a:p>
            <a:pPr defTabSz="957263">
              <a:spcBef>
                <a:spcPts val="300"/>
              </a:spcBef>
              <a:spcAft>
                <a:spcPts val="300"/>
              </a:spcAft>
              <a:tabLst>
                <a:tab pos="741363" algn="l"/>
              </a:tabLst>
            </a:pPr>
            <a:r>
              <a:rPr lang="en-US" sz="2000" b="1" dirty="0" smtClean="0">
                <a:solidFill>
                  <a:srgbClr val="000000"/>
                </a:solidFill>
              </a:rPr>
              <a:t>0.   Vilfredo Pareto’s Legacy  </a:t>
            </a:r>
          </a:p>
          <a:p>
            <a:pPr marL="361950" indent="-361950" defTabSz="957263">
              <a:spcBef>
                <a:spcPts val="300"/>
              </a:spcBef>
              <a:spcAft>
                <a:spcPts val="300"/>
              </a:spcAft>
              <a:buFontTx/>
              <a:buAutoNum type="arabicPeriod"/>
              <a:tabLst>
                <a:tab pos="741363" algn="l"/>
              </a:tabLst>
            </a:pPr>
            <a:r>
              <a:rPr lang="en-US" sz="2000" b="1" dirty="0" smtClean="0">
                <a:solidFill>
                  <a:srgbClr val="000000"/>
                </a:solidFill>
              </a:rPr>
              <a:t>New developments on old graphs (</a:t>
            </a:r>
            <a:r>
              <a:rPr lang="en-US" sz="2000" b="1" dirty="0" err="1" smtClean="0">
                <a:solidFill>
                  <a:srgbClr val="000000"/>
                </a:solidFill>
              </a:rPr>
              <a:t>Champernowne</a:t>
            </a:r>
            <a:r>
              <a:rPr lang="en-US" sz="2000" b="1" dirty="0" smtClean="0">
                <a:solidFill>
                  <a:srgbClr val="000000"/>
                </a:solidFill>
              </a:rPr>
              <a:t>/Fisk’s logit-log graph) </a:t>
            </a:r>
          </a:p>
          <a:p>
            <a:pPr marL="361950" indent="-361950" defTabSz="957263">
              <a:spcBef>
                <a:spcPts val="300"/>
              </a:spcBef>
              <a:spcAft>
                <a:spcPts val="300"/>
              </a:spcAft>
              <a:buFontTx/>
              <a:buAutoNum type="arabicPeriod"/>
              <a:tabLst>
                <a:tab pos="741363" algn="l"/>
              </a:tabLst>
            </a:pPr>
            <a:r>
              <a:rPr lang="en-US" sz="2000" b="1" dirty="0" smtClean="0">
                <a:solidFill>
                  <a:srgbClr val="000000"/>
                </a:solidFill>
              </a:rPr>
              <a:t>Methodology : </a:t>
            </a:r>
            <a:br>
              <a:rPr lang="en-US" sz="2000" b="1" dirty="0" smtClean="0">
                <a:solidFill>
                  <a:srgbClr val="000000"/>
                </a:solidFill>
              </a:rPr>
            </a:br>
            <a:r>
              <a:rPr lang="en-US" sz="2000" b="1" dirty="0" smtClean="0">
                <a:solidFill>
                  <a:srgbClr val="000000"/>
                </a:solidFill>
              </a:rPr>
              <a:t>The isograph </a:t>
            </a:r>
            <a:br>
              <a:rPr lang="en-US" sz="2000" b="1" dirty="0" smtClean="0">
                <a:solidFill>
                  <a:srgbClr val="000000"/>
                </a:solidFill>
              </a:rPr>
            </a:br>
            <a:r>
              <a:rPr lang="en-US" sz="2000" b="1" dirty="0" smtClean="0">
                <a:solidFill>
                  <a:srgbClr val="000000"/>
                </a:solidFill>
              </a:rPr>
              <a:t>Curvatures </a:t>
            </a:r>
            <a:r>
              <a:rPr lang="en-US" sz="2000" b="1" dirty="0">
                <a:solidFill>
                  <a:srgbClr val="000000"/>
                </a:solidFill>
              </a:rPr>
              <a:t>on the CF </a:t>
            </a:r>
            <a:r>
              <a:rPr lang="en-US" sz="2000" b="1" dirty="0" smtClean="0">
                <a:solidFill>
                  <a:srgbClr val="000000"/>
                </a:solidFill>
              </a:rPr>
              <a:t>Graph </a:t>
            </a:r>
            <a:br>
              <a:rPr lang="en-US" sz="2000" b="1" dirty="0" smtClean="0">
                <a:solidFill>
                  <a:srgbClr val="000000"/>
                </a:solidFill>
              </a:rPr>
            </a:br>
            <a:r>
              <a:rPr lang="en-US" sz="2000" b="1" dirty="0" smtClean="0">
                <a:solidFill>
                  <a:srgbClr val="000000"/>
                </a:solidFill>
                <a:latin typeface="Symbol" panose="05050102010706020507" pitchFamily="18" charset="2"/>
              </a:rPr>
              <a:t>a  b g </a:t>
            </a:r>
            <a:r>
              <a:rPr lang="en-US" sz="2000" b="1" dirty="0" smtClean="0">
                <a:solidFill>
                  <a:srgbClr val="000000"/>
                </a:solidFill>
              </a:rPr>
              <a:t> </a:t>
            </a:r>
            <a:endParaRPr lang="en-US" sz="2000" b="1" dirty="0">
              <a:solidFill>
                <a:srgbClr val="000000"/>
              </a:solidFill>
            </a:endParaRPr>
          </a:p>
          <a:p>
            <a:pPr marL="361950" indent="-361950" defTabSz="957263">
              <a:spcBef>
                <a:spcPts val="300"/>
              </a:spcBef>
              <a:spcAft>
                <a:spcPts val="300"/>
              </a:spcAft>
              <a:buFontTx/>
              <a:buAutoNum type="arabicPeriod"/>
              <a:tabLst>
                <a:tab pos="741363" algn="l"/>
              </a:tabLst>
            </a:pPr>
            <a:r>
              <a:rPr lang="en-US" sz="2000" b="1" dirty="0" smtClean="0">
                <a:solidFill>
                  <a:srgbClr val="000000"/>
                </a:solidFill>
              </a:rPr>
              <a:t>Data : 232 LIS datasets </a:t>
            </a:r>
          </a:p>
          <a:p>
            <a:pPr marL="361950" indent="-361950" defTabSz="957263">
              <a:spcBef>
                <a:spcPts val="300"/>
              </a:spcBef>
              <a:spcAft>
                <a:spcPts val="300"/>
              </a:spcAft>
              <a:buFontTx/>
              <a:buAutoNum type="arabicPeriod"/>
              <a:tabLst>
                <a:tab pos="741363" algn="l"/>
              </a:tabLst>
            </a:pPr>
            <a:r>
              <a:rPr lang="en-US" sz="2000" b="1" dirty="0" smtClean="0">
                <a:solidFill>
                  <a:srgbClr val="000000"/>
                </a:solidFill>
              </a:rPr>
              <a:t>Analysis and comparisons with other indicators </a:t>
            </a:r>
          </a:p>
          <a:p>
            <a:pPr marL="361950" indent="-361950" defTabSz="957263">
              <a:spcBef>
                <a:spcPts val="300"/>
              </a:spcBef>
              <a:spcAft>
                <a:spcPts val="300"/>
              </a:spcAft>
              <a:buFontTx/>
              <a:buAutoNum type="arabicPeriod"/>
              <a:tabLst>
                <a:tab pos="741363" algn="l"/>
              </a:tabLst>
            </a:pPr>
            <a:r>
              <a:rPr lang="en-US" sz="2000" b="1" dirty="0" smtClean="0">
                <a:solidFill>
                  <a:srgbClr val="000000"/>
                </a:solidFill>
              </a:rPr>
              <a:t>Sub products </a:t>
            </a:r>
            <a:br>
              <a:rPr lang="en-US" sz="2000" b="1" dirty="0" smtClean="0">
                <a:solidFill>
                  <a:srgbClr val="000000"/>
                </a:solidFill>
              </a:rPr>
            </a:br>
            <a:r>
              <a:rPr lang="en-US" sz="2000" b="1" dirty="0" smtClean="0">
                <a:solidFill>
                  <a:srgbClr val="000000"/>
                </a:solidFill>
              </a:rPr>
              <a:t>a. =&gt; the strobiloid </a:t>
            </a:r>
            <a:br>
              <a:rPr lang="en-US" sz="2000" b="1" dirty="0" smtClean="0">
                <a:solidFill>
                  <a:srgbClr val="000000"/>
                </a:solidFill>
              </a:rPr>
            </a:br>
            <a:r>
              <a:rPr lang="en-US" sz="2000" b="1" dirty="0" smtClean="0">
                <a:solidFill>
                  <a:srgbClr val="000000"/>
                </a:solidFill>
              </a:rPr>
              <a:t>b. </a:t>
            </a:r>
            <a:r>
              <a:rPr lang="en-US" sz="2000" b="1" dirty="0">
                <a:solidFill>
                  <a:srgbClr val="000000"/>
                </a:solidFill>
              </a:rPr>
              <a:t>=&gt; </a:t>
            </a:r>
            <a:r>
              <a:rPr lang="en-US" sz="2000" b="1" dirty="0" smtClean="0">
                <a:solidFill>
                  <a:srgbClr val="000000"/>
                </a:solidFill>
              </a:rPr>
              <a:t>volatility analysis </a:t>
            </a:r>
            <a:br>
              <a:rPr lang="en-US" sz="2000" b="1" dirty="0" smtClean="0">
                <a:solidFill>
                  <a:srgbClr val="000000"/>
                </a:solidFill>
              </a:rPr>
            </a:br>
            <a:r>
              <a:rPr lang="en-US" sz="2000" b="1" dirty="0" smtClean="0">
                <a:solidFill>
                  <a:srgbClr val="000000"/>
                </a:solidFill>
              </a:rPr>
              <a:t>c. =&gt; etc.</a:t>
            </a:r>
          </a:p>
          <a:p>
            <a:pPr marL="361950" indent="-361950" defTabSz="957263">
              <a:spcBef>
                <a:spcPts val="300"/>
              </a:spcBef>
              <a:spcAft>
                <a:spcPts val="300"/>
              </a:spcAft>
              <a:buFontTx/>
              <a:buAutoNum type="arabicPeriod"/>
              <a:tabLst>
                <a:tab pos="741363" algn="l"/>
              </a:tabLst>
            </a:pPr>
            <a:endParaRPr lang="en-US" sz="2000" b="1" dirty="0">
              <a:solidFill>
                <a:srgbClr val="000000"/>
              </a:solidFill>
            </a:endParaRPr>
          </a:p>
          <a:p>
            <a:pPr marL="661988" lvl="2" indent="-247650" defTabSz="957263">
              <a:spcBef>
                <a:spcPct val="20000"/>
              </a:spcBef>
              <a:buClr>
                <a:schemeClr val="tx1"/>
              </a:buClr>
              <a:buFont typeface="Zapf Dingbats" charset="2"/>
              <a:buChar char="l"/>
              <a:tabLst>
                <a:tab pos="741363" algn="l"/>
              </a:tabLst>
            </a:pPr>
            <a:endParaRPr lang="en-US" sz="2000" b="1" dirty="0"/>
          </a:p>
          <a:p>
            <a:pPr marL="361950" indent="-361950" defTabSz="957263">
              <a:spcBef>
                <a:spcPct val="20000"/>
              </a:spcBef>
              <a:spcAft>
                <a:spcPct val="100000"/>
              </a:spcAft>
              <a:tabLst>
                <a:tab pos="741363" algn="l"/>
              </a:tabLst>
            </a:pPr>
            <a:endParaRPr lang="en-US" sz="1600" b="1" dirty="0"/>
          </a:p>
        </p:txBody>
      </p:sp>
    </p:spTree>
    <p:extLst>
      <p:ext uri="{BB962C8B-B14F-4D97-AF65-F5344CB8AC3E}">
        <p14:creationId xmlns:p14="http://schemas.microsoft.com/office/powerpoint/2010/main" val="27014637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912" y="1196752"/>
            <a:ext cx="5400600" cy="447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C98DB76-C0AB-4DC8-A7C6-EE125AD2EC6D}" type="slidenum">
              <a:rPr lang="fr-FR" altLang="en-US" sz="1400"/>
              <a:pPr/>
              <a:t>49</a:t>
            </a:fld>
            <a:endParaRPr lang="fr-FR" altLang="en-US" sz="1400"/>
          </a:p>
        </p:txBody>
      </p:sp>
      <p:pic>
        <p:nvPicPr>
          <p:cNvPr id="6150" name="Picture 7" descr="pareto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50" y="1662534"/>
            <a:ext cx="22288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1"/>
          <p:cNvSpPr>
            <a:spLocks noChangeArrowheads="1"/>
          </p:cNvSpPr>
          <p:nvPr/>
        </p:nvSpPr>
        <p:spPr bwMode="auto">
          <a:xfrm>
            <a:off x="6440066" y="2153694"/>
            <a:ext cx="549275" cy="215900"/>
          </a:xfrm>
          <a:prstGeom prst="rect">
            <a:avLst/>
          </a:prstGeom>
          <a:solidFill>
            <a:schemeClr val="bg1"/>
          </a:solidFill>
          <a:ln w="9525" algn="ctr">
            <a:solidFill>
              <a:schemeClr val="bg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2" name="Rectangle 3"/>
          <p:cNvSpPr>
            <a:spLocks noChangeArrowheads="1"/>
          </p:cNvSpPr>
          <p:nvPr/>
        </p:nvSpPr>
        <p:spPr bwMode="auto">
          <a:xfrm>
            <a:off x="1189063" y="4500984"/>
            <a:ext cx="1535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fr-FR" altLang="en-US" sz="1600" b="1" dirty="0"/>
              <a:t>Vilfredo Pareto</a:t>
            </a:r>
            <a:br>
              <a:rPr lang="fr-FR" altLang="en-US" sz="1600" b="1" dirty="0"/>
            </a:br>
            <a:r>
              <a:rPr lang="fr-FR" altLang="en-US" sz="1600" b="1" dirty="0"/>
              <a:t>1848-1922</a:t>
            </a:r>
            <a:endParaRPr lang="en-US" altLang="en-US" sz="1600" dirty="0"/>
          </a:p>
        </p:txBody>
      </p:sp>
      <p:sp>
        <p:nvSpPr>
          <p:cNvPr id="2" name="Rectangle 1"/>
          <p:cNvSpPr/>
          <p:nvPr/>
        </p:nvSpPr>
        <p:spPr>
          <a:xfrm>
            <a:off x="560512" y="591071"/>
            <a:ext cx="3963457" cy="461665"/>
          </a:xfrm>
          <a:prstGeom prst="rect">
            <a:avLst/>
          </a:prstGeom>
        </p:spPr>
        <p:txBody>
          <a:bodyPr wrap="none">
            <a:spAutoFit/>
          </a:bodyPr>
          <a:lstStyle/>
          <a:p>
            <a:r>
              <a:rPr lang="en-US" b="1" dirty="0">
                <a:solidFill>
                  <a:srgbClr val="000000"/>
                </a:solidFill>
              </a:rPr>
              <a:t>0.   Vilfredo Pareto’s Legacy </a:t>
            </a:r>
            <a:endParaRPr lang="en-US" dirty="0"/>
          </a:p>
        </p:txBody>
      </p:sp>
      <p:sp>
        <p:nvSpPr>
          <p:cNvPr id="3" name="Rectangle 2"/>
          <p:cNvSpPr/>
          <p:nvPr/>
        </p:nvSpPr>
        <p:spPr>
          <a:xfrm>
            <a:off x="6360423" y="785691"/>
            <a:ext cx="800219" cy="461665"/>
          </a:xfrm>
          <a:prstGeom prst="rect">
            <a:avLst/>
          </a:prstGeom>
        </p:spPr>
        <p:txBody>
          <a:bodyPr wrap="none">
            <a:spAutoFit/>
          </a:bodyPr>
          <a:lstStyle/>
          <a:p>
            <a:r>
              <a:rPr lang="fr-FR" altLang="en-US" b="1" dirty="0" smtClean="0"/>
              <a:t>1896</a:t>
            </a:r>
            <a:endParaRPr lang="en-US" dirty="0"/>
          </a:p>
        </p:txBody>
      </p:sp>
      <p:sp>
        <p:nvSpPr>
          <p:cNvPr id="4" name="Rectangle 3"/>
          <p:cNvSpPr/>
          <p:nvPr/>
        </p:nvSpPr>
        <p:spPr>
          <a:xfrm>
            <a:off x="1712640" y="5661248"/>
            <a:ext cx="6589067" cy="954107"/>
          </a:xfrm>
          <a:prstGeom prst="rect">
            <a:avLst/>
          </a:prstGeom>
        </p:spPr>
        <p:txBody>
          <a:bodyPr wrap="square">
            <a:spAutoFit/>
          </a:bodyPr>
          <a:lstStyle/>
          <a:p>
            <a:r>
              <a:rPr lang="en-US" sz="1400" dirty="0" smtClean="0"/>
              <a:t>Pervasive and almost everywhere … </a:t>
            </a:r>
          </a:p>
          <a:p>
            <a:r>
              <a:rPr lang="en-US" sz="1400" dirty="0" smtClean="0"/>
              <a:t>Aaron </a:t>
            </a:r>
            <a:r>
              <a:rPr lang="en-US" sz="1400" dirty="0" err="1"/>
              <a:t>Clauset</a:t>
            </a:r>
            <a:r>
              <a:rPr lang="en-US" sz="1400" dirty="0"/>
              <a:t>, </a:t>
            </a:r>
            <a:r>
              <a:rPr lang="en-US" sz="1400" dirty="0" err="1"/>
              <a:t>Cosma</a:t>
            </a:r>
            <a:r>
              <a:rPr lang="en-US" sz="1400" dirty="0"/>
              <a:t> </a:t>
            </a:r>
            <a:r>
              <a:rPr lang="en-US" sz="1400" dirty="0" err="1"/>
              <a:t>Rohilla</a:t>
            </a:r>
            <a:r>
              <a:rPr lang="en-US" sz="1400" dirty="0"/>
              <a:t> </a:t>
            </a:r>
            <a:r>
              <a:rPr lang="en-US" sz="1400" dirty="0" err="1"/>
              <a:t>Shalizi</a:t>
            </a:r>
            <a:r>
              <a:rPr lang="en-US" sz="1400" dirty="0"/>
              <a:t>, and M. E. J. </a:t>
            </a:r>
            <a:r>
              <a:rPr lang="en-US" sz="1400" dirty="0" smtClean="0"/>
              <a:t>Newman 2009</a:t>
            </a:r>
            <a:endParaRPr lang="en-US" sz="1400" dirty="0"/>
          </a:p>
          <a:p>
            <a:r>
              <a:rPr lang="en-US" sz="1400" dirty="0" smtClean="0"/>
              <a:t>Power-Law </a:t>
            </a:r>
            <a:r>
              <a:rPr lang="en-US" sz="1400" dirty="0"/>
              <a:t>Distributions in Empirical </a:t>
            </a:r>
            <a:r>
              <a:rPr lang="en-US" sz="1400" dirty="0" smtClean="0"/>
              <a:t>Data </a:t>
            </a:r>
            <a:r>
              <a:rPr lang="en-US" sz="1400" dirty="0"/>
              <a:t>, SIAM Rev., 51(4), 661–703. (43 pages) </a:t>
            </a:r>
            <a:r>
              <a:rPr lang="en-US" sz="1400" dirty="0" smtClean="0"/>
              <a:t>Society </a:t>
            </a:r>
            <a:r>
              <a:rPr lang="en-US" sz="1400" dirty="0"/>
              <a:t>for Industrial and </a:t>
            </a:r>
            <a:r>
              <a:rPr lang="en-US" sz="1400" dirty="0" smtClean="0"/>
              <a:t>Applied Mathematics</a:t>
            </a:r>
            <a:endParaRPr lang="en-US" sz="1400" dirty="0"/>
          </a:p>
        </p:txBody>
      </p:sp>
    </p:spTree>
    <p:extLst>
      <p:ext uri="{BB962C8B-B14F-4D97-AF65-F5344CB8AC3E}">
        <p14:creationId xmlns:p14="http://schemas.microsoft.com/office/powerpoint/2010/main" val="2037388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5</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a:t>inequality across birth cohorts</a:t>
            </a:r>
            <a:br>
              <a:rPr lang="en-US" sz="3600" cap="small" dirty="0"/>
            </a:br>
            <a:r>
              <a:rPr lang="en-US" sz="3600" cap="small" dirty="0" smtClean="0"/>
              <a:t>PART 1: </a:t>
            </a:r>
            <a:r>
              <a:rPr lang="fr-FR" sz="3300" dirty="0">
                <a:ea typeface="MS PGothic" pitchFamily="34" charset="-128"/>
              </a:rPr>
              <a:t/>
            </a:r>
            <a:br>
              <a:rPr lang="fr-FR" sz="3300" dirty="0">
                <a:ea typeface="MS PGothic" pitchFamily="34" charset="-128"/>
              </a:rPr>
            </a:br>
            <a:r>
              <a:rPr lang="fr-FR" sz="3300" dirty="0" smtClean="0">
                <a:ea typeface="MS PGothic" pitchFamily="34" charset="-128"/>
              </a:rPr>
              <a:t>As happy as a </a:t>
            </a:r>
            <a:r>
              <a:rPr lang="fr-FR" sz="3300" dirty="0" err="1" smtClean="0">
                <a:ea typeface="MS PGothic" pitchFamily="34" charset="-128"/>
              </a:rPr>
              <a:t>young</a:t>
            </a:r>
            <a:r>
              <a:rPr lang="fr-FR" sz="3300" dirty="0" smtClean="0">
                <a:ea typeface="MS PGothic" pitchFamily="34" charset="-128"/>
              </a:rPr>
              <a:t> </a:t>
            </a:r>
            <a:r>
              <a:rPr lang="fr-FR" sz="3300" dirty="0" err="1" smtClean="0">
                <a:ea typeface="MS PGothic" pitchFamily="34" charset="-128"/>
              </a:rPr>
              <a:t>person</a:t>
            </a:r>
            <a:r>
              <a:rPr lang="fr-FR" sz="3300" dirty="0" smtClean="0">
                <a:ea typeface="MS PGothic" pitchFamily="34" charset="-128"/>
              </a:rPr>
              <a:t> in France? </a:t>
            </a:r>
            <a:endParaRPr lang="en-US" sz="3600" cap="small" dirty="0"/>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a:t>
            </a:r>
            <a:r>
              <a:rPr lang="fr-FR" dirty="0" smtClean="0"/>
              <a:t>2015</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04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11"/>
          <p:cNvSpPr>
            <a:spLocks noChangeArrowheads="1"/>
          </p:cNvSpPr>
          <p:nvPr/>
        </p:nvSpPr>
        <p:spPr bwMode="auto">
          <a:xfrm>
            <a:off x="-303584" y="161925"/>
            <a:ext cx="102002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1- From Pareto log-log to Pen’s Parade, and to logit-log</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266" y="1212007"/>
            <a:ext cx="6962078" cy="509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21687" y="1556792"/>
            <a:ext cx="3919663" cy="1200329"/>
          </a:xfrm>
          <a:prstGeom prst="rect">
            <a:avLst/>
          </a:prstGeom>
        </p:spPr>
        <p:txBody>
          <a:bodyPr wrap="none">
            <a:spAutoFit/>
          </a:bodyPr>
          <a:lstStyle/>
          <a:p>
            <a:r>
              <a:rPr lang="en-US" b="1" i="1" dirty="0" smtClean="0"/>
              <a:t>Luxembourg : Histogram </a:t>
            </a:r>
            <a:r>
              <a:rPr lang="en-US" b="1" i="1" dirty="0"/>
              <a:t>of  </a:t>
            </a:r>
            <a:r>
              <a:rPr lang="en-US" b="1" i="1" dirty="0" smtClean="0"/>
              <a:t/>
            </a:r>
            <a:br>
              <a:rPr lang="en-US" b="1" i="1" dirty="0" smtClean="0"/>
            </a:br>
            <a:r>
              <a:rPr lang="en-US" b="1" i="1" dirty="0" err="1" smtClean="0"/>
              <a:t>Equivalised</a:t>
            </a:r>
            <a:r>
              <a:rPr lang="en-US" b="1" i="1" dirty="0" smtClean="0"/>
              <a:t> </a:t>
            </a:r>
            <a:r>
              <a:rPr lang="en-US" b="1" i="1" dirty="0"/>
              <a:t>disposable </a:t>
            </a:r>
            <a:r>
              <a:rPr lang="en-US" b="1" i="1" dirty="0" smtClean="0"/>
              <a:t/>
            </a:r>
            <a:br>
              <a:rPr lang="en-US" b="1" i="1" dirty="0" smtClean="0"/>
            </a:br>
            <a:r>
              <a:rPr lang="en-US" b="1" i="1" dirty="0" smtClean="0"/>
              <a:t>income 2011 euros EU-</a:t>
            </a:r>
            <a:r>
              <a:rPr lang="en-US" b="1" i="1" dirty="0" err="1" smtClean="0"/>
              <a:t>Silc</a:t>
            </a:r>
            <a:r>
              <a:rPr lang="en-US" b="1" i="1" dirty="0" smtClean="0"/>
              <a:t> </a:t>
            </a:r>
            <a:endParaRPr lang="en-US" dirty="0"/>
          </a:p>
        </p:txBody>
      </p:sp>
      <p:sp>
        <p:nvSpPr>
          <p:cNvPr id="5" name="Rectangle 4"/>
          <p:cNvSpPr/>
          <p:nvPr/>
        </p:nvSpPr>
        <p:spPr>
          <a:xfrm>
            <a:off x="5313040" y="5847655"/>
            <a:ext cx="2657138" cy="461665"/>
          </a:xfrm>
          <a:prstGeom prst="rect">
            <a:avLst/>
          </a:prstGeom>
        </p:spPr>
        <p:txBody>
          <a:bodyPr wrap="none">
            <a:spAutoFit/>
          </a:bodyPr>
          <a:lstStyle/>
          <a:p>
            <a:r>
              <a:rPr lang="en-US" b="1" i="1" dirty="0"/>
              <a:t>2011 </a:t>
            </a:r>
            <a:r>
              <a:rPr lang="en-US" b="1" i="1" dirty="0" smtClean="0"/>
              <a:t>current euros </a:t>
            </a:r>
            <a:endParaRPr lang="en-US" dirty="0"/>
          </a:p>
        </p:txBody>
      </p:sp>
    </p:spTree>
    <p:extLst>
      <p:ext uri="{BB962C8B-B14F-4D97-AF65-F5344CB8AC3E}">
        <p14:creationId xmlns:p14="http://schemas.microsoft.com/office/powerpoint/2010/main" val="27933253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552" y="934917"/>
            <a:ext cx="7438887" cy="544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1"/>
          <p:cNvSpPr>
            <a:spLocks noChangeArrowheads="1"/>
          </p:cNvSpPr>
          <p:nvPr/>
        </p:nvSpPr>
        <p:spPr bwMode="auto">
          <a:xfrm>
            <a:off x="-303584" y="161925"/>
            <a:ext cx="102002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1- From Pareto log-log to Pen’s Parade, and to logit-log</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4232920" y="3083476"/>
            <a:ext cx="4000647" cy="1569660"/>
          </a:xfrm>
          <a:prstGeom prst="rect">
            <a:avLst/>
          </a:prstGeom>
        </p:spPr>
        <p:txBody>
          <a:bodyPr wrap="none">
            <a:spAutoFit/>
          </a:bodyPr>
          <a:lstStyle/>
          <a:p>
            <a:r>
              <a:rPr lang="en-US" b="1" i="1" dirty="0" smtClean="0"/>
              <a:t>Luxembourg : Cumulative </a:t>
            </a:r>
            <a:br>
              <a:rPr lang="en-US" b="1" i="1" dirty="0" smtClean="0"/>
            </a:br>
            <a:r>
              <a:rPr lang="en-US" b="1" i="1" dirty="0" smtClean="0"/>
              <a:t>distribution function CDF of  </a:t>
            </a:r>
            <a:br>
              <a:rPr lang="en-US" b="1" i="1" dirty="0" smtClean="0"/>
            </a:br>
            <a:r>
              <a:rPr lang="en-US" b="1" i="1" dirty="0" err="1" smtClean="0"/>
              <a:t>Equivalised</a:t>
            </a:r>
            <a:r>
              <a:rPr lang="en-US" b="1" i="1" dirty="0" smtClean="0"/>
              <a:t> </a:t>
            </a:r>
            <a:r>
              <a:rPr lang="en-US" b="1" i="1" dirty="0"/>
              <a:t>disposable </a:t>
            </a:r>
            <a:r>
              <a:rPr lang="en-US" b="1" i="1" dirty="0" smtClean="0"/>
              <a:t/>
            </a:r>
            <a:br>
              <a:rPr lang="en-US" b="1" i="1" dirty="0" smtClean="0"/>
            </a:br>
            <a:r>
              <a:rPr lang="en-US" b="1" i="1" dirty="0" smtClean="0"/>
              <a:t>income 2011 euros EU-</a:t>
            </a:r>
            <a:r>
              <a:rPr lang="en-US" b="1" i="1" dirty="0" err="1" smtClean="0"/>
              <a:t>Silc</a:t>
            </a:r>
            <a:r>
              <a:rPr lang="en-US" b="1" i="1" dirty="0" smtClean="0"/>
              <a:t> </a:t>
            </a:r>
            <a:endParaRPr lang="en-US" dirty="0"/>
          </a:p>
        </p:txBody>
      </p:sp>
      <p:sp>
        <p:nvSpPr>
          <p:cNvPr id="5" name="Rectangle 4"/>
          <p:cNvSpPr/>
          <p:nvPr/>
        </p:nvSpPr>
        <p:spPr>
          <a:xfrm>
            <a:off x="5313040" y="5847655"/>
            <a:ext cx="2657138" cy="461665"/>
          </a:xfrm>
          <a:prstGeom prst="rect">
            <a:avLst/>
          </a:prstGeom>
        </p:spPr>
        <p:txBody>
          <a:bodyPr wrap="none">
            <a:spAutoFit/>
          </a:bodyPr>
          <a:lstStyle/>
          <a:p>
            <a:r>
              <a:rPr lang="en-US" b="1" i="1" dirty="0"/>
              <a:t>2011 </a:t>
            </a:r>
            <a:r>
              <a:rPr lang="en-US" b="1" i="1" dirty="0" smtClean="0"/>
              <a:t>current euros </a:t>
            </a:r>
            <a:endParaRPr lang="en-US" dirty="0"/>
          </a:p>
        </p:txBody>
      </p:sp>
      <p:cxnSp>
        <p:nvCxnSpPr>
          <p:cNvPr id="6" name="Straight Connector 5"/>
          <p:cNvCxnSpPr/>
          <p:nvPr/>
        </p:nvCxnSpPr>
        <p:spPr bwMode="auto">
          <a:xfrm>
            <a:off x="1712640" y="3356992"/>
            <a:ext cx="208823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3872880" y="3501008"/>
            <a:ext cx="0" cy="208823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a:xfrm>
            <a:off x="1856656" y="1268760"/>
            <a:ext cx="4953000" cy="830997"/>
          </a:xfrm>
          <a:prstGeom prst="rect">
            <a:avLst/>
          </a:prstGeom>
        </p:spPr>
        <p:txBody>
          <a:bodyPr>
            <a:spAutoFit/>
          </a:bodyPr>
          <a:lstStyle/>
          <a:p>
            <a:r>
              <a:rPr lang="en-US" b="1" i="1" dirty="0" smtClean="0"/>
              <a:t>Y % gain less or equal to …</a:t>
            </a:r>
            <a:br>
              <a:rPr lang="en-US" b="1" i="1" dirty="0" smtClean="0"/>
            </a:br>
            <a:r>
              <a:rPr lang="en-US" b="1" i="1" dirty="0" smtClean="0"/>
              <a:t>X euros </a:t>
            </a:r>
            <a:endParaRPr lang="en-US" dirty="0"/>
          </a:p>
        </p:txBody>
      </p:sp>
      <p:sp>
        <p:nvSpPr>
          <p:cNvPr id="11" name="Rectangle 10"/>
          <p:cNvSpPr/>
          <p:nvPr/>
        </p:nvSpPr>
        <p:spPr>
          <a:xfrm>
            <a:off x="3915078" y="5055567"/>
            <a:ext cx="389850" cy="461665"/>
          </a:xfrm>
          <a:prstGeom prst="rect">
            <a:avLst/>
          </a:prstGeom>
        </p:spPr>
        <p:txBody>
          <a:bodyPr wrap="none">
            <a:spAutoFit/>
          </a:bodyPr>
          <a:lstStyle/>
          <a:p>
            <a:r>
              <a:rPr lang="en-US" b="1" i="1" dirty="0"/>
              <a:t>X</a:t>
            </a:r>
            <a:endParaRPr lang="en-US" dirty="0"/>
          </a:p>
        </p:txBody>
      </p:sp>
      <p:sp>
        <p:nvSpPr>
          <p:cNvPr id="15" name="Rectangle 14"/>
          <p:cNvSpPr/>
          <p:nvPr/>
        </p:nvSpPr>
        <p:spPr>
          <a:xfrm>
            <a:off x="1712640" y="2852936"/>
            <a:ext cx="372218" cy="461665"/>
          </a:xfrm>
          <a:prstGeom prst="rect">
            <a:avLst/>
          </a:prstGeom>
        </p:spPr>
        <p:txBody>
          <a:bodyPr wrap="none">
            <a:spAutoFit/>
          </a:bodyPr>
          <a:lstStyle/>
          <a:p>
            <a:r>
              <a:rPr lang="en-US" b="1" i="1" dirty="0" smtClean="0"/>
              <a:t>Y</a:t>
            </a:r>
            <a:endParaRPr lang="en-US" dirty="0"/>
          </a:p>
        </p:txBody>
      </p:sp>
    </p:spTree>
    <p:extLst>
      <p:ext uri="{BB962C8B-B14F-4D97-AF65-F5344CB8AC3E}">
        <p14:creationId xmlns:p14="http://schemas.microsoft.com/office/powerpoint/2010/main" val="17389484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11"/>
          <p:cNvSpPr>
            <a:spLocks noChangeArrowheads="1"/>
          </p:cNvSpPr>
          <p:nvPr/>
        </p:nvSpPr>
        <p:spPr bwMode="auto">
          <a:xfrm>
            <a:off x="-303584" y="161925"/>
            <a:ext cx="102002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1- From Pareto log-log to Pen’s Parade, and to logit-log</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3" name="Content Placeholder 2"/>
          <p:cNvSpPr>
            <a:spLocks noGrp="1"/>
          </p:cNvSpPr>
          <p:nvPr>
            <p:ph idx="1"/>
          </p:nvPr>
        </p:nvSpPr>
        <p:spPr/>
        <p:txBody>
          <a:bodyPr/>
          <a:lstStyle/>
          <a:p>
            <a:endParaRPr lang="en-US" dirty="0"/>
          </a:p>
        </p:txBody>
      </p:sp>
      <p:grpSp>
        <p:nvGrpSpPr>
          <p:cNvPr id="2" name="Group 1"/>
          <p:cNvGrpSpPr/>
          <p:nvPr/>
        </p:nvGrpSpPr>
        <p:grpSpPr>
          <a:xfrm rot="16200000" flipV="1">
            <a:off x="1804987" y="1704273"/>
            <a:ext cx="5623555" cy="4320480"/>
            <a:chOff x="920552" y="934917"/>
            <a:chExt cx="7438887" cy="5446411"/>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552" y="934917"/>
              <a:ext cx="7438887" cy="544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32920" y="3083476"/>
              <a:ext cx="4000647" cy="1569660"/>
            </a:xfrm>
            <a:prstGeom prst="rect">
              <a:avLst/>
            </a:prstGeom>
          </p:spPr>
          <p:txBody>
            <a:bodyPr wrap="none">
              <a:spAutoFit/>
            </a:bodyPr>
            <a:lstStyle/>
            <a:p>
              <a:r>
                <a:rPr lang="en-US" b="1" i="1" dirty="0" smtClean="0"/>
                <a:t>Luxembourg : Cumulative </a:t>
              </a:r>
              <a:br>
                <a:rPr lang="en-US" b="1" i="1" dirty="0" smtClean="0"/>
              </a:br>
              <a:r>
                <a:rPr lang="en-US" b="1" i="1" dirty="0" smtClean="0"/>
                <a:t>distribution function CDF of  </a:t>
              </a:r>
              <a:br>
                <a:rPr lang="en-US" b="1" i="1" dirty="0" smtClean="0"/>
              </a:br>
              <a:r>
                <a:rPr lang="en-US" b="1" i="1" dirty="0" err="1" smtClean="0"/>
                <a:t>Equivalised</a:t>
              </a:r>
              <a:r>
                <a:rPr lang="en-US" b="1" i="1" dirty="0" smtClean="0"/>
                <a:t> </a:t>
              </a:r>
              <a:r>
                <a:rPr lang="en-US" b="1" i="1" dirty="0"/>
                <a:t>disposable </a:t>
              </a:r>
              <a:r>
                <a:rPr lang="en-US" b="1" i="1" dirty="0" smtClean="0"/>
                <a:t/>
              </a:r>
              <a:br>
                <a:rPr lang="en-US" b="1" i="1" dirty="0" smtClean="0"/>
              </a:br>
              <a:r>
                <a:rPr lang="en-US" b="1" i="1" dirty="0" smtClean="0"/>
                <a:t>income 2011 euros EU-</a:t>
              </a:r>
              <a:r>
                <a:rPr lang="en-US" b="1" i="1" dirty="0" err="1" smtClean="0"/>
                <a:t>Silc</a:t>
              </a:r>
              <a:r>
                <a:rPr lang="en-US" b="1" i="1" dirty="0" smtClean="0"/>
                <a:t> </a:t>
              </a:r>
              <a:endParaRPr lang="en-US" dirty="0"/>
            </a:p>
          </p:txBody>
        </p:sp>
        <p:sp>
          <p:nvSpPr>
            <p:cNvPr id="5" name="Rectangle 4"/>
            <p:cNvSpPr/>
            <p:nvPr/>
          </p:nvSpPr>
          <p:spPr>
            <a:xfrm>
              <a:off x="5313040" y="5847655"/>
              <a:ext cx="2657138" cy="461665"/>
            </a:xfrm>
            <a:prstGeom prst="rect">
              <a:avLst/>
            </a:prstGeom>
          </p:spPr>
          <p:txBody>
            <a:bodyPr wrap="none">
              <a:spAutoFit/>
            </a:bodyPr>
            <a:lstStyle/>
            <a:p>
              <a:r>
                <a:rPr lang="en-US" b="1" i="1" dirty="0"/>
                <a:t>2011 </a:t>
              </a:r>
              <a:r>
                <a:rPr lang="en-US" b="1" i="1" dirty="0" smtClean="0"/>
                <a:t>current euros </a:t>
              </a:r>
              <a:endParaRPr lang="en-US" dirty="0"/>
            </a:p>
          </p:txBody>
        </p:sp>
        <p:cxnSp>
          <p:nvCxnSpPr>
            <p:cNvPr id="6" name="Straight Connector 5"/>
            <p:cNvCxnSpPr/>
            <p:nvPr/>
          </p:nvCxnSpPr>
          <p:spPr bwMode="auto">
            <a:xfrm>
              <a:off x="1712640" y="3356992"/>
              <a:ext cx="208823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3872880" y="3501008"/>
              <a:ext cx="0" cy="208823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a:xfrm>
              <a:off x="1856656" y="1268760"/>
              <a:ext cx="4953000" cy="830997"/>
            </a:xfrm>
            <a:prstGeom prst="rect">
              <a:avLst/>
            </a:prstGeom>
          </p:spPr>
          <p:txBody>
            <a:bodyPr>
              <a:spAutoFit/>
            </a:bodyPr>
            <a:lstStyle/>
            <a:p>
              <a:r>
                <a:rPr lang="en-US" b="1" i="1" dirty="0" smtClean="0"/>
                <a:t>Y % gain less or equal to …</a:t>
              </a:r>
              <a:br>
                <a:rPr lang="en-US" b="1" i="1" dirty="0" smtClean="0"/>
              </a:br>
              <a:r>
                <a:rPr lang="en-US" b="1" i="1" dirty="0" smtClean="0"/>
                <a:t>X euros </a:t>
              </a:r>
              <a:endParaRPr lang="en-US" dirty="0"/>
            </a:p>
          </p:txBody>
        </p:sp>
        <p:sp>
          <p:nvSpPr>
            <p:cNvPr id="11" name="Rectangle 10"/>
            <p:cNvSpPr/>
            <p:nvPr/>
          </p:nvSpPr>
          <p:spPr>
            <a:xfrm>
              <a:off x="3915078" y="5055567"/>
              <a:ext cx="389850" cy="461665"/>
            </a:xfrm>
            <a:prstGeom prst="rect">
              <a:avLst/>
            </a:prstGeom>
          </p:spPr>
          <p:txBody>
            <a:bodyPr wrap="none">
              <a:spAutoFit/>
            </a:bodyPr>
            <a:lstStyle/>
            <a:p>
              <a:r>
                <a:rPr lang="en-US" b="1" i="1" dirty="0"/>
                <a:t>X</a:t>
              </a:r>
              <a:endParaRPr lang="en-US" dirty="0"/>
            </a:p>
          </p:txBody>
        </p:sp>
        <p:sp>
          <p:nvSpPr>
            <p:cNvPr id="15" name="Rectangle 14"/>
            <p:cNvSpPr/>
            <p:nvPr/>
          </p:nvSpPr>
          <p:spPr>
            <a:xfrm>
              <a:off x="1712640" y="2852936"/>
              <a:ext cx="372218" cy="461665"/>
            </a:xfrm>
            <a:prstGeom prst="rect">
              <a:avLst/>
            </a:prstGeom>
          </p:spPr>
          <p:txBody>
            <a:bodyPr wrap="none">
              <a:spAutoFit/>
            </a:bodyPr>
            <a:lstStyle/>
            <a:p>
              <a:r>
                <a:rPr lang="en-US" b="1" i="1" dirty="0" smtClean="0"/>
                <a:t>Y</a:t>
              </a:r>
              <a:endParaRPr lang="en-US" dirty="0"/>
            </a:p>
          </p:txBody>
        </p:sp>
      </p:grpSp>
      <p:sp>
        <p:nvSpPr>
          <p:cNvPr id="7" name="Rectangle 6"/>
          <p:cNvSpPr/>
          <p:nvPr/>
        </p:nvSpPr>
        <p:spPr>
          <a:xfrm>
            <a:off x="6897216" y="3198168"/>
            <a:ext cx="2702406" cy="646331"/>
          </a:xfrm>
          <a:prstGeom prst="rect">
            <a:avLst/>
          </a:prstGeom>
        </p:spPr>
        <p:txBody>
          <a:bodyPr wrap="none">
            <a:spAutoFit/>
          </a:bodyPr>
          <a:lstStyle/>
          <a:p>
            <a:r>
              <a:rPr lang="en-US" sz="3600" b="1" i="1" dirty="0"/>
              <a:t>Pen’s Parade</a:t>
            </a:r>
            <a:endParaRPr lang="en-US" sz="36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8806" y="1337631"/>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0160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584" y="737518"/>
            <a:ext cx="7610150" cy="557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1"/>
          <p:cNvSpPr>
            <a:spLocks noChangeArrowheads="1"/>
          </p:cNvSpPr>
          <p:nvPr/>
        </p:nvSpPr>
        <p:spPr bwMode="auto">
          <a:xfrm>
            <a:off x="-303584" y="161925"/>
            <a:ext cx="102002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1- From Pareto log-log to Pen’s Parade, and to logit-log</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4" name="Rectangle 3"/>
          <p:cNvSpPr/>
          <p:nvPr/>
        </p:nvSpPr>
        <p:spPr>
          <a:xfrm>
            <a:off x="2304604" y="2298938"/>
            <a:ext cx="2970685" cy="830997"/>
          </a:xfrm>
          <a:prstGeom prst="rect">
            <a:avLst/>
          </a:prstGeom>
        </p:spPr>
        <p:txBody>
          <a:bodyPr wrap="none">
            <a:spAutoFit/>
          </a:bodyPr>
          <a:lstStyle/>
          <a:p>
            <a:r>
              <a:rPr lang="en-US" b="1" i="1" dirty="0" smtClean="0"/>
              <a:t>Luxembourg : </a:t>
            </a:r>
            <a:br>
              <a:rPr lang="en-US" b="1" i="1" dirty="0" smtClean="0"/>
            </a:br>
            <a:r>
              <a:rPr lang="en-US" b="1" i="1" dirty="0"/>
              <a:t>Pareto log-log  </a:t>
            </a:r>
            <a:r>
              <a:rPr lang="en-US" b="1" i="1" dirty="0" smtClean="0"/>
              <a:t>graph </a:t>
            </a:r>
            <a:endParaRPr lang="en-US" dirty="0"/>
          </a:p>
        </p:txBody>
      </p:sp>
      <p:sp>
        <p:nvSpPr>
          <p:cNvPr id="5" name="Rectangle 4"/>
          <p:cNvSpPr/>
          <p:nvPr/>
        </p:nvSpPr>
        <p:spPr>
          <a:xfrm>
            <a:off x="5313040" y="5847655"/>
            <a:ext cx="3601307" cy="461665"/>
          </a:xfrm>
          <a:prstGeom prst="rect">
            <a:avLst/>
          </a:prstGeom>
        </p:spPr>
        <p:txBody>
          <a:bodyPr wrap="none">
            <a:spAutoFit/>
          </a:bodyPr>
          <a:lstStyle/>
          <a:p>
            <a:r>
              <a:rPr lang="en-US" b="1" i="1" dirty="0" smtClean="0"/>
              <a:t>x=Ln(2011 current euros) </a:t>
            </a:r>
            <a:endParaRPr lang="en-US" dirty="0"/>
          </a:p>
        </p:txBody>
      </p:sp>
      <p:sp>
        <p:nvSpPr>
          <p:cNvPr id="9" name="Rectangle 8"/>
          <p:cNvSpPr/>
          <p:nvPr/>
        </p:nvSpPr>
        <p:spPr>
          <a:xfrm>
            <a:off x="2072680" y="1085835"/>
            <a:ext cx="4953000" cy="830997"/>
          </a:xfrm>
          <a:prstGeom prst="rect">
            <a:avLst/>
          </a:prstGeom>
        </p:spPr>
        <p:txBody>
          <a:bodyPr>
            <a:spAutoFit/>
          </a:bodyPr>
          <a:lstStyle/>
          <a:p>
            <a:r>
              <a:rPr lang="en-US" b="1" i="1" dirty="0" smtClean="0"/>
              <a:t>Ln(1-Y) </a:t>
            </a:r>
            <a:br>
              <a:rPr lang="en-US" b="1" i="1" dirty="0" smtClean="0"/>
            </a:br>
            <a:r>
              <a:rPr lang="en-US" b="1" i="1" dirty="0" smtClean="0"/>
              <a:t>= ln(proportion richer)</a:t>
            </a:r>
            <a:endParaRPr lang="en-US" dirty="0"/>
          </a:p>
        </p:txBody>
      </p:sp>
      <p:sp>
        <p:nvSpPr>
          <p:cNvPr id="8" name="Rectangle 7"/>
          <p:cNvSpPr/>
          <p:nvPr/>
        </p:nvSpPr>
        <p:spPr>
          <a:xfrm>
            <a:off x="2476500" y="3013502"/>
            <a:ext cx="4953000" cy="461665"/>
          </a:xfrm>
          <a:prstGeom prst="rect">
            <a:avLst/>
          </a:prstGeom>
        </p:spPr>
        <p:txBody>
          <a:bodyPr>
            <a:spAutoFit/>
          </a:bodyPr>
          <a:lstStyle/>
          <a:p>
            <a:r>
              <a:rPr lang="en-US" b="1" i="1" dirty="0" smtClean="0"/>
              <a:t>N  = A / </a:t>
            </a:r>
            <a:r>
              <a:rPr lang="en-US" b="1" i="1" dirty="0" err="1" smtClean="0"/>
              <a:t>x</a:t>
            </a:r>
            <a:r>
              <a:rPr lang="en-US" b="1" i="1" baseline="30000" dirty="0" err="1" smtClean="0">
                <a:latin typeface="Symbol" panose="05050102010706020507" pitchFamily="18" charset="2"/>
              </a:rPr>
              <a:t>a</a:t>
            </a:r>
            <a:endParaRPr lang="en-US" baseline="30000" dirty="0">
              <a:latin typeface="Symbol" panose="05050102010706020507" pitchFamily="18" charset="2"/>
            </a:endParaRPr>
          </a:p>
        </p:txBody>
      </p:sp>
    </p:spTree>
    <p:extLst>
      <p:ext uri="{BB962C8B-B14F-4D97-AF65-F5344CB8AC3E}">
        <p14:creationId xmlns:p14="http://schemas.microsoft.com/office/powerpoint/2010/main" val="8660916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584" y="737518"/>
            <a:ext cx="7610150" cy="557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1"/>
          <p:cNvSpPr>
            <a:spLocks noChangeArrowheads="1"/>
          </p:cNvSpPr>
          <p:nvPr/>
        </p:nvSpPr>
        <p:spPr bwMode="auto">
          <a:xfrm>
            <a:off x="-303584" y="161925"/>
            <a:ext cx="102002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1- From Pareto log-log to Pen’s Parade, and to logit-log</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4" name="Rectangle 3"/>
          <p:cNvSpPr/>
          <p:nvPr/>
        </p:nvSpPr>
        <p:spPr>
          <a:xfrm>
            <a:off x="2304604" y="2298938"/>
            <a:ext cx="2970685" cy="830997"/>
          </a:xfrm>
          <a:prstGeom prst="rect">
            <a:avLst/>
          </a:prstGeom>
        </p:spPr>
        <p:txBody>
          <a:bodyPr wrap="none">
            <a:spAutoFit/>
          </a:bodyPr>
          <a:lstStyle/>
          <a:p>
            <a:r>
              <a:rPr lang="en-US" b="1" i="1" dirty="0" smtClean="0"/>
              <a:t>Luxembourg : </a:t>
            </a:r>
            <a:br>
              <a:rPr lang="en-US" b="1" i="1" dirty="0" smtClean="0"/>
            </a:br>
            <a:r>
              <a:rPr lang="en-US" b="1" i="1" dirty="0"/>
              <a:t>Pareto log-log  </a:t>
            </a:r>
            <a:r>
              <a:rPr lang="en-US" b="1" i="1" dirty="0" smtClean="0"/>
              <a:t>graph </a:t>
            </a:r>
            <a:endParaRPr lang="en-US" dirty="0"/>
          </a:p>
        </p:txBody>
      </p:sp>
      <p:sp>
        <p:nvSpPr>
          <p:cNvPr id="5" name="Rectangle 4"/>
          <p:cNvSpPr/>
          <p:nvPr/>
        </p:nvSpPr>
        <p:spPr>
          <a:xfrm>
            <a:off x="5313040" y="5847655"/>
            <a:ext cx="3601307" cy="461665"/>
          </a:xfrm>
          <a:prstGeom prst="rect">
            <a:avLst/>
          </a:prstGeom>
        </p:spPr>
        <p:txBody>
          <a:bodyPr wrap="none">
            <a:spAutoFit/>
          </a:bodyPr>
          <a:lstStyle/>
          <a:p>
            <a:r>
              <a:rPr lang="en-US" b="1" i="1" dirty="0" smtClean="0"/>
              <a:t>x=Ln(2011 current euros) </a:t>
            </a:r>
            <a:endParaRPr lang="en-US" dirty="0"/>
          </a:p>
        </p:txBody>
      </p:sp>
      <p:sp>
        <p:nvSpPr>
          <p:cNvPr id="9" name="Rectangle 8"/>
          <p:cNvSpPr/>
          <p:nvPr/>
        </p:nvSpPr>
        <p:spPr>
          <a:xfrm>
            <a:off x="2072680" y="1085835"/>
            <a:ext cx="4953000" cy="830997"/>
          </a:xfrm>
          <a:prstGeom prst="rect">
            <a:avLst/>
          </a:prstGeom>
        </p:spPr>
        <p:txBody>
          <a:bodyPr>
            <a:spAutoFit/>
          </a:bodyPr>
          <a:lstStyle/>
          <a:p>
            <a:r>
              <a:rPr lang="en-US" b="1" i="1" dirty="0" smtClean="0"/>
              <a:t>Ln(1-Y) </a:t>
            </a:r>
            <a:br>
              <a:rPr lang="en-US" b="1" i="1" dirty="0" smtClean="0"/>
            </a:br>
            <a:r>
              <a:rPr lang="en-US" b="1" i="1" dirty="0" smtClean="0"/>
              <a:t>= ln(proportion richer)</a:t>
            </a:r>
            <a:endParaRPr lang="en-US" dirty="0"/>
          </a:p>
        </p:txBody>
      </p:sp>
      <p:cxnSp>
        <p:nvCxnSpPr>
          <p:cNvPr id="7" name="Straight Connector 6"/>
          <p:cNvCxnSpPr/>
          <p:nvPr/>
        </p:nvCxnSpPr>
        <p:spPr bwMode="auto">
          <a:xfrm>
            <a:off x="5529064" y="980728"/>
            <a:ext cx="2232248" cy="43204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p:nvSpPr>
        <p:spPr>
          <a:xfrm>
            <a:off x="2476500" y="3013502"/>
            <a:ext cx="4953000" cy="461665"/>
          </a:xfrm>
          <a:prstGeom prst="rect">
            <a:avLst/>
          </a:prstGeom>
        </p:spPr>
        <p:txBody>
          <a:bodyPr>
            <a:spAutoFit/>
          </a:bodyPr>
          <a:lstStyle/>
          <a:p>
            <a:r>
              <a:rPr lang="en-US" b="1" i="1" dirty="0" smtClean="0"/>
              <a:t>N  = A / </a:t>
            </a:r>
            <a:r>
              <a:rPr lang="en-US" b="1" i="1" dirty="0" err="1" smtClean="0"/>
              <a:t>x</a:t>
            </a:r>
            <a:r>
              <a:rPr lang="en-US" b="1" i="1" baseline="30000" dirty="0" err="1" smtClean="0">
                <a:latin typeface="Symbol" panose="05050102010706020507" pitchFamily="18" charset="2"/>
              </a:rPr>
              <a:t>a</a:t>
            </a:r>
            <a:endParaRPr lang="en-US" baseline="30000" dirty="0">
              <a:latin typeface="Symbol" panose="05050102010706020507" pitchFamily="18" charset="2"/>
            </a:endParaRPr>
          </a:p>
        </p:txBody>
      </p:sp>
      <p:sp>
        <p:nvSpPr>
          <p:cNvPr id="12" name="Rectangle 11"/>
          <p:cNvSpPr/>
          <p:nvPr/>
        </p:nvSpPr>
        <p:spPr>
          <a:xfrm>
            <a:off x="6123054" y="1052736"/>
            <a:ext cx="2053767" cy="2308324"/>
          </a:xfrm>
          <a:prstGeom prst="rect">
            <a:avLst/>
          </a:prstGeom>
        </p:spPr>
        <p:txBody>
          <a:bodyPr wrap="none">
            <a:spAutoFit/>
          </a:bodyPr>
          <a:lstStyle/>
          <a:p>
            <a:r>
              <a:rPr lang="en-US" sz="3600" b="1" i="1" dirty="0" smtClean="0">
                <a:latin typeface="+mj-lt"/>
              </a:rPr>
              <a:t>Pareto </a:t>
            </a:r>
            <a:r>
              <a:rPr lang="en-US" sz="3600" b="1" i="1" dirty="0" smtClean="0">
                <a:latin typeface="Symbol" panose="05050102010706020507" pitchFamily="18" charset="2"/>
              </a:rPr>
              <a:t>a</a:t>
            </a:r>
          </a:p>
          <a:p>
            <a:r>
              <a:rPr lang="en-US" sz="3600" b="1" i="1" dirty="0" smtClean="0"/>
              <a:t>=  - slope</a:t>
            </a:r>
            <a:r>
              <a:rPr lang="en-US" sz="3600" b="1" i="1" dirty="0"/>
              <a:t/>
            </a:r>
            <a:br>
              <a:rPr lang="en-US" sz="3600" b="1" i="1" dirty="0"/>
            </a:br>
            <a:r>
              <a:rPr lang="en-US" sz="3600" b="1" i="1" dirty="0" smtClean="0"/>
              <a:t>	≈ 3.7</a:t>
            </a:r>
          </a:p>
          <a:p>
            <a:endParaRPr lang="en-US" sz="3600" dirty="0">
              <a:latin typeface="Symbol" panose="05050102010706020507" pitchFamily="18" charset="2"/>
            </a:endParaRPr>
          </a:p>
        </p:txBody>
      </p:sp>
    </p:spTree>
    <p:extLst>
      <p:ext uri="{BB962C8B-B14F-4D97-AF65-F5344CB8AC3E}">
        <p14:creationId xmlns:p14="http://schemas.microsoft.com/office/powerpoint/2010/main" val="42147276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55</a:t>
            </a:fld>
            <a:endParaRPr lang="fr-FR" sz="1400"/>
          </a:p>
        </p:txBody>
      </p:sp>
      <p:sp>
        <p:nvSpPr>
          <p:cNvPr id="4099" name="Rectangle 2"/>
          <p:cNvSpPr>
            <a:spLocks noGrp="1" noChangeArrowheads="1"/>
          </p:cNvSpPr>
          <p:nvPr>
            <p:ph type="body" idx="1"/>
          </p:nvPr>
        </p:nvSpPr>
        <p:spPr>
          <a:xfrm>
            <a:off x="200025" y="-53144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Consider </a:t>
            </a:r>
            <a:br>
              <a:rPr lang="en-US" sz="2100" b="0" dirty="0" smtClean="0">
                <a:solidFill>
                  <a:srgbClr val="000000"/>
                </a:solidFill>
              </a:rPr>
            </a:br>
            <a:r>
              <a:rPr lang="en-US" sz="2100" b="0" dirty="0">
                <a:solidFill>
                  <a:srgbClr val="000000"/>
                </a:solidFill>
              </a:rPr>
              <a:t>log(M) </a:t>
            </a:r>
            <a:r>
              <a:rPr lang="en-US" sz="2100" b="0" dirty="0" smtClean="0">
                <a:solidFill>
                  <a:srgbClr val="000000"/>
                </a:solidFill>
              </a:rPr>
              <a:t>where M </a:t>
            </a:r>
            <a:r>
              <a:rPr lang="en-US" sz="2100" b="0" dirty="0">
                <a:solidFill>
                  <a:srgbClr val="000000"/>
                </a:solidFill>
              </a:rPr>
              <a:t>is the </a:t>
            </a:r>
            <a:r>
              <a:rPr lang="en-US" sz="2100" b="0" dirty="0" smtClean="0">
                <a:solidFill>
                  <a:srgbClr val="000000"/>
                </a:solidFill>
              </a:rPr>
              <a:t>“</a:t>
            </a:r>
            <a:r>
              <a:rPr lang="en-US" sz="2100" b="0" dirty="0" err="1" smtClean="0">
                <a:solidFill>
                  <a:srgbClr val="000000"/>
                </a:solidFill>
              </a:rPr>
              <a:t>medianized</a:t>
            </a:r>
            <a:r>
              <a:rPr lang="en-US" sz="2100" b="0" dirty="0" smtClean="0">
                <a:solidFill>
                  <a:srgbClr val="000000"/>
                </a:solidFill>
              </a:rPr>
              <a:t>” </a:t>
            </a:r>
            <a:r>
              <a:rPr lang="en-US" sz="2100" b="0" dirty="0" err="1">
                <a:solidFill>
                  <a:srgbClr val="000000"/>
                </a:solidFill>
              </a:rPr>
              <a:t>eq</a:t>
            </a:r>
            <a:r>
              <a:rPr lang="en-US" sz="2100" b="0" dirty="0">
                <a:solidFill>
                  <a:srgbClr val="000000"/>
                </a:solidFill>
              </a:rPr>
              <a:t> income </a:t>
            </a:r>
            <a:endParaRPr lang="en-US" sz="21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log </a:t>
            </a:r>
            <a:r>
              <a:rPr lang="en-US" sz="2100" b="0" dirty="0" smtClean="0">
                <a:solidFill>
                  <a:srgbClr val="000000"/>
                </a:solidFill>
              </a:rPr>
              <a:t>(p </a:t>
            </a:r>
            <a:r>
              <a:rPr lang="en-US" sz="2100" b="0" dirty="0" smtClean="0">
                <a:solidFill>
                  <a:srgbClr val="000000"/>
                </a:solidFill>
              </a:rPr>
              <a:t>/ (</a:t>
            </a:r>
            <a:r>
              <a:rPr lang="en-US" sz="2100" b="0" dirty="0">
                <a:solidFill>
                  <a:srgbClr val="000000"/>
                </a:solidFill>
              </a:rPr>
              <a:t>1- </a:t>
            </a:r>
            <a:r>
              <a:rPr lang="en-US" sz="2100" b="0" dirty="0" smtClean="0">
                <a:solidFill>
                  <a:srgbClr val="000000"/>
                </a:solidFill>
              </a:rPr>
              <a:t>p) </a:t>
            </a:r>
            <a:r>
              <a:rPr lang="en-US" sz="2100" b="0" dirty="0" smtClean="0">
                <a:solidFill>
                  <a:srgbClr val="000000"/>
                </a:solidFill>
              </a:rPr>
              <a:t>) where </a:t>
            </a:r>
            <a:r>
              <a:rPr lang="en-US" sz="2100" b="0" dirty="0">
                <a:solidFill>
                  <a:srgbClr val="000000"/>
                </a:solidFill>
              </a:rPr>
              <a:t> </a:t>
            </a:r>
            <a:r>
              <a:rPr lang="en-US" sz="2100" b="0" dirty="0" smtClean="0">
                <a:solidFill>
                  <a:srgbClr val="000000"/>
                </a:solidFill>
              </a:rPr>
              <a:t>p </a:t>
            </a:r>
            <a:r>
              <a:rPr lang="en-US" sz="2100" b="0" dirty="0" smtClean="0">
                <a:solidFill>
                  <a:srgbClr val="000000"/>
                </a:solidFill>
              </a:rPr>
              <a:t>is the “fractional rank” ( 0 &lt; </a:t>
            </a:r>
            <a:r>
              <a:rPr lang="en-US" sz="2100" b="0" dirty="0" smtClean="0">
                <a:solidFill>
                  <a:srgbClr val="000000"/>
                </a:solidFill>
              </a:rPr>
              <a:t>p </a:t>
            </a:r>
            <a:r>
              <a:rPr lang="en-US" sz="2100" b="0" dirty="0" smtClean="0">
                <a:solidFill>
                  <a:srgbClr val="000000"/>
                </a:solidFill>
              </a:rPr>
              <a:t>&lt; 1)</a:t>
            </a:r>
          </a:p>
          <a:p>
            <a:pPr marL="488950" lvl="1" indent="-323850">
              <a:spcBef>
                <a:spcPts val="500"/>
              </a:spcBef>
              <a:spcAft>
                <a:spcPts val="500"/>
              </a:spcAft>
              <a:buFont typeface="Wingdings" pitchFamily="2" charset="2"/>
              <a:buChar char="Ø"/>
            </a:pPr>
            <a:r>
              <a:rPr lang="en-US" sz="2100" b="0" dirty="0" smtClean="0">
                <a:solidFill>
                  <a:srgbClr val="000000"/>
                </a:solidFill>
              </a:rPr>
              <a:t>We graph ln(M) by </a:t>
            </a:r>
            <a:r>
              <a:rPr lang="en-US" sz="2100" b="0" dirty="0" smtClean="0">
                <a:solidFill>
                  <a:srgbClr val="000000"/>
                </a:solidFill>
              </a:rPr>
              <a:t>logit(p) </a:t>
            </a:r>
            <a:r>
              <a:rPr lang="en-US" sz="2100" b="0" dirty="0" smtClean="0">
                <a:solidFill>
                  <a:srgbClr val="000000"/>
                </a:solidFill>
              </a:rPr>
              <a:t>=&gt; almost a straight line  </a:t>
            </a:r>
          </a:p>
        </p:txBody>
      </p:sp>
      <p:sp>
        <p:nvSpPr>
          <p:cNvPr id="4106" name="Rectangle 11"/>
          <p:cNvSpPr>
            <a:spLocks noChangeArrowheads="1"/>
          </p:cNvSpPr>
          <p:nvPr/>
        </p:nvSpPr>
        <p:spPr bwMode="auto">
          <a:xfrm>
            <a:off x="-303584" y="161925"/>
            <a:ext cx="102002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1- From Pareto log-log to Pen’s Parade, and to logit-log</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3214" y="2643672"/>
            <a:ext cx="5400066" cy="395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73280" y="2572162"/>
            <a:ext cx="2175596" cy="1200329"/>
          </a:xfrm>
          <a:prstGeom prst="rect">
            <a:avLst/>
          </a:prstGeom>
        </p:spPr>
        <p:txBody>
          <a:bodyPr wrap="none">
            <a:spAutoFit/>
          </a:bodyPr>
          <a:lstStyle/>
          <a:p>
            <a:r>
              <a:rPr lang="en-US" b="1" i="1" dirty="0" smtClean="0"/>
              <a:t>Luxembourg : </a:t>
            </a:r>
            <a:br>
              <a:rPr lang="en-US" b="1" i="1" dirty="0" smtClean="0"/>
            </a:br>
            <a:r>
              <a:rPr lang="en-US" b="1" i="1" dirty="0" smtClean="0"/>
              <a:t>Logit-log graph</a:t>
            </a:r>
            <a:br>
              <a:rPr lang="en-US" b="1" i="1" dirty="0" smtClean="0"/>
            </a:br>
            <a:r>
              <a:rPr lang="en-US" b="1" i="1" dirty="0" smtClean="0"/>
              <a:t>euros EU-</a:t>
            </a:r>
            <a:r>
              <a:rPr lang="en-US" b="1" i="1" dirty="0" err="1" smtClean="0"/>
              <a:t>Silc</a:t>
            </a:r>
            <a:r>
              <a:rPr lang="en-US" b="1" i="1" dirty="0" smtClean="0"/>
              <a:t> </a:t>
            </a:r>
            <a:endParaRPr lang="en-US" dirty="0"/>
          </a:p>
        </p:txBody>
      </p:sp>
      <p:cxnSp>
        <p:nvCxnSpPr>
          <p:cNvPr id="8" name="Straight Connector 7"/>
          <p:cNvCxnSpPr/>
          <p:nvPr/>
        </p:nvCxnSpPr>
        <p:spPr bwMode="auto">
          <a:xfrm>
            <a:off x="2792760" y="4365104"/>
            <a:ext cx="439248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4953000" y="3356992"/>
            <a:ext cx="0" cy="24482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4304928" y="6135687"/>
            <a:ext cx="4953000" cy="461665"/>
          </a:xfrm>
          <a:prstGeom prst="rect">
            <a:avLst/>
          </a:prstGeom>
        </p:spPr>
        <p:txBody>
          <a:bodyPr>
            <a:spAutoFit/>
          </a:bodyPr>
          <a:lstStyle/>
          <a:p>
            <a:r>
              <a:rPr lang="en-US" b="1" i="1" smtClean="0"/>
              <a:t>Logit </a:t>
            </a:r>
            <a:r>
              <a:rPr lang="en-US" b="1" i="1" smtClean="0"/>
              <a:t>(p)</a:t>
            </a:r>
            <a:endParaRPr lang="en-US" dirty="0"/>
          </a:p>
        </p:txBody>
      </p:sp>
      <p:sp>
        <p:nvSpPr>
          <p:cNvPr id="13" name="Rectangle 12"/>
          <p:cNvSpPr/>
          <p:nvPr/>
        </p:nvSpPr>
        <p:spPr>
          <a:xfrm>
            <a:off x="2792760" y="2895327"/>
            <a:ext cx="4953000" cy="461665"/>
          </a:xfrm>
          <a:prstGeom prst="rect">
            <a:avLst/>
          </a:prstGeom>
        </p:spPr>
        <p:txBody>
          <a:bodyPr>
            <a:spAutoFit/>
          </a:bodyPr>
          <a:lstStyle/>
          <a:p>
            <a:r>
              <a:rPr lang="en-US" b="1" i="1" dirty="0" smtClean="0"/>
              <a:t>Ln(M </a:t>
            </a:r>
            <a:r>
              <a:rPr lang="en-US" b="1" i="1" dirty="0" err="1" smtClean="0"/>
              <a:t>medianized</a:t>
            </a:r>
            <a:r>
              <a:rPr lang="en-US" b="1" i="1" dirty="0" smtClean="0"/>
              <a:t> income) </a:t>
            </a:r>
            <a:endParaRPr lang="en-US" dirty="0"/>
          </a:p>
        </p:txBody>
      </p:sp>
    </p:spTree>
    <p:extLst>
      <p:ext uri="{BB962C8B-B14F-4D97-AF65-F5344CB8AC3E}">
        <p14:creationId xmlns:p14="http://schemas.microsoft.com/office/powerpoint/2010/main" val="8998710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00025" y="-531440"/>
            <a:ext cx="9705975" cy="659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2" tIns="39676" rIns="79352" bIns="39676" numCol="1" anchor="t" anchorCtr="0" compatLnSpc="1">
            <a:prstTxWarp prst="textNoShape">
              <a:avLst/>
            </a:prstTxWarp>
          </a:bodyPr>
          <a:lstStyle>
            <a:lvl1pPr marL="342900" indent="-342900" algn="l" defTabSz="957263" rtl="0" eaLnBrk="0" fontAlgn="base" hangingPunct="0">
              <a:spcBef>
                <a:spcPct val="20000"/>
              </a:spcBef>
              <a:spcAft>
                <a:spcPct val="100000"/>
              </a:spcAft>
              <a:tabLst>
                <a:tab pos="741363" algn="l"/>
              </a:tabLst>
              <a:defRPr sz="1900" b="1">
                <a:solidFill>
                  <a:schemeClr val="tx1"/>
                </a:solidFill>
                <a:latin typeface="+mn-lt"/>
                <a:ea typeface="+mn-ea"/>
                <a:cs typeface="+mn-cs"/>
              </a:defRPr>
            </a:lvl1pPr>
            <a:lvl2pPr marL="249238" indent="-84138" algn="l" defTabSz="957263" rtl="0" eaLnBrk="0" fontAlgn="base" hangingPunct="0">
              <a:spcBef>
                <a:spcPct val="20000"/>
              </a:spcBef>
              <a:spcAft>
                <a:spcPct val="0"/>
              </a:spcAft>
              <a:buClr>
                <a:schemeClr val="tx1"/>
              </a:buClr>
              <a:buFont typeface="Zapf Dingbats" charset="2"/>
              <a:buChar char="l"/>
              <a:tabLst>
                <a:tab pos="741363" algn="l"/>
              </a:tabLst>
              <a:defRPr sz="1700" b="1">
                <a:solidFill>
                  <a:schemeClr val="tx1"/>
                </a:solidFill>
                <a:latin typeface="+mn-lt"/>
              </a:defRPr>
            </a:lvl2pPr>
            <a:lvl3pPr marL="582613" indent="-168275" algn="l" defTabSz="957263" rtl="0" eaLnBrk="0" fontAlgn="base" hangingPunct="0">
              <a:spcBef>
                <a:spcPct val="20000"/>
              </a:spcBef>
              <a:spcAft>
                <a:spcPct val="0"/>
              </a:spcAft>
              <a:buClr>
                <a:schemeClr val="tx1"/>
              </a:buClr>
              <a:buFont typeface="Zapf Dingbats" charset="2"/>
              <a:buChar char="l"/>
              <a:tabLst>
                <a:tab pos="741363" algn="l"/>
              </a:tabLst>
              <a:defRPr sz="1300" b="1">
                <a:solidFill>
                  <a:schemeClr val="tx1"/>
                </a:solidFill>
                <a:latin typeface="+mn-lt"/>
              </a:defRPr>
            </a:lvl3pPr>
            <a:lvl4pPr marL="747713" indent="623888" algn="l" defTabSz="957263" rtl="0" eaLnBrk="0" fontAlgn="base" hangingPunct="0">
              <a:spcBef>
                <a:spcPct val="20000"/>
              </a:spcBef>
              <a:spcAft>
                <a:spcPct val="0"/>
              </a:spcAft>
              <a:tabLst>
                <a:tab pos="741363" algn="l"/>
              </a:tabLst>
              <a:defRPr sz="1300">
                <a:solidFill>
                  <a:schemeClr val="tx1"/>
                </a:solidFill>
                <a:latin typeface="+mn-lt"/>
              </a:defRPr>
            </a:lvl4pPr>
            <a:lvl5pPr marL="995363" indent="74613" algn="l" defTabSz="957263" rtl="0" eaLnBrk="0" fontAlgn="base" hangingPunct="0">
              <a:spcBef>
                <a:spcPct val="20000"/>
              </a:spcBef>
              <a:spcAft>
                <a:spcPct val="0"/>
              </a:spcAft>
              <a:tabLst>
                <a:tab pos="741363" algn="l"/>
              </a:tabLst>
              <a:defRPr sz="1100">
                <a:solidFill>
                  <a:schemeClr val="tx1"/>
                </a:solidFill>
                <a:latin typeface="+mn-lt"/>
              </a:defRPr>
            </a:lvl5pPr>
            <a:lvl6pPr marL="1452563" indent="74613" algn="l" defTabSz="957263" rtl="0" eaLnBrk="0" fontAlgn="base" hangingPunct="0">
              <a:spcBef>
                <a:spcPct val="20000"/>
              </a:spcBef>
              <a:spcAft>
                <a:spcPct val="0"/>
              </a:spcAft>
              <a:tabLst>
                <a:tab pos="741363" algn="l"/>
              </a:tabLst>
              <a:defRPr sz="1100">
                <a:solidFill>
                  <a:schemeClr val="tx1"/>
                </a:solidFill>
                <a:latin typeface="+mn-lt"/>
              </a:defRPr>
            </a:lvl6pPr>
            <a:lvl7pPr marL="1909763" indent="74613" algn="l" defTabSz="957263" rtl="0" eaLnBrk="0" fontAlgn="base" hangingPunct="0">
              <a:spcBef>
                <a:spcPct val="20000"/>
              </a:spcBef>
              <a:spcAft>
                <a:spcPct val="0"/>
              </a:spcAft>
              <a:tabLst>
                <a:tab pos="741363" algn="l"/>
              </a:tabLst>
              <a:defRPr sz="1100">
                <a:solidFill>
                  <a:schemeClr val="tx1"/>
                </a:solidFill>
                <a:latin typeface="+mn-lt"/>
              </a:defRPr>
            </a:lvl7pPr>
            <a:lvl8pPr marL="2366963" indent="74613" algn="l" defTabSz="957263" rtl="0" eaLnBrk="0" fontAlgn="base" hangingPunct="0">
              <a:spcBef>
                <a:spcPct val="20000"/>
              </a:spcBef>
              <a:spcAft>
                <a:spcPct val="0"/>
              </a:spcAft>
              <a:tabLst>
                <a:tab pos="741363" algn="l"/>
              </a:tabLst>
              <a:defRPr sz="1100">
                <a:solidFill>
                  <a:schemeClr val="tx1"/>
                </a:solidFill>
                <a:latin typeface="+mn-lt"/>
              </a:defRPr>
            </a:lvl8pPr>
            <a:lvl9pPr marL="2824163" indent="74613" algn="l" defTabSz="957263" rtl="0" eaLnBrk="0" fontAlgn="base" hangingPunct="0">
              <a:spcBef>
                <a:spcPct val="20000"/>
              </a:spcBef>
              <a:spcAft>
                <a:spcPct val="0"/>
              </a:spcAft>
              <a:tabLst>
                <a:tab pos="741363" algn="l"/>
              </a:tabLst>
              <a:defRPr sz="1100">
                <a:solidFill>
                  <a:schemeClr val="tx1"/>
                </a:solidFill>
                <a:latin typeface="+mn-lt"/>
              </a:defRPr>
            </a:lvl9pPr>
          </a:lstStyle>
          <a:p>
            <a:pPr marL="995363" lvl="3" indent="-247650"/>
            <a:endParaRPr lang="en-US" sz="1900" b="1" kern="0" smtClean="0">
              <a:solidFill>
                <a:srgbClr val="000000"/>
              </a:solidFill>
            </a:endParaRPr>
          </a:p>
          <a:p>
            <a:pPr marL="488950" lvl="1" indent="-323850">
              <a:spcBef>
                <a:spcPts val="500"/>
              </a:spcBef>
              <a:spcAft>
                <a:spcPts val="500"/>
              </a:spcAft>
              <a:buFont typeface="Zapf Dingbats" charset="2"/>
              <a:buNone/>
            </a:pPr>
            <a:r>
              <a:rPr lang="en-US" sz="2900" kern="0" smtClean="0">
                <a:solidFill>
                  <a:srgbClr val="000000"/>
                </a:solidFill>
              </a:rPr>
              <a:t/>
            </a:r>
            <a:br>
              <a:rPr lang="en-US" sz="2900" kern="0" smtClean="0">
                <a:solidFill>
                  <a:srgbClr val="000000"/>
                </a:solidFill>
              </a:rPr>
            </a:br>
            <a:endParaRPr lang="en-US" sz="2100" b="0" kern="0" smtClean="0">
              <a:solidFill>
                <a:srgbClr val="000000"/>
              </a:solidFill>
            </a:endParaRPr>
          </a:p>
          <a:p>
            <a:pPr marL="488950" lvl="1" indent="-323850">
              <a:spcBef>
                <a:spcPts val="500"/>
              </a:spcBef>
              <a:spcAft>
                <a:spcPts val="500"/>
              </a:spcAft>
              <a:buFont typeface="Wingdings" pitchFamily="2" charset="2"/>
              <a:buChar char="Ø"/>
            </a:pPr>
            <a:r>
              <a:rPr lang="en-US" sz="2100" b="0" kern="0" smtClean="0">
                <a:solidFill>
                  <a:srgbClr val="000000"/>
                </a:solidFill>
              </a:rPr>
              <a:t>Consider </a:t>
            </a:r>
            <a:br>
              <a:rPr lang="en-US" sz="2100" b="0" kern="0" smtClean="0">
                <a:solidFill>
                  <a:srgbClr val="000000"/>
                </a:solidFill>
              </a:rPr>
            </a:br>
            <a:r>
              <a:rPr lang="en-US" sz="2100" b="0" kern="0" smtClean="0">
                <a:solidFill>
                  <a:srgbClr val="000000"/>
                </a:solidFill>
              </a:rPr>
              <a:t>log(M) where M is the “medianized” eq income </a:t>
            </a:r>
          </a:p>
          <a:p>
            <a:pPr marL="488950" lvl="1" indent="-323850">
              <a:spcBef>
                <a:spcPts val="500"/>
              </a:spcBef>
              <a:spcAft>
                <a:spcPts val="500"/>
              </a:spcAft>
              <a:buFont typeface="Wingdings" pitchFamily="2" charset="2"/>
              <a:buChar char="Ø"/>
            </a:pPr>
            <a:r>
              <a:rPr lang="en-US" sz="2100" b="0" kern="0" smtClean="0">
                <a:solidFill>
                  <a:srgbClr val="000000"/>
                </a:solidFill>
              </a:rPr>
              <a:t>log (fr / (1- fr) ) where  fr is the “fractional rank” ( 0 &lt; fr &lt; 1)</a:t>
            </a:r>
          </a:p>
          <a:p>
            <a:pPr marL="488950" lvl="1" indent="-323850">
              <a:spcBef>
                <a:spcPts val="500"/>
              </a:spcBef>
              <a:spcAft>
                <a:spcPts val="500"/>
              </a:spcAft>
              <a:buFont typeface="Wingdings" pitchFamily="2" charset="2"/>
              <a:buChar char="Ø"/>
            </a:pPr>
            <a:r>
              <a:rPr lang="en-US" sz="2100" b="0" kern="0" smtClean="0">
                <a:solidFill>
                  <a:srgbClr val="000000"/>
                </a:solidFill>
              </a:rPr>
              <a:t>We graph ln(M) by logit(fr) =&gt; almost a straight line  </a:t>
            </a:r>
            <a:endParaRPr lang="en-US" sz="2100" b="0" kern="0" dirty="0" smtClean="0">
              <a:solidFill>
                <a:srgbClr val="000000"/>
              </a:solidFill>
            </a:endParaRPr>
          </a:p>
        </p:txBody>
      </p:sp>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56</a:t>
            </a:fld>
            <a:endParaRPr lang="fr-FR" sz="1400"/>
          </a:p>
        </p:txBody>
      </p:sp>
      <p:sp>
        <p:nvSpPr>
          <p:cNvPr id="4106" name="Rectangle 11"/>
          <p:cNvSpPr>
            <a:spLocks noChangeArrowheads="1"/>
          </p:cNvSpPr>
          <p:nvPr/>
        </p:nvSpPr>
        <p:spPr bwMode="auto">
          <a:xfrm>
            <a:off x="-303584" y="161925"/>
            <a:ext cx="102002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1- From Pareto log-log to Pen’s Parade, and to logit-log</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3214" y="2643672"/>
            <a:ext cx="5400066" cy="395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73280" y="2572162"/>
            <a:ext cx="2175596" cy="1200329"/>
          </a:xfrm>
          <a:prstGeom prst="rect">
            <a:avLst/>
          </a:prstGeom>
        </p:spPr>
        <p:txBody>
          <a:bodyPr wrap="none">
            <a:spAutoFit/>
          </a:bodyPr>
          <a:lstStyle/>
          <a:p>
            <a:r>
              <a:rPr lang="en-US" b="1" i="1" dirty="0" smtClean="0"/>
              <a:t>Luxembourg : </a:t>
            </a:r>
            <a:br>
              <a:rPr lang="en-US" b="1" i="1" dirty="0" smtClean="0"/>
            </a:br>
            <a:r>
              <a:rPr lang="en-US" b="1" i="1" dirty="0" smtClean="0"/>
              <a:t>Logit-log graph</a:t>
            </a:r>
            <a:br>
              <a:rPr lang="en-US" b="1" i="1" dirty="0" smtClean="0"/>
            </a:br>
            <a:r>
              <a:rPr lang="en-US" b="1" i="1" dirty="0" smtClean="0"/>
              <a:t>euros EU-</a:t>
            </a:r>
            <a:r>
              <a:rPr lang="en-US" b="1" i="1" dirty="0" err="1" smtClean="0"/>
              <a:t>Silc</a:t>
            </a:r>
            <a:r>
              <a:rPr lang="en-US" b="1" i="1" dirty="0" smtClean="0"/>
              <a:t> </a:t>
            </a:r>
            <a:endParaRPr lang="en-US" dirty="0"/>
          </a:p>
        </p:txBody>
      </p:sp>
      <p:cxnSp>
        <p:nvCxnSpPr>
          <p:cNvPr id="8" name="Straight Connector 7"/>
          <p:cNvCxnSpPr/>
          <p:nvPr/>
        </p:nvCxnSpPr>
        <p:spPr bwMode="auto">
          <a:xfrm>
            <a:off x="2792760" y="4365104"/>
            <a:ext cx="439248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4953000" y="3356992"/>
            <a:ext cx="0" cy="24482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4304928" y="6135687"/>
            <a:ext cx="4953000" cy="461665"/>
          </a:xfrm>
          <a:prstGeom prst="rect">
            <a:avLst/>
          </a:prstGeom>
        </p:spPr>
        <p:txBody>
          <a:bodyPr>
            <a:spAutoFit/>
          </a:bodyPr>
          <a:lstStyle/>
          <a:p>
            <a:r>
              <a:rPr lang="en-US" b="1" i="1" dirty="0" smtClean="0"/>
              <a:t>Logit (fractional rank)</a:t>
            </a:r>
            <a:endParaRPr lang="en-US" dirty="0"/>
          </a:p>
        </p:txBody>
      </p:sp>
      <p:sp>
        <p:nvSpPr>
          <p:cNvPr id="13" name="Rectangle 12"/>
          <p:cNvSpPr/>
          <p:nvPr/>
        </p:nvSpPr>
        <p:spPr>
          <a:xfrm>
            <a:off x="2792760" y="2895327"/>
            <a:ext cx="4953000" cy="461665"/>
          </a:xfrm>
          <a:prstGeom prst="rect">
            <a:avLst/>
          </a:prstGeom>
        </p:spPr>
        <p:txBody>
          <a:bodyPr>
            <a:spAutoFit/>
          </a:bodyPr>
          <a:lstStyle/>
          <a:p>
            <a:r>
              <a:rPr lang="en-US" b="1" i="1" dirty="0" smtClean="0"/>
              <a:t>Ln(</a:t>
            </a:r>
            <a:r>
              <a:rPr lang="en-US" b="1" i="1" dirty="0" err="1" smtClean="0"/>
              <a:t>medianized</a:t>
            </a:r>
            <a:r>
              <a:rPr lang="en-US" b="1" i="1" dirty="0" smtClean="0"/>
              <a:t> income) </a:t>
            </a:r>
            <a:endParaRPr lang="en-US" dirty="0"/>
          </a:p>
        </p:txBody>
      </p:sp>
      <p:cxnSp>
        <p:nvCxnSpPr>
          <p:cNvPr id="4" name="Straight Connector 3"/>
          <p:cNvCxnSpPr/>
          <p:nvPr/>
        </p:nvCxnSpPr>
        <p:spPr bwMode="auto">
          <a:xfrm flipV="1">
            <a:off x="2792760" y="2852936"/>
            <a:ext cx="4392488" cy="298194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p:cNvSpPr/>
          <p:nvPr/>
        </p:nvSpPr>
        <p:spPr>
          <a:xfrm>
            <a:off x="5601072" y="4653136"/>
            <a:ext cx="4953000" cy="830997"/>
          </a:xfrm>
          <a:prstGeom prst="rect">
            <a:avLst/>
          </a:prstGeom>
        </p:spPr>
        <p:txBody>
          <a:bodyPr>
            <a:spAutoFit/>
          </a:bodyPr>
          <a:lstStyle/>
          <a:p>
            <a:r>
              <a:rPr lang="en-US" b="1" i="1" dirty="0" smtClean="0"/>
              <a:t>Slope </a:t>
            </a:r>
            <a:br>
              <a:rPr lang="en-US" b="1" i="1" dirty="0" smtClean="0"/>
            </a:br>
            <a:r>
              <a:rPr lang="en-US" b="1" i="1" dirty="0" smtClean="0">
                <a:latin typeface="Symbol" panose="05050102010706020507" pitchFamily="18" charset="2"/>
              </a:rPr>
              <a:t>a  </a:t>
            </a:r>
            <a:r>
              <a:rPr lang="en-US" b="1" i="1" dirty="0" smtClean="0"/>
              <a:t>≈ 0.28 </a:t>
            </a:r>
            <a:endParaRPr lang="en-US" b="1" i="1" dirty="0"/>
          </a:p>
        </p:txBody>
      </p:sp>
      <p:sp>
        <p:nvSpPr>
          <p:cNvPr id="2" name="Rectangle 1"/>
          <p:cNvSpPr/>
          <p:nvPr/>
        </p:nvSpPr>
        <p:spPr>
          <a:xfrm>
            <a:off x="7473280" y="3903439"/>
            <a:ext cx="2412840" cy="1569660"/>
          </a:xfrm>
          <a:prstGeom prst="rect">
            <a:avLst/>
          </a:prstGeom>
        </p:spPr>
        <p:txBody>
          <a:bodyPr wrap="none">
            <a:spAutoFit/>
          </a:bodyPr>
          <a:lstStyle/>
          <a:p>
            <a:r>
              <a:rPr lang="en-US" dirty="0" smtClean="0"/>
              <a:t>If this is a perfect </a:t>
            </a:r>
            <a:br>
              <a:rPr lang="en-US" dirty="0" smtClean="0"/>
            </a:br>
            <a:r>
              <a:rPr lang="en-US" dirty="0" smtClean="0"/>
              <a:t>straight line </a:t>
            </a:r>
          </a:p>
          <a:p>
            <a:r>
              <a:rPr lang="en-US" dirty="0" smtClean="0">
                <a:latin typeface="Symbol" panose="05050102010706020507" pitchFamily="18" charset="2"/>
              </a:rPr>
              <a:t>a</a:t>
            </a:r>
            <a:r>
              <a:rPr lang="en-US" dirty="0" smtClean="0"/>
              <a:t> =  Gini index</a:t>
            </a:r>
            <a:br>
              <a:rPr lang="en-US" dirty="0" smtClean="0"/>
            </a:br>
            <a:r>
              <a:rPr lang="en-US" dirty="0" smtClean="0"/>
              <a:t>(</a:t>
            </a:r>
            <a:r>
              <a:rPr lang="en-GB" dirty="0" err="1" smtClean="0"/>
              <a:t>Dagum</a:t>
            </a:r>
            <a:r>
              <a:rPr lang="en-GB" dirty="0" smtClean="0"/>
              <a:t> 1975) </a:t>
            </a:r>
            <a:endParaRPr lang="en-US" dirty="0"/>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2338693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520" y="116632"/>
            <a:ext cx="8232403" cy="4568082"/>
          </a:xfrm>
        </p:spPr>
        <p:txBody>
          <a:bodyPr>
            <a:noAutofit/>
          </a:bodyPr>
          <a:lstStyle/>
          <a:p>
            <a:pPr marL="0" lvl="1" indent="0">
              <a:spcBef>
                <a:spcPts val="600"/>
              </a:spcBef>
              <a:spcAft>
                <a:spcPts val="600"/>
              </a:spcAft>
              <a:buNone/>
            </a:pPr>
            <a:r>
              <a:rPr lang="en-US" altLang="en-US" sz="2000" dirty="0"/>
              <a:t>We express the rank of an individual as a proportion   p € [0,1] of the cumulative population below her/him on the scale of resource (earning, income, wealth &lt;randomization of ex-</a:t>
            </a:r>
            <a:r>
              <a:rPr lang="en-US" altLang="en-US" sz="2000" dirty="0" err="1"/>
              <a:t>eaquo</a:t>
            </a:r>
            <a:r>
              <a:rPr lang="en-US" altLang="en-US" sz="2000" dirty="0"/>
              <a:t>&gt;</a:t>
            </a:r>
          </a:p>
          <a:p>
            <a:pPr marL="0" lvl="1" indent="0">
              <a:spcBef>
                <a:spcPts val="600"/>
              </a:spcBef>
              <a:spcAft>
                <a:spcPts val="600"/>
              </a:spcAft>
              <a:buNone/>
            </a:pPr>
            <a:r>
              <a:rPr lang="en-US" altLang="en-US" sz="2000" dirty="0" err="1" smtClean="0"/>
              <a:t>Logitrank</a:t>
            </a:r>
            <a:r>
              <a:rPr lang="en-US" altLang="en-US" sz="2000" dirty="0" smtClean="0"/>
              <a:t> </a:t>
            </a:r>
            <a:r>
              <a:rPr lang="en-US" altLang="en-US" sz="2000" dirty="0"/>
              <a:t>= ln( p / (1-p) )</a:t>
            </a:r>
          </a:p>
          <a:p>
            <a:pPr marL="0" lvl="1" indent="0">
              <a:spcBef>
                <a:spcPts val="600"/>
              </a:spcBef>
              <a:spcAft>
                <a:spcPts val="600"/>
              </a:spcAft>
              <a:buNone/>
            </a:pPr>
            <a:r>
              <a:rPr lang="en-US" altLang="en-US" sz="2000" dirty="0" smtClean="0"/>
              <a:t>It </a:t>
            </a:r>
            <a:r>
              <a:rPr lang="en-US" altLang="en-US" sz="2000" dirty="0"/>
              <a:t>is not totally new ex : </a:t>
            </a:r>
            <a:r>
              <a:rPr lang="en-US" altLang="en-US" sz="1600" dirty="0"/>
              <a:t>John </a:t>
            </a:r>
            <a:r>
              <a:rPr lang="en-US" altLang="en-US" sz="1600" dirty="0" err="1"/>
              <a:t>Copas</a:t>
            </a:r>
            <a:r>
              <a:rPr lang="en-US" altLang="en-US" sz="1600" dirty="0"/>
              <a:t>, The Effectiveness of Risk Scores: The Logit Rank Plot Journal of the Royal Statistical Society. Series C (Applied Statistics), Vol. 48, No. 2 (1999), pp. 165-183</a:t>
            </a:r>
          </a:p>
          <a:p>
            <a:pPr marL="0" lvl="1" indent="0">
              <a:spcBef>
                <a:spcPts val="600"/>
              </a:spcBef>
              <a:spcAft>
                <a:spcPts val="600"/>
              </a:spcAft>
              <a:buNone/>
            </a:pPr>
            <a:r>
              <a:rPr lang="en-US" sz="2000" b="1" dirty="0" smtClean="0"/>
              <a:t>Generalization </a:t>
            </a:r>
            <a:r>
              <a:rPr lang="en-US" sz="2000" b="1" dirty="0"/>
              <a:t>of </a:t>
            </a:r>
            <a:r>
              <a:rPr lang="en-US" sz="2000" b="1" dirty="0" smtClean="0"/>
              <a:t>log Tam’s “Positional Status Index </a:t>
            </a:r>
            <a:r>
              <a:rPr lang="en-US" sz="2000" b="1" dirty="0"/>
              <a:t>(PSI</a:t>
            </a:r>
            <a:r>
              <a:rPr lang="en-US" sz="2000" b="1" dirty="0" smtClean="0"/>
              <a:t>)” </a:t>
            </a:r>
            <a:r>
              <a:rPr lang="en-US" sz="2000" dirty="0" smtClean="0"/>
              <a:t>(</a:t>
            </a:r>
            <a:r>
              <a:rPr lang="en-US" sz="2000" dirty="0" err="1" smtClean="0"/>
              <a:t>Rotman</a:t>
            </a:r>
            <a:r>
              <a:rPr lang="en-US" sz="2000" dirty="0"/>
              <a:t>, </a:t>
            </a:r>
            <a:r>
              <a:rPr lang="en-US" sz="2000" dirty="0" err="1"/>
              <a:t>Shavit</a:t>
            </a:r>
            <a:r>
              <a:rPr lang="en-US" sz="2000" dirty="0"/>
              <a:t>, </a:t>
            </a:r>
            <a:r>
              <a:rPr lang="en-US" sz="2000" dirty="0" err="1" smtClean="0"/>
              <a:t>Shalev</a:t>
            </a:r>
            <a:r>
              <a:rPr lang="en-US" sz="2000" dirty="0" smtClean="0"/>
              <a:t> 2014; rank </a:t>
            </a:r>
            <a:r>
              <a:rPr lang="en-US" sz="2000" dirty="0"/>
              <a:t>measure of social origins)</a:t>
            </a:r>
          </a:p>
          <a:p>
            <a:pPr>
              <a:spcBef>
                <a:spcPts val="600"/>
              </a:spcBef>
              <a:spcAft>
                <a:spcPts val="600"/>
              </a:spcAft>
              <a:buFont typeface="Arial" charset="0"/>
              <a:buChar char="•"/>
            </a:pPr>
            <a:r>
              <a:rPr lang="en-US" altLang="en-US" sz="2000" dirty="0"/>
              <a:t>inflation neutral, inequality shape neutral</a:t>
            </a:r>
            <a:r>
              <a:rPr lang="en-US" altLang="en-US" sz="2000" dirty="0" smtClean="0"/>
              <a:t>,</a:t>
            </a:r>
            <a:endParaRPr lang="en-US" altLang="en-US" sz="2000" dirty="0"/>
          </a:p>
          <a:p>
            <a:pPr>
              <a:spcBef>
                <a:spcPts val="600"/>
              </a:spcBef>
              <a:spcAft>
                <a:spcPts val="600"/>
              </a:spcAft>
              <a:buFont typeface="Arial" charset="0"/>
              <a:buChar char="•"/>
            </a:pPr>
            <a:r>
              <a:rPr lang="en-US" sz="2000" dirty="0" smtClean="0"/>
              <a:t>A </a:t>
            </a:r>
            <a:r>
              <a:rPr lang="en-US" sz="2000" dirty="0" smtClean="0"/>
              <a:t>convenient way to consider quantiles</a:t>
            </a:r>
          </a:p>
          <a:p>
            <a:pPr>
              <a:spcBef>
                <a:spcPts val="600"/>
              </a:spcBef>
              <a:spcAft>
                <a:spcPts val="600"/>
              </a:spcAft>
              <a:buFont typeface="Arial" charset="0"/>
              <a:buChar char="•"/>
            </a:pPr>
            <a:r>
              <a:rPr lang="en-US" sz="2000" dirty="0" smtClean="0"/>
              <a:t>Allows bottom and top quantile details </a:t>
            </a:r>
          </a:p>
          <a:p>
            <a:pPr>
              <a:spcBef>
                <a:spcPts val="600"/>
              </a:spcBef>
              <a:spcAft>
                <a:spcPts val="600"/>
              </a:spcAft>
              <a:buFont typeface="Arial" charset="0"/>
              <a:buChar char="•"/>
            </a:pPr>
            <a:r>
              <a:rPr lang="en-US" sz="2000" dirty="0" smtClean="0"/>
              <a:t>Can be applied to any ordinal variable</a:t>
            </a:r>
          </a:p>
          <a:p>
            <a:pPr>
              <a:spcBef>
                <a:spcPts val="600"/>
              </a:spcBef>
              <a:spcAft>
                <a:spcPts val="600"/>
              </a:spcAft>
              <a:buFont typeface="Arial" charset="0"/>
              <a:buChar char="•"/>
            </a:pPr>
            <a:r>
              <a:rPr lang="en-US" sz="2000" dirty="0" smtClean="0"/>
              <a:t>A way to standardize variables in comparative </a:t>
            </a:r>
            <a:r>
              <a:rPr lang="en-US" sz="2000" dirty="0" smtClean="0"/>
              <a:t>inequality </a:t>
            </a:r>
            <a:r>
              <a:rPr lang="en-US" sz="2000" dirty="0" smtClean="0"/>
              <a:t>contexts </a:t>
            </a:r>
          </a:p>
          <a:p>
            <a:pPr>
              <a:spcBef>
                <a:spcPts val="600"/>
              </a:spcBef>
              <a:spcAft>
                <a:spcPts val="600"/>
              </a:spcAft>
              <a:buFont typeface="Arial" charset="0"/>
              <a:buChar char="•"/>
            </a:pPr>
            <a:r>
              <a:rPr lang="en-US" sz="2000" dirty="0" smtClean="0"/>
              <a:t>When computed by (country/year), it provides a baseline for national comparisons (any country has its own bottom 5% or top 1%)</a:t>
            </a:r>
          </a:p>
          <a:p>
            <a:pPr>
              <a:spcBef>
                <a:spcPts val="600"/>
              </a:spcBef>
              <a:spcAft>
                <a:spcPts val="600"/>
              </a:spcAft>
              <a:buFont typeface="Arial" charset="0"/>
              <a:buChar char="•"/>
            </a:pPr>
            <a:r>
              <a:rPr lang="en-US" sz="2000" dirty="0"/>
              <a:t>implemented in Stata: </a:t>
            </a:r>
            <a:r>
              <a:rPr lang="en-US" sz="2000" dirty="0" err="1" smtClean="0">
                <a:latin typeface="Courier New" panose="02070309020205020404" pitchFamily="49" charset="0"/>
                <a:cs typeface="Courier New" panose="02070309020205020404" pitchFamily="49" charset="0"/>
              </a:rPr>
              <a:t>abg.ado</a:t>
            </a:r>
            <a:r>
              <a:rPr lang="en-US" sz="2000" dirty="0" smtClean="0"/>
              <a:t> (Chauvel 2014)</a:t>
            </a:r>
            <a:endParaRPr lang="en-US" sz="20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4294967295"/>
          </p:nvPr>
        </p:nvSpPr>
        <p:spPr>
          <a:xfrm>
            <a:off x="6996113" y="6356351"/>
            <a:ext cx="2228850" cy="365125"/>
          </a:xfrm>
          <a:prstGeom prst="rect">
            <a:avLst/>
          </a:prstGeom>
        </p:spPr>
        <p:txBody>
          <a:bodyPr/>
          <a:lstStyle/>
          <a:p>
            <a:fld id="{7E579FEC-774A-4DF1-9F16-230A6B249B77}" type="slidenum">
              <a:rPr lang="en-US" smtClean="0"/>
              <a:t>57</a:t>
            </a:fld>
            <a:endParaRPr lang="en-US"/>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6586813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AC7D80A-4DDE-4849-A2A3-A534E5259DA2}" type="slidenum">
              <a:rPr lang="fr-FR" altLang="en-US" sz="1400" smtClean="0"/>
              <a:pPr/>
              <a:t>58</a:t>
            </a:fld>
            <a:endParaRPr lang="fr-FR" altLang="en-US" sz="1400" smtClean="0"/>
          </a:p>
        </p:txBody>
      </p:sp>
      <p:sp>
        <p:nvSpPr>
          <p:cNvPr id="11267" name="Rectangle 3"/>
          <p:cNvSpPr>
            <a:spLocks noChangeArrowheads="1"/>
          </p:cNvSpPr>
          <p:nvPr/>
        </p:nvSpPr>
        <p:spPr bwMode="auto">
          <a:xfrm>
            <a:off x="488950" y="260350"/>
            <a:ext cx="8785225"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endParaRPr lang="en-US" altLang="en-US" b="1" dirty="0"/>
          </a:p>
          <a:p>
            <a:pPr algn="l"/>
            <a:r>
              <a:rPr lang="en-US" altLang="en-US" b="1" dirty="0"/>
              <a:t>(Logit rank) What’s that? </a:t>
            </a:r>
          </a:p>
          <a:p>
            <a:pPr algn="l"/>
            <a:endParaRPr lang="en-US" altLang="en-US" sz="2000" dirty="0"/>
          </a:p>
          <a:p>
            <a:pPr algn="l"/>
            <a:r>
              <a:rPr lang="en-US" altLang="en-US" sz="2000" dirty="0"/>
              <a:t>It is not totally new ex : John </a:t>
            </a:r>
            <a:r>
              <a:rPr lang="en-US" altLang="en-US" sz="2000" dirty="0" err="1"/>
              <a:t>Copas</a:t>
            </a:r>
            <a:r>
              <a:rPr lang="en-US" altLang="en-US" sz="2000" dirty="0"/>
              <a:t>, The Effectiveness of Risk Scores: The Logit Rank Plot Journal of the Royal Statistical Society. Series C (Applied Statistics), Vol. 48, No. 2 (1999), pp. 165-183</a:t>
            </a:r>
          </a:p>
          <a:p>
            <a:pPr algn="l"/>
            <a:endParaRPr lang="en-US" altLang="en-US" sz="2000" dirty="0"/>
          </a:p>
          <a:p>
            <a:pPr algn="l"/>
            <a:r>
              <a:rPr lang="en-US" altLang="en-US" sz="2000" dirty="0"/>
              <a:t>(it looks like the Positional status index, PSI, of Tony Tam)</a:t>
            </a:r>
          </a:p>
          <a:p>
            <a:pPr algn="l"/>
            <a:endParaRPr lang="en-US" altLang="en-US" sz="2000" dirty="0"/>
          </a:p>
          <a:p>
            <a:pPr algn="l"/>
            <a:r>
              <a:rPr lang="en-US" altLang="en-US" sz="2000" dirty="0"/>
              <a:t>We express the rank of an individual as a proportion   p € [0,1] of the cumulative population below her/him on the scale of resource (earning, income, wealth)</a:t>
            </a:r>
            <a:br>
              <a:rPr lang="en-US" altLang="en-US" sz="2000" dirty="0"/>
            </a:br>
            <a:r>
              <a:rPr lang="en-US" altLang="en-US" sz="2000" dirty="0"/>
              <a:t>&lt;randomization of ex-</a:t>
            </a:r>
            <a:r>
              <a:rPr lang="en-US" altLang="en-US" sz="2000" dirty="0" err="1"/>
              <a:t>eaquo</a:t>
            </a:r>
            <a:r>
              <a:rPr lang="en-US" altLang="en-US" sz="2000" dirty="0"/>
              <a:t>&gt;</a:t>
            </a:r>
          </a:p>
          <a:p>
            <a:pPr algn="l"/>
            <a:endParaRPr lang="en-US" altLang="en-US" sz="2000" dirty="0"/>
          </a:p>
          <a:p>
            <a:pPr algn="l"/>
            <a:r>
              <a:rPr lang="en-US" altLang="en-US" sz="2000" dirty="0" err="1"/>
              <a:t>Logitrank</a:t>
            </a:r>
            <a:r>
              <a:rPr lang="en-US" altLang="en-US" sz="2000" dirty="0"/>
              <a:t> = ln( p / (1-p) )</a:t>
            </a:r>
          </a:p>
          <a:p>
            <a:pPr algn="l"/>
            <a:endParaRPr lang="en-US" altLang="en-US" sz="2000" dirty="0"/>
          </a:p>
          <a:p>
            <a:pPr algn="l"/>
            <a:r>
              <a:rPr lang="en-US" altLang="en-US" sz="2000" dirty="0"/>
              <a:t>We know that (for median adjusted income)    </a:t>
            </a:r>
            <a:br>
              <a:rPr lang="en-US" altLang="en-US" sz="2000" dirty="0"/>
            </a:br>
            <a:endParaRPr lang="en-US" altLang="en-US" sz="2000" dirty="0"/>
          </a:p>
          <a:p>
            <a:pPr algn="l"/>
            <a:r>
              <a:rPr lang="en-US" altLang="en-US" sz="2000" dirty="0"/>
              <a:t>ln(</a:t>
            </a:r>
            <a:r>
              <a:rPr lang="en-US" altLang="en-US" sz="2000" dirty="0" err="1"/>
              <a:t>medincome</a:t>
            </a:r>
            <a:r>
              <a:rPr lang="en-US" altLang="en-US" sz="2000" dirty="0"/>
              <a:t>)  ≈  </a:t>
            </a:r>
            <a:r>
              <a:rPr lang="en-US" altLang="en-US" sz="2000" dirty="0">
                <a:latin typeface="Symbol" pitchFamily="18" charset="2"/>
              </a:rPr>
              <a:t>a</a:t>
            </a:r>
            <a:r>
              <a:rPr lang="en-US" altLang="en-US" sz="2000" dirty="0"/>
              <a:t> </a:t>
            </a:r>
            <a:r>
              <a:rPr lang="en-US" altLang="en-US" sz="2000" dirty="0" err="1"/>
              <a:t>Logitrank</a:t>
            </a:r>
            <a:r>
              <a:rPr lang="en-US" altLang="en-US" sz="2000" dirty="0"/>
              <a:t>   where </a:t>
            </a:r>
            <a:r>
              <a:rPr lang="en-US" altLang="en-US" sz="2000" dirty="0">
                <a:latin typeface="Symbol" pitchFamily="18" charset="2"/>
              </a:rPr>
              <a:t>a</a:t>
            </a:r>
            <a:r>
              <a:rPr lang="en-US" altLang="en-US" sz="2000" dirty="0"/>
              <a:t>  is the Gini </a:t>
            </a:r>
            <a:r>
              <a:rPr lang="en-US" altLang="en-US" sz="2000" dirty="0" err="1"/>
              <a:t>coeff</a:t>
            </a:r>
            <a:r>
              <a:rPr lang="en-US" altLang="en-US" sz="2000" dirty="0"/>
              <a:t> of income </a:t>
            </a:r>
          </a:p>
          <a:p>
            <a:pPr algn="l"/>
            <a:r>
              <a:rPr lang="en-US" altLang="en-US" sz="2000" dirty="0"/>
              <a:t>(</a:t>
            </a:r>
            <a:r>
              <a:rPr lang="en-US" altLang="en-US" sz="2000" dirty="0" err="1"/>
              <a:t>Champernowne</a:t>
            </a:r>
            <a:r>
              <a:rPr lang="en-US" altLang="en-US" sz="2000" dirty="0"/>
              <a:t> 1937 Fisk 1961 </a:t>
            </a:r>
            <a:r>
              <a:rPr lang="en-US" altLang="en-US" sz="2000" dirty="0" err="1"/>
              <a:t>Kleiber</a:t>
            </a:r>
            <a:r>
              <a:rPr lang="en-US" altLang="en-US" sz="2000" dirty="0"/>
              <a:t> &amp; </a:t>
            </a:r>
            <a:r>
              <a:rPr lang="en-US" altLang="en-US" sz="2000" dirty="0" err="1"/>
              <a:t>Kotz</a:t>
            </a:r>
            <a:r>
              <a:rPr lang="en-US" altLang="en-US" sz="2000" dirty="0"/>
              <a:t> 2003)</a:t>
            </a:r>
          </a:p>
          <a:p>
            <a:pPr algn="l"/>
            <a:endParaRPr lang="en-US" altLang="en-US" sz="2000" dirty="0"/>
          </a:p>
          <a:p>
            <a:pPr algn="l"/>
            <a:r>
              <a:rPr lang="en-US" altLang="en-US" sz="2000" dirty="0"/>
              <a:t>Properties: inflation neutral, inequality shape neutral, </a:t>
            </a:r>
          </a:p>
          <a:p>
            <a:pPr algn="l"/>
            <a:endParaRPr lang="en-US" altLang="en-US" sz="2000" dirty="0"/>
          </a:p>
          <a:p>
            <a:pPr algn="l"/>
            <a:endParaRPr lang="en-US" altLang="en-US" sz="2000" dirty="0"/>
          </a:p>
        </p:txBody>
      </p:sp>
      <p:sp>
        <p:nvSpPr>
          <p:cNvPr id="11268" name="Rectangle 11"/>
          <p:cNvSpPr>
            <a:spLocks noChangeArrowheads="1"/>
          </p:cNvSpPr>
          <p:nvPr/>
        </p:nvSpPr>
        <p:spPr bwMode="auto">
          <a:xfrm>
            <a:off x="211138" y="161925"/>
            <a:ext cx="8845550"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a:t>3- Methodology-b Logit rank (=logistic quantile)</a:t>
            </a:r>
          </a:p>
          <a:p>
            <a:pPr lvl="1">
              <a:spcBef>
                <a:spcPct val="20000"/>
              </a:spcBef>
              <a:buClr>
                <a:schemeClr val="tx1"/>
              </a:buClr>
              <a:buFont typeface="Zapf Dingbats" charset="2"/>
              <a:buNone/>
            </a:pPr>
            <a:r>
              <a:rPr lang="en-US" altLang="en-US" sz="3200" dirty="0"/>
              <a:t> </a:t>
            </a:r>
          </a:p>
        </p:txBody>
      </p:sp>
    </p:spTree>
    <p:extLst>
      <p:ext uri="{BB962C8B-B14F-4D97-AF65-F5344CB8AC3E}">
        <p14:creationId xmlns:p14="http://schemas.microsoft.com/office/powerpoint/2010/main" val="5849602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00027" y="-365760"/>
            <a:ext cx="9216452" cy="643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2" tIns="39676" rIns="79352" bIns="39676" numCol="1" anchor="t" anchorCtr="0" compatLnSpc="1">
            <a:prstTxWarp prst="textNoShape">
              <a:avLst/>
            </a:prstTxWarp>
          </a:bodyPr>
          <a:lstStyle>
            <a:lvl1pPr marL="342900" indent="-342900" algn="l" defTabSz="957263" rtl="0" eaLnBrk="0" fontAlgn="base" hangingPunct="0">
              <a:spcBef>
                <a:spcPct val="20000"/>
              </a:spcBef>
              <a:spcAft>
                <a:spcPct val="100000"/>
              </a:spcAft>
              <a:tabLst>
                <a:tab pos="741363" algn="l"/>
              </a:tabLst>
              <a:defRPr sz="1900" b="1">
                <a:solidFill>
                  <a:schemeClr val="tx1"/>
                </a:solidFill>
                <a:latin typeface="+mn-lt"/>
                <a:ea typeface="+mn-ea"/>
                <a:cs typeface="+mn-cs"/>
              </a:defRPr>
            </a:lvl1pPr>
            <a:lvl2pPr marL="249238" indent="-84138" algn="l" defTabSz="957263" rtl="0" eaLnBrk="0" fontAlgn="base" hangingPunct="0">
              <a:spcBef>
                <a:spcPct val="20000"/>
              </a:spcBef>
              <a:spcAft>
                <a:spcPct val="0"/>
              </a:spcAft>
              <a:buClr>
                <a:schemeClr val="tx1"/>
              </a:buClr>
              <a:buFont typeface="Zapf Dingbats" charset="2"/>
              <a:buChar char="l"/>
              <a:tabLst>
                <a:tab pos="741363" algn="l"/>
              </a:tabLst>
              <a:defRPr sz="1700" b="1">
                <a:solidFill>
                  <a:schemeClr val="tx1"/>
                </a:solidFill>
                <a:latin typeface="+mn-lt"/>
              </a:defRPr>
            </a:lvl2pPr>
            <a:lvl3pPr marL="582613" indent="-168275" algn="l" defTabSz="957263" rtl="0" eaLnBrk="0" fontAlgn="base" hangingPunct="0">
              <a:spcBef>
                <a:spcPct val="20000"/>
              </a:spcBef>
              <a:spcAft>
                <a:spcPct val="0"/>
              </a:spcAft>
              <a:buClr>
                <a:schemeClr val="tx1"/>
              </a:buClr>
              <a:buFont typeface="Zapf Dingbats" charset="2"/>
              <a:buChar char="l"/>
              <a:tabLst>
                <a:tab pos="741363" algn="l"/>
              </a:tabLst>
              <a:defRPr sz="1300" b="1">
                <a:solidFill>
                  <a:schemeClr val="tx1"/>
                </a:solidFill>
                <a:latin typeface="+mn-lt"/>
              </a:defRPr>
            </a:lvl3pPr>
            <a:lvl4pPr marL="747713" indent="623888" algn="l" defTabSz="957263" rtl="0" eaLnBrk="0" fontAlgn="base" hangingPunct="0">
              <a:spcBef>
                <a:spcPct val="20000"/>
              </a:spcBef>
              <a:spcAft>
                <a:spcPct val="0"/>
              </a:spcAft>
              <a:tabLst>
                <a:tab pos="741363" algn="l"/>
              </a:tabLst>
              <a:defRPr sz="1300">
                <a:solidFill>
                  <a:schemeClr val="tx1"/>
                </a:solidFill>
                <a:latin typeface="+mn-lt"/>
              </a:defRPr>
            </a:lvl4pPr>
            <a:lvl5pPr marL="995363" indent="74613" algn="l" defTabSz="957263" rtl="0" eaLnBrk="0" fontAlgn="base" hangingPunct="0">
              <a:spcBef>
                <a:spcPct val="20000"/>
              </a:spcBef>
              <a:spcAft>
                <a:spcPct val="0"/>
              </a:spcAft>
              <a:tabLst>
                <a:tab pos="741363" algn="l"/>
              </a:tabLst>
              <a:defRPr sz="1100">
                <a:solidFill>
                  <a:schemeClr val="tx1"/>
                </a:solidFill>
                <a:latin typeface="+mn-lt"/>
              </a:defRPr>
            </a:lvl5pPr>
            <a:lvl6pPr marL="1452563" indent="74613" algn="l" defTabSz="957263" rtl="0" eaLnBrk="0" fontAlgn="base" hangingPunct="0">
              <a:spcBef>
                <a:spcPct val="20000"/>
              </a:spcBef>
              <a:spcAft>
                <a:spcPct val="0"/>
              </a:spcAft>
              <a:tabLst>
                <a:tab pos="741363" algn="l"/>
              </a:tabLst>
              <a:defRPr sz="1100">
                <a:solidFill>
                  <a:schemeClr val="tx1"/>
                </a:solidFill>
                <a:latin typeface="+mn-lt"/>
              </a:defRPr>
            </a:lvl6pPr>
            <a:lvl7pPr marL="1909763" indent="74613" algn="l" defTabSz="957263" rtl="0" eaLnBrk="0" fontAlgn="base" hangingPunct="0">
              <a:spcBef>
                <a:spcPct val="20000"/>
              </a:spcBef>
              <a:spcAft>
                <a:spcPct val="0"/>
              </a:spcAft>
              <a:tabLst>
                <a:tab pos="741363" algn="l"/>
              </a:tabLst>
              <a:defRPr sz="1100">
                <a:solidFill>
                  <a:schemeClr val="tx1"/>
                </a:solidFill>
                <a:latin typeface="+mn-lt"/>
              </a:defRPr>
            </a:lvl7pPr>
            <a:lvl8pPr marL="2366963" indent="74613" algn="l" defTabSz="957263" rtl="0" eaLnBrk="0" fontAlgn="base" hangingPunct="0">
              <a:spcBef>
                <a:spcPct val="20000"/>
              </a:spcBef>
              <a:spcAft>
                <a:spcPct val="0"/>
              </a:spcAft>
              <a:tabLst>
                <a:tab pos="741363" algn="l"/>
              </a:tabLst>
              <a:defRPr sz="1100">
                <a:solidFill>
                  <a:schemeClr val="tx1"/>
                </a:solidFill>
                <a:latin typeface="+mn-lt"/>
              </a:defRPr>
            </a:lvl8pPr>
            <a:lvl9pPr marL="2824163" indent="74613" algn="l" defTabSz="957263" rtl="0" eaLnBrk="0" fontAlgn="base" hangingPunct="0">
              <a:spcBef>
                <a:spcPct val="20000"/>
              </a:spcBef>
              <a:spcAft>
                <a:spcPct val="0"/>
              </a:spcAft>
              <a:tabLst>
                <a:tab pos="741363" algn="l"/>
              </a:tabLst>
              <a:defRPr sz="1100">
                <a:solidFill>
                  <a:schemeClr val="tx1"/>
                </a:solidFill>
                <a:latin typeface="+mn-lt"/>
              </a:defRPr>
            </a:lvl9pPr>
          </a:lstStyle>
          <a:p>
            <a:pPr marL="995363" lvl="3" indent="-247650"/>
            <a:endParaRPr lang="en-US" sz="1900" b="1" kern="0" dirty="0" smtClean="0">
              <a:solidFill>
                <a:srgbClr val="000000"/>
              </a:solidFill>
            </a:endParaRPr>
          </a:p>
          <a:p>
            <a:pPr marL="488950" lvl="1" indent="-323850">
              <a:spcBef>
                <a:spcPts val="500"/>
              </a:spcBef>
              <a:spcAft>
                <a:spcPts val="500"/>
              </a:spcAft>
              <a:buFont typeface="Zapf Dingbats" charset="2"/>
              <a:buNone/>
            </a:pPr>
            <a:r>
              <a:rPr lang="en-US" sz="2900" kern="0" dirty="0" smtClean="0">
                <a:solidFill>
                  <a:srgbClr val="000000"/>
                </a:solidFill>
              </a:rPr>
              <a:t/>
            </a:r>
            <a:br>
              <a:rPr lang="en-US" sz="2900" kern="0" dirty="0" smtClean="0">
                <a:solidFill>
                  <a:srgbClr val="000000"/>
                </a:solidFill>
              </a:rPr>
            </a:br>
            <a:endParaRPr lang="en-US" sz="2100" b="0" kern="0" dirty="0" smtClean="0">
              <a:solidFill>
                <a:srgbClr val="000000"/>
              </a:solidFill>
            </a:endParaRPr>
          </a:p>
          <a:p>
            <a:pPr marL="488950" lvl="1" indent="-323850">
              <a:spcBef>
                <a:spcPts val="500"/>
              </a:spcBef>
              <a:spcAft>
                <a:spcPts val="500"/>
              </a:spcAft>
              <a:buFont typeface="Wingdings" pitchFamily="2" charset="2"/>
              <a:buChar char="Ø"/>
            </a:pPr>
            <a:r>
              <a:rPr lang="en-US" sz="1800" b="0" kern="0" dirty="0" smtClean="0">
                <a:solidFill>
                  <a:srgbClr val="000000"/>
                </a:solidFill>
              </a:rPr>
              <a:t>Logit-rank transformation is a convenient tool to transform ordinal variables in </a:t>
            </a:r>
            <a:r>
              <a:rPr lang="en-US" sz="1800" b="0" kern="0" dirty="0" smtClean="0">
                <a:solidFill>
                  <a:srgbClr val="000000"/>
                </a:solidFill>
              </a:rPr>
              <a:t/>
            </a:r>
            <a:br>
              <a:rPr lang="en-US" sz="1800" b="0" kern="0" dirty="0" smtClean="0">
                <a:solidFill>
                  <a:srgbClr val="000000"/>
                </a:solidFill>
              </a:rPr>
            </a:br>
            <a:r>
              <a:rPr lang="en-US" sz="1800" b="0" kern="0" dirty="0" smtClean="0">
                <a:solidFill>
                  <a:srgbClr val="000000"/>
                </a:solidFill>
              </a:rPr>
              <a:t>]–</a:t>
            </a:r>
            <a:r>
              <a:rPr lang="en-US" sz="1800" b="0" kern="0" dirty="0" smtClean="0">
                <a:solidFill>
                  <a:srgbClr val="000000"/>
                </a:solidFill>
              </a:rPr>
              <a:t>infinite ; + infinite[ </a:t>
            </a:r>
            <a:r>
              <a:rPr lang="en-US" sz="1800" b="0" kern="0" dirty="0" smtClean="0">
                <a:solidFill>
                  <a:srgbClr val="000000"/>
                </a:solidFill>
              </a:rPr>
              <a:t> standardized </a:t>
            </a:r>
            <a:r>
              <a:rPr lang="en-US" sz="1800" b="0" kern="0" dirty="0" smtClean="0">
                <a:solidFill>
                  <a:srgbClr val="000000"/>
                </a:solidFill>
              </a:rPr>
              <a:t>distribution</a:t>
            </a:r>
          </a:p>
          <a:p>
            <a:pPr marL="488950" lvl="1" indent="-323850">
              <a:spcBef>
                <a:spcPts val="500"/>
              </a:spcBef>
              <a:spcAft>
                <a:spcPts val="500"/>
              </a:spcAft>
              <a:buFont typeface="Wingdings" pitchFamily="2" charset="2"/>
              <a:buChar char="Ø"/>
            </a:pPr>
            <a:r>
              <a:rPr lang="en-US" sz="1800" b="0" kern="0" dirty="0" smtClean="0">
                <a:solidFill>
                  <a:srgbClr val="000000"/>
                </a:solidFill>
              </a:rPr>
              <a:t>In the context of distributional analysis, it provides a “net of distributional change” relative reference position of individuals and of groups </a:t>
            </a:r>
          </a:p>
          <a:p>
            <a:pPr marL="488950" lvl="1" indent="-323850">
              <a:spcBef>
                <a:spcPts val="500"/>
              </a:spcBef>
              <a:spcAft>
                <a:spcPts val="500"/>
              </a:spcAft>
              <a:buFont typeface="Wingdings" pitchFamily="2" charset="2"/>
              <a:buChar char="Ø"/>
            </a:pPr>
            <a:r>
              <a:rPr lang="en-US" sz="1800" b="0" kern="0" dirty="0" smtClean="0">
                <a:solidFill>
                  <a:srgbClr val="000000"/>
                </a:solidFill>
              </a:rPr>
              <a:t>It is more convenient than percentiles levels [between 0 and 1] that present border issues </a:t>
            </a:r>
          </a:p>
          <a:p>
            <a:pPr marL="488950" lvl="1" indent="-323850">
              <a:spcBef>
                <a:spcPts val="500"/>
              </a:spcBef>
              <a:spcAft>
                <a:spcPts val="500"/>
              </a:spcAft>
              <a:buFont typeface="Wingdings" pitchFamily="2" charset="2"/>
              <a:buChar char="Ø"/>
            </a:pPr>
            <a:r>
              <a:rPr lang="en-US" sz="1800" b="0" kern="0" dirty="0" smtClean="0">
                <a:solidFill>
                  <a:srgbClr val="000000"/>
                </a:solidFill>
              </a:rPr>
              <a:t>Useful in income volatility analysis and in contexts where “positional” aspects are central </a:t>
            </a:r>
          </a:p>
        </p:txBody>
      </p:sp>
      <p:sp>
        <p:nvSpPr>
          <p:cNvPr id="4098" name="Slide Number Placeholder 3"/>
          <p:cNvSpPr>
            <a:spLocks noGrp="1"/>
          </p:cNvSpPr>
          <p:nvPr>
            <p:ph type="sldNum" sz="quarter" idx="10"/>
          </p:nvPr>
        </p:nvSpPr>
        <p:spPr>
          <a:xfrm>
            <a:off x="681038" y="5374720"/>
            <a:ext cx="2228850" cy="365125"/>
          </a:xfr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59</a:t>
            </a:fld>
            <a:endParaRPr lang="fr-FR" sz="1400"/>
          </a:p>
        </p:txBody>
      </p:sp>
      <p:sp>
        <p:nvSpPr>
          <p:cNvPr id="4106" name="Rectangle 11"/>
          <p:cNvSpPr>
            <a:spLocks noChangeArrowheads="1"/>
          </p:cNvSpPr>
          <p:nvPr/>
        </p:nvSpPr>
        <p:spPr bwMode="auto">
          <a:xfrm>
            <a:off x="144369" y="161926"/>
            <a:ext cx="84760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indent="-457200">
              <a:lnSpc>
                <a:spcPct val="90000"/>
              </a:lnSpc>
              <a:spcBef>
                <a:spcPct val="0"/>
              </a:spcBef>
              <a:buClr>
                <a:schemeClr val="tx1"/>
              </a:buClr>
              <a:buFont typeface="Zapf Dingbats" charset="2"/>
              <a:buNone/>
            </a:pPr>
            <a:r>
              <a:rPr lang="en-US" sz="4000" b="1" dirty="0" smtClean="0">
                <a:solidFill>
                  <a:schemeClr val="accent1">
                    <a:lumMod val="75000"/>
                  </a:schemeClr>
                </a:solidFill>
                <a:latin typeface="+mj-lt"/>
                <a:ea typeface="+mj-ea"/>
                <a:cs typeface="+mj-cs"/>
              </a:rPr>
              <a:t>Logit-Rank </a:t>
            </a:r>
            <a:r>
              <a:rPr lang="en-US" sz="4000" b="1" dirty="0">
                <a:solidFill>
                  <a:schemeClr val="accent1">
                    <a:lumMod val="75000"/>
                  </a:schemeClr>
                </a:solidFill>
                <a:latin typeface="+mj-lt"/>
                <a:ea typeface="+mj-ea"/>
                <a:cs typeface="+mj-cs"/>
              </a:rPr>
              <a:t>&amp; </a:t>
            </a:r>
            <a:r>
              <a:rPr lang="en-US" sz="4000" b="1" dirty="0" smtClean="0">
                <a:solidFill>
                  <a:schemeClr val="accent1">
                    <a:lumMod val="75000"/>
                  </a:schemeClr>
                </a:solidFill>
                <a:latin typeface="+mj-lt"/>
                <a:ea typeface="+mj-ea"/>
                <a:cs typeface="+mj-cs"/>
              </a:rPr>
              <a:t>Applications </a:t>
            </a:r>
            <a:endParaRPr lang="en-US" sz="4000" b="1" dirty="0">
              <a:solidFill>
                <a:schemeClr val="accent1">
                  <a:lumMod val="75000"/>
                </a:schemeClr>
              </a:solidFill>
              <a:latin typeface="+mj-lt"/>
              <a:ea typeface="+mj-ea"/>
              <a:cs typeface="+mj-cs"/>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62189566"/>
              </p:ext>
            </p:extLst>
          </p:nvPr>
        </p:nvGraphicFramePr>
        <p:xfrm>
          <a:off x="166221" y="3510062"/>
          <a:ext cx="9985970" cy="1384300"/>
        </p:xfrm>
        <a:graphic>
          <a:graphicData uri="http://schemas.openxmlformats.org/presentationml/2006/ole">
            <mc:AlternateContent xmlns:mc="http://schemas.openxmlformats.org/markup-compatibility/2006">
              <mc:Choice xmlns:v="urn:schemas-microsoft-com:vml" Requires="v">
                <p:oleObj spid="_x0000_s30732" name="Document" r:id="rId4" imgW="9073715" imgH="1029963" progId="Word.Document.12">
                  <p:embed/>
                </p:oleObj>
              </mc:Choice>
              <mc:Fallback>
                <p:oleObj name="Document" r:id="rId4" imgW="9073715" imgH="1029963" progId="Word.Document.12">
                  <p:embed/>
                  <p:pic>
                    <p:nvPicPr>
                      <p:cNvPr id="0" name=""/>
                      <p:cNvPicPr>
                        <a:picLocks noChangeAspect="1" noChangeArrowheads="1"/>
                      </p:cNvPicPr>
                      <p:nvPr/>
                    </p:nvPicPr>
                    <p:blipFill>
                      <a:blip r:embed="rId5"/>
                      <a:srcRect/>
                      <a:stretch>
                        <a:fillRect/>
                      </a:stretch>
                    </p:blipFill>
                    <p:spPr bwMode="auto">
                      <a:xfrm>
                        <a:off x="166221" y="3510062"/>
                        <a:ext cx="998597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Line Callout 2 11"/>
          <p:cNvSpPr/>
          <p:nvPr/>
        </p:nvSpPr>
        <p:spPr>
          <a:xfrm>
            <a:off x="5441018" y="3281084"/>
            <a:ext cx="830356" cy="699246"/>
          </a:xfrm>
          <a:prstGeom prst="borderCallout2">
            <a:avLst>
              <a:gd name="adj1" fmla="val 18750"/>
              <a:gd name="adj2" fmla="val -8333"/>
              <a:gd name="adj3" fmla="val 18750"/>
              <a:gd name="adj4" fmla="val -16667"/>
              <a:gd name="adj5" fmla="val 131681"/>
              <a:gd name="adj6" fmla="val -400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0 is median</a:t>
            </a:r>
            <a:endParaRPr lang="en-US" sz="1600" dirty="0">
              <a:solidFill>
                <a:schemeClr val="tx1"/>
              </a:solidFill>
            </a:endParaRPr>
          </a:p>
        </p:txBody>
      </p:sp>
      <p:sp>
        <p:nvSpPr>
          <p:cNvPr id="17" name="Line Callout 2 16"/>
          <p:cNvSpPr/>
          <p:nvPr/>
        </p:nvSpPr>
        <p:spPr>
          <a:xfrm>
            <a:off x="6810372" y="3040055"/>
            <a:ext cx="830356" cy="971651"/>
          </a:xfrm>
          <a:prstGeom prst="borderCallout2">
            <a:avLst>
              <a:gd name="adj1" fmla="val 18750"/>
              <a:gd name="adj2" fmla="val -8333"/>
              <a:gd name="adj3" fmla="val 18750"/>
              <a:gd name="adj4" fmla="val -16667"/>
              <a:gd name="adj5" fmla="val 131681"/>
              <a:gd name="adj6" fmla="val -400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is close to top decile</a:t>
            </a:r>
            <a:endParaRPr lang="en-US" sz="1600" dirty="0">
              <a:solidFill>
                <a:schemeClr val="tx1"/>
              </a:solidFill>
            </a:endParaRPr>
          </a:p>
        </p:txBody>
      </p:sp>
      <p:sp>
        <p:nvSpPr>
          <p:cNvPr id="18" name="Line Callout 2 17"/>
          <p:cNvSpPr/>
          <p:nvPr/>
        </p:nvSpPr>
        <p:spPr>
          <a:xfrm>
            <a:off x="6001867" y="5225064"/>
            <a:ext cx="830356" cy="1102186"/>
          </a:xfrm>
          <a:prstGeom prst="borderCallout2">
            <a:avLst>
              <a:gd name="adj1" fmla="val 18750"/>
              <a:gd name="adj2" fmla="val -8333"/>
              <a:gd name="adj3" fmla="val 18750"/>
              <a:gd name="adj4" fmla="val -16667"/>
              <a:gd name="adj5" fmla="val -57573"/>
              <a:gd name="adj6" fmla="val -308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a:t>
            </a:r>
            <a:r>
              <a:rPr lang="en-US" sz="1600" dirty="0">
                <a:solidFill>
                  <a:schemeClr val="tx1"/>
                </a:solidFill>
              </a:rPr>
              <a:t>is close to top </a:t>
            </a:r>
            <a:r>
              <a:rPr lang="en-US" sz="1600" dirty="0" smtClean="0">
                <a:solidFill>
                  <a:schemeClr val="tx1"/>
                </a:solidFill>
              </a:rPr>
              <a:t>quartile</a:t>
            </a:r>
            <a:endParaRPr lang="en-US" sz="1600" dirty="0">
              <a:solidFill>
                <a:schemeClr val="tx1"/>
              </a:solidFill>
            </a:endParaRPr>
          </a:p>
        </p:txBody>
      </p:sp>
      <p:sp>
        <p:nvSpPr>
          <p:cNvPr id="19" name="Line Callout 2 18"/>
          <p:cNvSpPr/>
          <p:nvPr/>
        </p:nvSpPr>
        <p:spPr>
          <a:xfrm>
            <a:off x="7469551" y="5242994"/>
            <a:ext cx="830356" cy="1102186"/>
          </a:xfrm>
          <a:prstGeom prst="borderCallout2">
            <a:avLst>
              <a:gd name="adj1" fmla="val 18750"/>
              <a:gd name="adj2" fmla="val -8333"/>
              <a:gd name="adj3" fmla="val 18750"/>
              <a:gd name="adj4" fmla="val -16667"/>
              <a:gd name="adj5" fmla="val -57573"/>
              <a:gd name="adj6" fmla="val -308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a:t>
            </a:r>
            <a:r>
              <a:rPr lang="en-US" sz="1600" dirty="0">
                <a:solidFill>
                  <a:schemeClr val="tx1"/>
                </a:solidFill>
              </a:rPr>
              <a:t>is close to top </a:t>
            </a:r>
            <a:r>
              <a:rPr lang="en-US" sz="1600" dirty="0" err="1" smtClean="0">
                <a:solidFill>
                  <a:schemeClr val="tx1"/>
                </a:solidFill>
              </a:rPr>
              <a:t>vingtile</a:t>
            </a:r>
            <a:endParaRPr lang="en-US" sz="1600" dirty="0">
              <a:solidFill>
                <a:schemeClr val="tx1"/>
              </a:solidFill>
            </a:endParaRPr>
          </a:p>
        </p:txBody>
      </p:sp>
      <p:sp>
        <p:nvSpPr>
          <p:cNvPr id="20" name="Line Callout 2 19"/>
          <p:cNvSpPr/>
          <p:nvPr/>
        </p:nvSpPr>
        <p:spPr>
          <a:xfrm>
            <a:off x="8278056" y="3044538"/>
            <a:ext cx="830356" cy="971651"/>
          </a:xfrm>
          <a:prstGeom prst="borderCallout2">
            <a:avLst>
              <a:gd name="adj1" fmla="val 18750"/>
              <a:gd name="adj2" fmla="val -8333"/>
              <a:gd name="adj3" fmla="val 18750"/>
              <a:gd name="adj4" fmla="val -16667"/>
              <a:gd name="adj5" fmla="val 131681"/>
              <a:gd name="adj6" fmla="val -400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 is close to top 2%</a:t>
            </a:r>
            <a:endParaRPr lang="en-US" sz="1600" dirty="0">
              <a:solidFill>
                <a:schemeClr val="tx1"/>
              </a:solidFill>
            </a:endParaRPr>
          </a:p>
        </p:txBody>
      </p:sp>
      <p:sp>
        <p:nvSpPr>
          <p:cNvPr id="14" name="Rectangle 13"/>
          <p:cNvSpPr/>
          <p:nvPr/>
        </p:nvSpPr>
        <p:spPr>
          <a:xfrm>
            <a:off x="8718851" y="3997371"/>
            <a:ext cx="697627" cy="707886"/>
          </a:xfrm>
          <a:prstGeom prst="rect">
            <a:avLst/>
          </a:prstGeom>
        </p:spPr>
        <p:txBody>
          <a:bodyPr wrap="none">
            <a:spAutoFit/>
          </a:bodyPr>
          <a:lstStyle/>
          <a:p>
            <a:r>
              <a:rPr lang="en-US" sz="4000" kern="0" dirty="0" smtClean="0">
                <a:solidFill>
                  <a:srgbClr val="000000"/>
                </a:solidFill>
              </a:rPr>
              <a:t>…</a:t>
            </a:r>
            <a:endParaRPr lang="en-US" sz="4000" dirty="0"/>
          </a:p>
        </p:txBody>
      </p:sp>
    </p:spTree>
    <p:extLst>
      <p:ext uri="{BB962C8B-B14F-4D97-AF65-F5344CB8AC3E}">
        <p14:creationId xmlns:p14="http://schemas.microsoft.com/office/powerpoint/2010/main" val="3432461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4E65B31A-E3D5-493B-9C52-FA8A9A6D3958}" type="slidenum">
              <a:rPr lang="fr-FR" sz="1800"/>
              <a:pPr/>
              <a:t>6</a:t>
            </a:fld>
            <a:endParaRPr lang="fr-FR" sz="180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333375"/>
            <a:ext cx="9906000" cy="557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4"/>
          <p:cNvSpPr>
            <a:spLocks noChangeArrowheads="1"/>
          </p:cNvSpPr>
          <p:nvPr/>
        </p:nvSpPr>
        <p:spPr bwMode="auto">
          <a:xfrm>
            <a:off x="6105525" y="1412875"/>
            <a:ext cx="3575050" cy="3803650"/>
          </a:xfrm>
          <a:prstGeom prst="rect">
            <a:avLst/>
          </a:prstGeom>
          <a:solidFill>
            <a:schemeClr val="bg1"/>
          </a:solidFill>
          <a:ln w="539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t>Generation Limbo: Waiting It Out - New York Times</a:t>
            </a:r>
          </a:p>
          <a:p>
            <a:pPr algn="ctr">
              <a:spcBef>
                <a:spcPct val="50000"/>
              </a:spcBef>
            </a:pPr>
            <a:r>
              <a:rPr lang="en-US" sz="2000"/>
              <a:t>www.nytimes.com/.../recent-college-graduates-wait-for-their-real-car...</a:t>
            </a:r>
          </a:p>
          <a:p>
            <a:pPr algn="ctr">
              <a:spcBef>
                <a:spcPct val="50000"/>
              </a:spcBef>
            </a:pPr>
            <a:r>
              <a:rPr lang="en-US" sz="2000"/>
              <a:t>Aug 31, 2011 – The Limbo Generation, college graduates who entered the job market after the economic downturn, take dead-end jobs while waiting to start ...</a:t>
            </a:r>
            <a:endParaRPr lang="fr-FR" sz="2000"/>
          </a:p>
        </p:txBody>
      </p:sp>
      <p:pic>
        <p:nvPicPr>
          <p:cNvPr id="8197" name="Picture 6" descr="9780807007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3357565"/>
            <a:ext cx="22955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0861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60</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160338" y="161925"/>
            <a:ext cx="5988114"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2- Curvatures on the CF Graph</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4" name="Rectangle 3"/>
          <p:cNvSpPr/>
          <p:nvPr/>
        </p:nvSpPr>
        <p:spPr>
          <a:xfrm>
            <a:off x="920552" y="581779"/>
            <a:ext cx="7517060" cy="461665"/>
          </a:xfrm>
          <a:prstGeom prst="rect">
            <a:avLst/>
          </a:prstGeom>
        </p:spPr>
        <p:txBody>
          <a:bodyPr wrap="square">
            <a:spAutoFit/>
          </a:bodyPr>
          <a:lstStyle/>
          <a:p>
            <a:r>
              <a:rPr lang="en-US" dirty="0" smtClean="0"/>
              <a:t>slopes, curvatures and alpha-beta-gamma </a:t>
            </a:r>
            <a:endParaRPr lang="en-US" dirty="0"/>
          </a:p>
        </p:txBody>
      </p:sp>
      <p:cxnSp>
        <p:nvCxnSpPr>
          <p:cNvPr id="5" name="Straight Connector 4"/>
          <p:cNvCxnSpPr/>
          <p:nvPr/>
        </p:nvCxnSpPr>
        <p:spPr bwMode="auto">
          <a:xfrm>
            <a:off x="1424608" y="3933056"/>
            <a:ext cx="590465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4261148" y="1916832"/>
            <a:ext cx="0" cy="42484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a:xfrm>
            <a:off x="3584848" y="1340768"/>
            <a:ext cx="2108269" cy="461665"/>
          </a:xfrm>
          <a:prstGeom prst="rect">
            <a:avLst/>
          </a:prstGeom>
        </p:spPr>
        <p:txBody>
          <a:bodyPr wrap="none">
            <a:spAutoFit/>
          </a:bodyPr>
          <a:lstStyle/>
          <a:p>
            <a:r>
              <a:rPr lang="en-US" dirty="0" smtClean="0"/>
              <a:t>Y=Ln (</a:t>
            </a:r>
            <a:r>
              <a:rPr lang="en-US" dirty="0" err="1" smtClean="0"/>
              <a:t>medinc</a:t>
            </a:r>
            <a:r>
              <a:rPr lang="en-US" dirty="0" smtClean="0"/>
              <a:t>)</a:t>
            </a:r>
            <a:endParaRPr lang="en-US" dirty="0"/>
          </a:p>
        </p:txBody>
      </p:sp>
      <p:sp>
        <p:nvSpPr>
          <p:cNvPr id="18" name="Rectangle 17"/>
          <p:cNvSpPr/>
          <p:nvPr/>
        </p:nvSpPr>
        <p:spPr>
          <a:xfrm>
            <a:off x="7437135" y="3687415"/>
            <a:ext cx="1656223" cy="461665"/>
          </a:xfrm>
          <a:prstGeom prst="rect">
            <a:avLst/>
          </a:prstGeom>
        </p:spPr>
        <p:txBody>
          <a:bodyPr wrap="none">
            <a:spAutoFit/>
          </a:bodyPr>
          <a:lstStyle/>
          <a:p>
            <a:r>
              <a:rPr lang="en-US" dirty="0" smtClean="0"/>
              <a:t>X=Logit(</a:t>
            </a:r>
            <a:r>
              <a:rPr lang="en-US" dirty="0" err="1" smtClean="0"/>
              <a:t>fr</a:t>
            </a:r>
            <a:r>
              <a:rPr lang="en-US" dirty="0" smtClean="0"/>
              <a:t>)</a:t>
            </a:r>
            <a:endParaRPr lang="en-US" dirty="0"/>
          </a:p>
        </p:txBody>
      </p:sp>
      <p:sp>
        <p:nvSpPr>
          <p:cNvPr id="14" name="Freeform 13"/>
          <p:cNvSpPr/>
          <p:nvPr/>
        </p:nvSpPr>
        <p:spPr bwMode="auto">
          <a:xfrm>
            <a:off x="4267200" y="2463800"/>
            <a:ext cx="2540000" cy="1473200"/>
          </a:xfrm>
          <a:custGeom>
            <a:avLst/>
            <a:gdLst>
              <a:gd name="connsiteX0" fmla="*/ 0 w 2554631"/>
              <a:gd name="connsiteY0" fmla="*/ 1490360 h 1490360"/>
              <a:gd name="connsiteX1" fmla="*/ 622300 w 2554631"/>
              <a:gd name="connsiteY1" fmla="*/ 906160 h 1490360"/>
              <a:gd name="connsiteX2" fmla="*/ 2273300 w 2554631"/>
              <a:gd name="connsiteY2" fmla="*/ 118760 h 1490360"/>
              <a:gd name="connsiteX3" fmla="*/ 2540000 w 2554631"/>
              <a:gd name="connsiteY3" fmla="*/ 17160 h 1490360"/>
              <a:gd name="connsiteX0" fmla="*/ 0 w 2540000"/>
              <a:gd name="connsiteY0" fmla="*/ 1473200 h 1473200"/>
              <a:gd name="connsiteX1" fmla="*/ 622300 w 2540000"/>
              <a:gd name="connsiteY1" fmla="*/ 889000 h 1473200"/>
              <a:gd name="connsiteX2" fmla="*/ 2540000 w 2540000"/>
              <a:gd name="connsiteY2" fmla="*/ 0 h 1473200"/>
              <a:gd name="connsiteX0" fmla="*/ 0 w 2540000"/>
              <a:gd name="connsiteY0" fmla="*/ 1473200 h 1473200"/>
              <a:gd name="connsiteX1" fmla="*/ 749300 w 2540000"/>
              <a:gd name="connsiteY1" fmla="*/ 914400 h 1473200"/>
              <a:gd name="connsiteX2" fmla="*/ 2540000 w 2540000"/>
              <a:gd name="connsiteY2" fmla="*/ 0 h 1473200"/>
              <a:gd name="connsiteX0" fmla="*/ 0 w 2540000"/>
              <a:gd name="connsiteY0" fmla="*/ 1473200 h 1473200"/>
              <a:gd name="connsiteX1" fmla="*/ 1028700 w 2540000"/>
              <a:gd name="connsiteY1" fmla="*/ 660400 h 1473200"/>
              <a:gd name="connsiteX2" fmla="*/ 2540000 w 2540000"/>
              <a:gd name="connsiteY2" fmla="*/ 0 h 1473200"/>
            </a:gdLst>
            <a:ahLst/>
            <a:cxnLst>
              <a:cxn ang="0">
                <a:pos x="connsiteX0" y="connsiteY0"/>
              </a:cxn>
              <a:cxn ang="0">
                <a:pos x="connsiteX1" y="connsiteY1"/>
              </a:cxn>
              <a:cxn ang="0">
                <a:pos x="connsiteX2" y="connsiteY2"/>
              </a:cxn>
            </a:cxnLst>
            <a:rect l="l" t="t" r="r" b="b"/>
            <a:pathLst>
              <a:path w="2540000" h="1473200">
                <a:moveTo>
                  <a:pt x="0" y="1473200"/>
                </a:moveTo>
                <a:cubicBezTo>
                  <a:pt x="121708" y="1295400"/>
                  <a:pt x="605367" y="905933"/>
                  <a:pt x="1028700" y="660400"/>
                </a:cubicBezTo>
                <a:cubicBezTo>
                  <a:pt x="1452033" y="414867"/>
                  <a:pt x="2140479" y="185208"/>
                  <a:pt x="2540000" y="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Freeform 14"/>
          <p:cNvSpPr/>
          <p:nvPr/>
        </p:nvSpPr>
        <p:spPr bwMode="auto">
          <a:xfrm>
            <a:off x="4254500" y="1727201"/>
            <a:ext cx="1422400" cy="2209800"/>
          </a:xfrm>
          <a:custGeom>
            <a:avLst/>
            <a:gdLst>
              <a:gd name="connsiteX0" fmla="*/ 0 w 1452430"/>
              <a:gd name="connsiteY0" fmla="*/ 2264721 h 2264721"/>
              <a:gd name="connsiteX1" fmla="*/ 292100 w 1452430"/>
              <a:gd name="connsiteY1" fmla="*/ 1909121 h 2264721"/>
              <a:gd name="connsiteX2" fmla="*/ 1308100 w 1452430"/>
              <a:gd name="connsiteY2" fmla="*/ 232721 h 2264721"/>
              <a:gd name="connsiteX3" fmla="*/ 1422400 w 1452430"/>
              <a:gd name="connsiteY3" fmla="*/ 54921 h 2264721"/>
              <a:gd name="connsiteX0" fmla="*/ 0 w 1443096"/>
              <a:gd name="connsiteY0" fmla="*/ 2251615 h 2251615"/>
              <a:gd name="connsiteX1" fmla="*/ 508000 w 1443096"/>
              <a:gd name="connsiteY1" fmla="*/ 1616615 h 2251615"/>
              <a:gd name="connsiteX2" fmla="*/ 1308100 w 1443096"/>
              <a:gd name="connsiteY2" fmla="*/ 219615 h 2251615"/>
              <a:gd name="connsiteX3" fmla="*/ 1422400 w 1443096"/>
              <a:gd name="connsiteY3" fmla="*/ 41815 h 2251615"/>
              <a:gd name="connsiteX0" fmla="*/ 0 w 1422400"/>
              <a:gd name="connsiteY0" fmla="*/ 2209800 h 2209800"/>
              <a:gd name="connsiteX1" fmla="*/ 508000 w 1422400"/>
              <a:gd name="connsiteY1" fmla="*/ 1574800 h 2209800"/>
              <a:gd name="connsiteX2" fmla="*/ 1422400 w 1422400"/>
              <a:gd name="connsiteY2" fmla="*/ 0 h 2209800"/>
              <a:gd name="connsiteX0" fmla="*/ 0 w 1422400"/>
              <a:gd name="connsiteY0" fmla="*/ 2209800 h 2209800"/>
              <a:gd name="connsiteX1" fmla="*/ 660400 w 1422400"/>
              <a:gd name="connsiteY1" fmla="*/ 1409700 h 2209800"/>
              <a:gd name="connsiteX2" fmla="*/ 1422400 w 1422400"/>
              <a:gd name="connsiteY2" fmla="*/ 0 h 2209800"/>
            </a:gdLst>
            <a:ahLst/>
            <a:cxnLst>
              <a:cxn ang="0">
                <a:pos x="connsiteX0" y="connsiteY0"/>
              </a:cxn>
              <a:cxn ang="0">
                <a:pos x="connsiteX1" y="connsiteY1"/>
              </a:cxn>
              <a:cxn ang="0">
                <a:pos x="connsiteX2" y="connsiteY2"/>
              </a:cxn>
            </a:cxnLst>
            <a:rect l="l" t="t" r="r" b="b"/>
            <a:pathLst>
              <a:path w="1422400" h="2209800">
                <a:moveTo>
                  <a:pt x="0" y="2209800"/>
                </a:moveTo>
                <a:cubicBezTo>
                  <a:pt x="37041" y="2201333"/>
                  <a:pt x="423333" y="1778000"/>
                  <a:pt x="660400" y="1409700"/>
                </a:cubicBezTo>
                <a:cubicBezTo>
                  <a:pt x="897467" y="1041400"/>
                  <a:pt x="1231900" y="328083"/>
                  <a:pt x="1422400" y="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16" name="Group 15"/>
          <p:cNvGrpSpPr/>
          <p:nvPr/>
        </p:nvGrpSpPr>
        <p:grpSpPr>
          <a:xfrm rot="10800000">
            <a:off x="1714500" y="3937001"/>
            <a:ext cx="2552700" cy="2209800"/>
            <a:chOff x="4406900" y="1879601"/>
            <a:chExt cx="2552700" cy="2209800"/>
          </a:xfrm>
        </p:grpSpPr>
        <p:sp>
          <p:nvSpPr>
            <p:cNvPr id="22" name="Freeform 21"/>
            <p:cNvSpPr/>
            <p:nvPr/>
          </p:nvSpPr>
          <p:spPr bwMode="auto">
            <a:xfrm>
              <a:off x="4419600" y="2616200"/>
              <a:ext cx="2540000" cy="1473200"/>
            </a:xfrm>
            <a:custGeom>
              <a:avLst/>
              <a:gdLst>
                <a:gd name="connsiteX0" fmla="*/ 0 w 2554631"/>
                <a:gd name="connsiteY0" fmla="*/ 1490360 h 1490360"/>
                <a:gd name="connsiteX1" fmla="*/ 622300 w 2554631"/>
                <a:gd name="connsiteY1" fmla="*/ 906160 h 1490360"/>
                <a:gd name="connsiteX2" fmla="*/ 2273300 w 2554631"/>
                <a:gd name="connsiteY2" fmla="*/ 118760 h 1490360"/>
                <a:gd name="connsiteX3" fmla="*/ 2540000 w 2554631"/>
                <a:gd name="connsiteY3" fmla="*/ 17160 h 1490360"/>
                <a:gd name="connsiteX0" fmla="*/ 0 w 2540000"/>
                <a:gd name="connsiteY0" fmla="*/ 1473200 h 1473200"/>
                <a:gd name="connsiteX1" fmla="*/ 622300 w 2540000"/>
                <a:gd name="connsiteY1" fmla="*/ 889000 h 1473200"/>
                <a:gd name="connsiteX2" fmla="*/ 2540000 w 2540000"/>
                <a:gd name="connsiteY2" fmla="*/ 0 h 1473200"/>
                <a:gd name="connsiteX0" fmla="*/ 0 w 2540000"/>
                <a:gd name="connsiteY0" fmla="*/ 1473200 h 1473200"/>
                <a:gd name="connsiteX1" fmla="*/ 749300 w 2540000"/>
                <a:gd name="connsiteY1" fmla="*/ 914400 h 1473200"/>
                <a:gd name="connsiteX2" fmla="*/ 2540000 w 2540000"/>
                <a:gd name="connsiteY2" fmla="*/ 0 h 1473200"/>
                <a:gd name="connsiteX0" fmla="*/ 0 w 2540000"/>
                <a:gd name="connsiteY0" fmla="*/ 1473200 h 1473200"/>
                <a:gd name="connsiteX1" fmla="*/ 1028700 w 2540000"/>
                <a:gd name="connsiteY1" fmla="*/ 660400 h 1473200"/>
                <a:gd name="connsiteX2" fmla="*/ 2540000 w 2540000"/>
                <a:gd name="connsiteY2" fmla="*/ 0 h 1473200"/>
              </a:gdLst>
              <a:ahLst/>
              <a:cxnLst>
                <a:cxn ang="0">
                  <a:pos x="connsiteX0" y="connsiteY0"/>
                </a:cxn>
                <a:cxn ang="0">
                  <a:pos x="connsiteX1" y="connsiteY1"/>
                </a:cxn>
                <a:cxn ang="0">
                  <a:pos x="connsiteX2" y="connsiteY2"/>
                </a:cxn>
              </a:cxnLst>
              <a:rect l="l" t="t" r="r" b="b"/>
              <a:pathLst>
                <a:path w="2540000" h="1473200">
                  <a:moveTo>
                    <a:pt x="0" y="1473200"/>
                  </a:moveTo>
                  <a:cubicBezTo>
                    <a:pt x="121708" y="1295400"/>
                    <a:pt x="605367" y="905933"/>
                    <a:pt x="1028700" y="660400"/>
                  </a:cubicBezTo>
                  <a:cubicBezTo>
                    <a:pt x="1452033" y="414867"/>
                    <a:pt x="2140479" y="185208"/>
                    <a:pt x="2540000" y="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Freeform 22"/>
            <p:cNvSpPr/>
            <p:nvPr/>
          </p:nvSpPr>
          <p:spPr bwMode="auto">
            <a:xfrm>
              <a:off x="4406900" y="1879601"/>
              <a:ext cx="1422400" cy="2209800"/>
            </a:xfrm>
            <a:custGeom>
              <a:avLst/>
              <a:gdLst>
                <a:gd name="connsiteX0" fmla="*/ 0 w 1452430"/>
                <a:gd name="connsiteY0" fmla="*/ 2264721 h 2264721"/>
                <a:gd name="connsiteX1" fmla="*/ 292100 w 1452430"/>
                <a:gd name="connsiteY1" fmla="*/ 1909121 h 2264721"/>
                <a:gd name="connsiteX2" fmla="*/ 1308100 w 1452430"/>
                <a:gd name="connsiteY2" fmla="*/ 232721 h 2264721"/>
                <a:gd name="connsiteX3" fmla="*/ 1422400 w 1452430"/>
                <a:gd name="connsiteY3" fmla="*/ 54921 h 2264721"/>
                <a:gd name="connsiteX0" fmla="*/ 0 w 1443096"/>
                <a:gd name="connsiteY0" fmla="*/ 2251615 h 2251615"/>
                <a:gd name="connsiteX1" fmla="*/ 508000 w 1443096"/>
                <a:gd name="connsiteY1" fmla="*/ 1616615 h 2251615"/>
                <a:gd name="connsiteX2" fmla="*/ 1308100 w 1443096"/>
                <a:gd name="connsiteY2" fmla="*/ 219615 h 2251615"/>
                <a:gd name="connsiteX3" fmla="*/ 1422400 w 1443096"/>
                <a:gd name="connsiteY3" fmla="*/ 41815 h 2251615"/>
                <a:gd name="connsiteX0" fmla="*/ 0 w 1422400"/>
                <a:gd name="connsiteY0" fmla="*/ 2209800 h 2209800"/>
                <a:gd name="connsiteX1" fmla="*/ 508000 w 1422400"/>
                <a:gd name="connsiteY1" fmla="*/ 1574800 h 2209800"/>
                <a:gd name="connsiteX2" fmla="*/ 1422400 w 1422400"/>
                <a:gd name="connsiteY2" fmla="*/ 0 h 2209800"/>
                <a:gd name="connsiteX0" fmla="*/ 0 w 1422400"/>
                <a:gd name="connsiteY0" fmla="*/ 2209800 h 2209800"/>
                <a:gd name="connsiteX1" fmla="*/ 660400 w 1422400"/>
                <a:gd name="connsiteY1" fmla="*/ 1409700 h 2209800"/>
                <a:gd name="connsiteX2" fmla="*/ 1422400 w 1422400"/>
                <a:gd name="connsiteY2" fmla="*/ 0 h 2209800"/>
              </a:gdLst>
              <a:ahLst/>
              <a:cxnLst>
                <a:cxn ang="0">
                  <a:pos x="connsiteX0" y="connsiteY0"/>
                </a:cxn>
                <a:cxn ang="0">
                  <a:pos x="connsiteX1" y="connsiteY1"/>
                </a:cxn>
                <a:cxn ang="0">
                  <a:pos x="connsiteX2" y="connsiteY2"/>
                </a:cxn>
              </a:cxnLst>
              <a:rect l="l" t="t" r="r" b="b"/>
              <a:pathLst>
                <a:path w="1422400" h="2209800">
                  <a:moveTo>
                    <a:pt x="0" y="2209800"/>
                  </a:moveTo>
                  <a:cubicBezTo>
                    <a:pt x="37041" y="2201333"/>
                    <a:pt x="423333" y="1778000"/>
                    <a:pt x="660400" y="1409700"/>
                  </a:cubicBezTo>
                  <a:cubicBezTo>
                    <a:pt x="897467" y="1041400"/>
                    <a:pt x="1231900" y="328083"/>
                    <a:pt x="1422400" y="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7" name="Rectangle 16"/>
          <p:cNvSpPr/>
          <p:nvPr/>
        </p:nvSpPr>
        <p:spPr>
          <a:xfrm>
            <a:off x="5701555" y="1455167"/>
            <a:ext cx="543739" cy="461665"/>
          </a:xfrm>
          <a:prstGeom prst="rect">
            <a:avLst/>
          </a:prstGeom>
        </p:spPr>
        <p:txBody>
          <a:bodyPr wrap="none">
            <a:spAutoFit/>
          </a:bodyPr>
          <a:lstStyle/>
          <a:p>
            <a:r>
              <a:rPr lang="en-US" dirty="0" smtClean="0"/>
              <a:t>(1)</a:t>
            </a:r>
            <a:endParaRPr lang="en-US" dirty="0"/>
          </a:p>
        </p:txBody>
      </p:sp>
      <p:sp>
        <p:nvSpPr>
          <p:cNvPr id="28" name="Rectangle 27"/>
          <p:cNvSpPr/>
          <p:nvPr/>
        </p:nvSpPr>
        <p:spPr>
          <a:xfrm>
            <a:off x="6897216" y="2232967"/>
            <a:ext cx="543739" cy="461665"/>
          </a:xfrm>
          <a:prstGeom prst="rect">
            <a:avLst/>
          </a:prstGeom>
        </p:spPr>
        <p:txBody>
          <a:bodyPr wrap="none">
            <a:spAutoFit/>
          </a:bodyPr>
          <a:lstStyle/>
          <a:p>
            <a:r>
              <a:rPr lang="en-US" dirty="0" smtClean="0"/>
              <a:t>(2)</a:t>
            </a:r>
            <a:endParaRPr lang="en-US" dirty="0"/>
          </a:p>
        </p:txBody>
      </p:sp>
      <p:sp>
        <p:nvSpPr>
          <p:cNvPr id="29" name="Rectangle 28"/>
          <p:cNvSpPr/>
          <p:nvPr/>
        </p:nvSpPr>
        <p:spPr>
          <a:xfrm>
            <a:off x="2360712" y="5703639"/>
            <a:ext cx="620683" cy="461665"/>
          </a:xfrm>
          <a:prstGeom prst="rect">
            <a:avLst/>
          </a:prstGeom>
        </p:spPr>
        <p:txBody>
          <a:bodyPr wrap="none">
            <a:spAutoFit/>
          </a:bodyPr>
          <a:lstStyle/>
          <a:p>
            <a:r>
              <a:rPr lang="en-US" dirty="0" smtClean="0"/>
              <a:t>(3) </a:t>
            </a:r>
            <a:endParaRPr lang="en-US" dirty="0"/>
          </a:p>
        </p:txBody>
      </p:sp>
      <p:sp>
        <p:nvSpPr>
          <p:cNvPr id="30" name="Rectangle 29"/>
          <p:cNvSpPr/>
          <p:nvPr/>
        </p:nvSpPr>
        <p:spPr>
          <a:xfrm>
            <a:off x="1928664" y="4623519"/>
            <a:ext cx="543739" cy="461665"/>
          </a:xfrm>
          <a:prstGeom prst="rect">
            <a:avLst/>
          </a:prstGeom>
        </p:spPr>
        <p:txBody>
          <a:bodyPr wrap="none">
            <a:spAutoFit/>
          </a:bodyPr>
          <a:lstStyle/>
          <a:p>
            <a:r>
              <a:rPr lang="en-US" dirty="0" smtClean="0"/>
              <a:t>(4)</a:t>
            </a:r>
            <a:endParaRPr lang="en-US" dirty="0"/>
          </a:p>
        </p:txBody>
      </p:sp>
      <p:cxnSp>
        <p:nvCxnSpPr>
          <p:cNvPr id="24" name="Straight Connector 23"/>
          <p:cNvCxnSpPr/>
          <p:nvPr/>
        </p:nvCxnSpPr>
        <p:spPr bwMode="auto">
          <a:xfrm flipV="1">
            <a:off x="1928664" y="1412776"/>
            <a:ext cx="4968552" cy="4752528"/>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24"/>
          <p:cNvSpPr/>
          <p:nvPr/>
        </p:nvSpPr>
        <p:spPr>
          <a:xfrm>
            <a:off x="4304928" y="4005064"/>
            <a:ext cx="378630" cy="461665"/>
          </a:xfrm>
          <a:prstGeom prst="rect">
            <a:avLst/>
          </a:prstGeom>
        </p:spPr>
        <p:txBody>
          <a:bodyPr wrap="none">
            <a:spAutoFit/>
          </a:bodyPr>
          <a:lstStyle/>
          <a:p>
            <a:r>
              <a:rPr lang="en-US" dirty="0" smtClean="0">
                <a:solidFill>
                  <a:srgbClr val="000000"/>
                </a:solidFill>
                <a:latin typeface="Symbol" panose="05050102010706020507" pitchFamily="18" charset="2"/>
              </a:rPr>
              <a:t>a</a:t>
            </a:r>
            <a:endParaRPr lang="en-US" dirty="0"/>
          </a:p>
        </p:txBody>
      </p:sp>
      <p:sp>
        <p:nvSpPr>
          <p:cNvPr id="34" name="Rectangle 33"/>
          <p:cNvSpPr/>
          <p:nvPr/>
        </p:nvSpPr>
        <p:spPr>
          <a:xfrm>
            <a:off x="4664968" y="4767535"/>
            <a:ext cx="5080237" cy="1938992"/>
          </a:xfrm>
          <a:prstGeom prst="rect">
            <a:avLst/>
          </a:prstGeom>
        </p:spPr>
        <p:txBody>
          <a:bodyPr wrap="none">
            <a:spAutoFit/>
          </a:bodyPr>
          <a:lstStyle/>
          <a:p>
            <a:pPr marL="457200" indent="-457200">
              <a:buAutoNum type="arabicParenBoth"/>
            </a:pPr>
            <a:r>
              <a:rPr lang="en-US" dirty="0" smtClean="0"/>
              <a:t>Higher inequality at the top </a:t>
            </a:r>
            <a:r>
              <a:rPr lang="en-US" dirty="0" smtClean="0">
                <a:solidFill>
                  <a:srgbClr val="000000"/>
                </a:solidFill>
                <a:latin typeface="Symbol" panose="05050102010706020507" pitchFamily="18" charset="2"/>
              </a:rPr>
              <a:t>b&gt;0</a:t>
            </a:r>
            <a:r>
              <a:rPr lang="en-US" dirty="0" smtClean="0"/>
              <a:t> </a:t>
            </a:r>
          </a:p>
          <a:p>
            <a:r>
              <a:rPr lang="en-US" dirty="0" smtClean="0"/>
              <a:t>(2) Lower </a:t>
            </a:r>
            <a:r>
              <a:rPr lang="en-US" dirty="0"/>
              <a:t>inequality at the top </a:t>
            </a:r>
            <a:r>
              <a:rPr lang="en-US" dirty="0" smtClean="0">
                <a:solidFill>
                  <a:srgbClr val="000000"/>
                </a:solidFill>
                <a:latin typeface="Symbol" panose="05050102010706020507" pitchFamily="18" charset="2"/>
              </a:rPr>
              <a:t>b&lt;0</a:t>
            </a:r>
            <a:r>
              <a:rPr lang="en-US" dirty="0" smtClean="0"/>
              <a:t> </a:t>
            </a:r>
            <a:endParaRPr lang="en-US" dirty="0"/>
          </a:p>
          <a:p>
            <a:r>
              <a:rPr lang="en-US" dirty="0" smtClean="0"/>
              <a:t>(3) </a:t>
            </a:r>
            <a:r>
              <a:rPr lang="en-US" dirty="0"/>
              <a:t>Higher inequality at the </a:t>
            </a:r>
            <a:r>
              <a:rPr lang="en-US" dirty="0" smtClean="0"/>
              <a:t>bottom </a:t>
            </a:r>
            <a:r>
              <a:rPr lang="en-US" dirty="0" smtClean="0">
                <a:solidFill>
                  <a:srgbClr val="000000"/>
                </a:solidFill>
                <a:latin typeface="Symbol" panose="05050102010706020507" pitchFamily="18" charset="2"/>
              </a:rPr>
              <a:t>g&gt;0</a:t>
            </a:r>
            <a:r>
              <a:rPr lang="en-US" dirty="0" smtClean="0"/>
              <a:t> </a:t>
            </a:r>
            <a:endParaRPr lang="en-US" dirty="0"/>
          </a:p>
          <a:p>
            <a:r>
              <a:rPr lang="en-US" dirty="0" smtClean="0"/>
              <a:t>(4) Lower </a:t>
            </a:r>
            <a:r>
              <a:rPr lang="en-US" dirty="0"/>
              <a:t>inequality at the top </a:t>
            </a:r>
            <a:r>
              <a:rPr lang="en-US" dirty="0" smtClean="0">
                <a:solidFill>
                  <a:srgbClr val="000000"/>
                </a:solidFill>
                <a:latin typeface="Symbol" panose="05050102010706020507" pitchFamily="18" charset="2"/>
              </a:rPr>
              <a:t>g&lt;0</a:t>
            </a:r>
            <a:r>
              <a:rPr lang="en-US" dirty="0" smtClean="0"/>
              <a:t> </a:t>
            </a:r>
            <a:endParaRPr lang="en-US" dirty="0"/>
          </a:p>
          <a:p>
            <a:endParaRPr lang="en-US" dirty="0"/>
          </a:p>
        </p:txBody>
      </p:sp>
      <p:sp>
        <p:nvSpPr>
          <p:cNvPr id="2" name="Rectangle 1"/>
          <p:cNvSpPr/>
          <p:nvPr/>
        </p:nvSpPr>
        <p:spPr>
          <a:xfrm>
            <a:off x="6233812" y="1106798"/>
            <a:ext cx="675185" cy="461665"/>
          </a:xfrm>
          <a:prstGeom prst="rect">
            <a:avLst/>
          </a:prstGeom>
        </p:spPr>
        <p:txBody>
          <a:bodyPr wrap="none">
            <a:spAutoFit/>
          </a:bodyPr>
          <a:lstStyle/>
          <a:p>
            <a:r>
              <a:rPr lang="en-US" dirty="0" smtClean="0">
                <a:solidFill>
                  <a:srgbClr val="000000"/>
                </a:solidFill>
                <a:latin typeface="Symbol" panose="05050102010706020507" pitchFamily="18" charset="2"/>
              </a:rPr>
              <a:t>b&gt;0</a:t>
            </a:r>
            <a:endParaRPr lang="en-US" dirty="0"/>
          </a:p>
        </p:txBody>
      </p:sp>
      <p:sp>
        <p:nvSpPr>
          <p:cNvPr id="26" name="Rectangle 25"/>
          <p:cNvSpPr/>
          <p:nvPr/>
        </p:nvSpPr>
        <p:spPr>
          <a:xfrm>
            <a:off x="3080792" y="5506198"/>
            <a:ext cx="633507" cy="461665"/>
          </a:xfrm>
          <a:prstGeom prst="rect">
            <a:avLst/>
          </a:prstGeom>
        </p:spPr>
        <p:txBody>
          <a:bodyPr wrap="none">
            <a:spAutoFit/>
          </a:bodyPr>
          <a:lstStyle/>
          <a:p>
            <a:r>
              <a:rPr lang="en-US" dirty="0" smtClean="0">
                <a:solidFill>
                  <a:srgbClr val="000000"/>
                </a:solidFill>
                <a:latin typeface="Symbol" panose="05050102010706020507" pitchFamily="18" charset="2"/>
              </a:rPr>
              <a:t>g&gt;0</a:t>
            </a:r>
            <a:endParaRPr lang="en-US" dirty="0"/>
          </a:p>
        </p:txBody>
      </p:sp>
      <p:sp>
        <p:nvSpPr>
          <p:cNvPr id="3" name="Rectangle 2"/>
          <p:cNvSpPr/>
          <p:nvPr/>
        </p:nvSpPr>
        <p:spPr>
          <a:xfrm>
            <a:off x="344488" y="1484784"/>
            <a:ext cx="3502882" cy="830997"/>
          </a:xfrm>
          <a:prstGeom prst="rect">
            <a:avLst/>
          </a:prstGeom>
        </p:spPr>
        <p:txBody>
          <a:bodyPr wrap="none">
            <a:spAutoFit/>
          </a:bodyPr>
          <a:lstStyle/>
          <a:p>
            <a:r>
              <a:rPr lang="en-US" dirty="0" smtClean="0"/>
              <a:t>The stronger the slope, </a:t>
            </a:r>
            <a:br>
              <a:rPr lang="en-US" dirty="0" smtClean="0"/>
            </a:br>
            <a:r>
              <a:rPr lang="en-US" dirty="0" smtClean="0"/>
              <a:t>The higher local inequality</a:t>
            </a:r>
            <a:endParaRPr lang="en-US" dirty="0"/>
          </a:p>
        </p:txBody>
      </p:sp>
      <p:cxnSp>
        <p:nvCxnSpPr>
          <p:cNvPr id="8" name="Straight Connector 7"/>
          <p:cNvCxnSpPr>
            <a:stCxn id="15" idx="0"/>
          </p:cNvCxnSpPr>
          <p:nvPr/>
        </p:nvCxnSpPr>
        <p:spPr bwMode="auto">
          <a:xfrm flipV="1">
            <a:off x="4254500" y="2315781"/>
            <a:ext cx="1130548" cy="1621220"/>
          </a:xfrm>
          <a:prstGeom prst="line">
            <a:avLst/>
          </a:prstGeom>
          <a:solidFill>
            <a:schemeClr val="accent1"/>
          </a:solidFill>
          <a:ln w="381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a:xfrm>
            <a:off x="3008784" y="2453987"/>
            <a:ext cx="1604735" cy="830997"/>
          </a:xfrm>
          <a:prstGeom prst="rect">
            <a:avLst/>
          </a:prstGeom>
        </p:spPr>
        <p:txBody>
          <a:bodyPr wrap="none">
            <a:spAutoFit/>
          </a:bodyPr>
          <a:lstStyle/>
          <a:p>
            <a:r>
              <a:rPr lang="en-US" dirty="0" smtClean="0">
                <a:solidFill>
                  <a:srgbClr val="000000"/>
                </a:solidFill>
              </a:rPr>
              <a:t>Slope= </a:t>
            </a:r>
            <a:br>
              <a:rPr lang="en-US" dirty="0" smtClean="0">
                <a:solidFill>
                  <a:srgbClr val="000000"/>
                </a:solidFill>
              </a:rPr>
            </a:br>
            <a:r>
              <a:rPr lang="en-US" dirty="0" smtClean="0">
                <a:solidFill>
                  <a:srgbClr val="000000"/>
                </a:solidFill>
              </a:rPr>
              <a:t>ISO = Y/X </a:t>
            </a:r>
            <a:endParaRPr lang="en-US" dirty="0"/>
          </a:p>
        </p:txBody>
      </p:sp>
    </p:spTree>
    <p:extLst>
      <p:ext uri="{BB962C8B-B14F-4D97-AF65-F5344CB8AC3E}">
        <p14:creationId xmlns:p14="http://schemas.microsoft.com/office/powerpoint/2010/main" val="30898989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FA1C2295-930C-4F6A-9A87-1867CAED8EE5}" type="slidenum">
              <a:rPr lang="fr-FR" sz="1800"/>
              <a:pPr/>
              <a:t>61</a:t>
            </a:fld>
            <a:endParaRPr lang="fr-FR" sz="1800" dirty="0"/>
          </a:p>
        </p:txBody>
      </p:sp>
      <p:sp>
        <p:nvSpPr>
          <p:cNvPr id="22531" name="Rectangle 2"/>
          <p:cNvSpPr>
            <a:spLocks noChangeArrowheads="1"/>
          </p:cNvSpPr>
          <p:nvPr/>
        </p:nvSpPr>
        <p:spPr bwMode="auto">
          <a:xfrm>
            <a:off x="381000" y="404813"/>
            <a:ext cx="92519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defTabSz="957263">
              <a:spcBef>
                <a:spcPct val="20000"/>
              </a:spcBef>
              <a:tabLst>
                <a:tab pos="741363" algn="l"/>
              </a:tabLst>
            </a:pPr>
            <a:endParaRPr lang="en-US" dirty="0"/>
          </a:p>
          <a:p>
            <a:pPr defTabSz="957263">
              <a:spcBef>
                <a:spcPct val="20000"/>
              </a:spcBef>
              <a:spcAft>
                <a:spcPct val="100000"/>
              </a:spcAft>
              <a:tabLst>
                <a:tab pos="741363" algn="l"/>
              </a:tabLst>
            </a:pPr>
            <a:r>
              <a:rPr lang="en-US" sz="2900" b="1" dirty="0" smtClean="0"/>
              <a:t>3- Data </a:t>
            </a:r>
            <a:r>
              <a:rPr lang="en-US" sz="2900" b="1" dirty="0"/>
              <a:t>and measurements :</a:t>
            </a:r>
          </a:p>
          <a:p>
            <a:pPr marL="582613" lvl="2" indent="-168275" defTabSz="957263">
              <a:spcBef>
                <a:spcPct val="20000"/>
              </a:spcBef>
              <a:buClr>
                <a:schemeClr val="tx1"/>
              </a:buClr>
              <a:buFontTx/>
              <a:buChar char="•"/>
              <a:tabLst>
                <a:tab pos="741363" algn="l"/>
              </a:tabLst>
            </a:pPr>
            <a:r>
              <a:rPr lang="en-US" sz="2100" b="1" dirty="0" smtClean="0"/>
              <a:t>Data </a:t>
            </a:r>
            <a:r>
              <a:rPr lang="en-US" sz="2100" b="1" dirty="0"/>
              <a:t>: </a:t>
            </a:r>
            <a:br>
              <a:rPr lang="en-US" sz="2100" b="1" dirty="0"/>
            </a:br>
            <a:r>
              <a:rPr lang="en-US" sz="2100" dirty="0" smtClean="0"/>
              <a:t>Lis source of </a:t>
            </a:r>
            <a:r>
              <a:rPr lang="en-US" sz="2100" dirty="0" err="1" smtClean="0"/>
              <a:t>medianized</a:t>
            </a:r>
            <a:r>
              <a:rPr lang="en-US" sz="2100" dirty="0" smtClean="0"/>
              <a:t> </a:t>
            </a:r>
            <a:r>
              <a:rPr lang="en-US" sz="2100" dirty="0" err="1" smtClean="0"/>
              <a:t>equivalized</a:t>
            </a:r>
            <a:r>
              <a:rPr lang="en-US" sz="2100" dirty="0" smtClean="0"/>
              <a:t> disposable income after tax and transfers (01/10/2014)   </a:t>
            </a:r>
            <a:r>
              <a:rPr lang="en-US" sz="2100" dirty="0"/>
              <a:t/>
            </a:r>
            <a:br>
              <a:rPr lang="en-US" sz="2100" dirty="0"/>
            </a:br>
            <a:endParaRPr lang="en-US" sz="2100" dirty="0"/>
          </a:p>
          <a:p>
            <a:pPr marL="582613" lvl="2" indent="-168275" defTabSz="957263">
              <a:spcBef>
                <a:spcPct val="20000"/>
              </a:spcBef>
              <a:buClr>
                <a:schemeClr val="tx1"/>
              </a:buClr>
              <a:buFontTx/>
              <a:buChar char="•"/>
              <a:tabLst>
                <a:tab pos="741363" algn="l"/>
              </a:tabLst>
            </a:pPr>
            <a:r>
              <a:rPr lang="en-US" sz="2100" b="1" dirty="0" smtClean="0"/>
              <a:t>232 country/year samples</a:t>
            </a:r>
            <a:endParaRPr lang="en-US" sz="2100" dirty="0" smtClean="0"/>
          </a:p>
          <a:p>
            <a:pPr marL="582613" lvl="2" indent="-168275" defTabSz="957263">
              <a:spcBef>
                <a:spcPct val="20000"/>
              </a:spcBef>
              <a:buClr>
                <a:schemeClr val="tx1"/>
              </a:buClr>
              <a:buFontTx/>
              <a:buChar char="•"/>
              <a:tabLst>
                <a:tab pos="741363" algn="l"/>
              </a:tabLst>
            </a:pPr>
            <a:endParaRPr lang="en-US" sz="2100" dirty="0" smtClean="0"/>
          </a:p>
        </p:txBody>
      </p:sp>
    </p:spTree>
    <p:extLst>
      <p:ext uri="{BB962C8B-B14F-4D97-AF65-F5344CB8AC3E}">
        <p14:creationId xmlns:p14="http://schemas.microsoft.com/office/powerpoint/2010/main" val="40080036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62</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160338" y="161925"/>
            <a:ext cx="91326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4- The isograph = graphing local level inequality </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pic>
        <p:nvPicPr>
          <p:cNvPr id="6145"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62" y="732011"/>
            <a:ext cx="7329264" cy="537388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9"/>
          <p:cNvSpPr txBox="1">
            <a:spLocks/>
          </p:cNvSpPr>
          <p:nvPr/>
        </p:nvSpPr>
        <p:spPr bwMode="auto">
          <a:xfrm>
            <a:off x="3656856" y="5733256"/>
            <a:ext cx="236979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X=logit(quantile)</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1"/>
          <p:cNvSpPr txBox="1">
            <a:spLocks/>
          </p:cNvSpPr>
          <p:nvPr/>
        </p:nvSpPr>
        <p:spPr bwMode="auto">
          <a:xfrm>
            <a:off x="1014214" y="1054578"/>
            <a:ext cx="1634530" cy="62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ISO(X)</a:t>
            </a:r>
            <a:endParaRPr kumimoji="0" lang="en-US" alt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Figure 1: The Isograph in 10 contrasting cases </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7"/>
          <p:cNvSpPr>
            <a:spLocks noChangeArrowheads="1"/>
          </p:cNvSpPr>
          <p:nvPr/>
        </p:nvSpPr>
        <p:spPr bwMode="auto">
          <a:xfrm>
            <a:off x="0" y="4572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fr-FR"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8"/>
          <p:cNvSpPr>
            <a:spLocks noChangeArrowheads="1"/>
          </p:cNvSpPr>
          <p:nvPr/>
        </p:nvSpPr>
        <p:spPr bwMode="auto">
          <a:xfrm>
            <a:off x="0" y="42005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968207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63</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160338" y="161925"/>
            <a:ext cx="91326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4- The isograph = graphing local level inequality </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11"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Figure 1: The Isograph in 10 contrasting cases </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7"/>
          <p:cNvSpPr>
            <a:spLocks noChangeArrowheads="1"/>
          </p:cNvSpPr>
          <p:nvPr/>
        </p:nvSpPr>
        <p:spPr bwMode="auto">
          <a:xfrm>
            <a:off x="0" y="4572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fr-FR"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8"/>
          <p:cNvSpPr>
            <a:spLocks noChangeArrowheads="1"/>
          </p:cNvSpPr>
          <p:nvPr/>
        </p:nvSpPr>
        <p:spPr bwMode="auto">
          <a:xfrm>
            <a:off x="0" y="42005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504" y="740994"/>
            <a:ext cx="9178000" cy="636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2425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64</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160338" y="161925"/>
            <a:ext cx="2512996"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4- Analysis</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4" name="Rectangle 3"/>
          <p:cNvSpPr/>
          <p:nvPr/>
        </p:nvSpPr>
        <p:spPr>
          <a:xfrm>
            <a:off x="344488" y="908720"/>
            <a:ext cx="8856984" cy="5632311"/>
          </a:xfrm>
          <a:prstGeom prst="rect">
            <a:avLst/>
          </a:prstGeom>
        </p:spPr>
        <p:txBody>
          <a:bodyPr wrap="square">
            <a:spAutoFit/>
          </a:bodyPr>
          <a:lstStyle/>
          <a:p>
            <a:r>
              <a:rPr lang="en-US" b="1" dirty="0"/>
              <a:t>a set of 12 indicators of inequality </a:t>
            </a:r>
            <a:r>
              <a:rPr lang="en-US" b="1" dirty="0" smtClean="0"/>
              <a:t/>
            </a:r>
            <a:br>
              <a:rPr lang="en-US" b="1" dirty="0" smtClean="0"/>
            </a:br>
            <a:r>
              <a:rPr lang="en-US" b="1" dirty="0" smtClean="0"/>
              <a:t>to </a:t>
            </a:r>
            <a:r>
              <a:rPr lang="en-US" b="1" dirty="0"/>
              <a:t>be compared with alpha beta gamma</a:t>
            </a:r>
            <a:endParaRPr lang="en-US" dirty="0"/>
          </a:p>
          <a:p>
            <a:r>
              <a:rPr lang="en-US" dirty="0"/>
              <a:t> </a:t>
            </a:r>
          </a:p>
          <a:p>
            <a:r>
              <a:rPr lang="en-US" dirty="0"/>
              <a:t>a2, a1, </a:t>
            </a:r>
            <a:r>
              <a:rPr lang="en-US" dirty="0" err="1"/>
              <a:t>ahalf</a:t>
            </a:r>
            <a:r>
              <a:rPr lang="en-US" dirty="0"/>
              <a:t> = Atkinson class of indexes, coefficient 2, 1, ½ (Atkinson 1970)</a:t>
            </a:r>
          </a:p>
          <a:p>
            <a:r>
              <a:rPr lang="en-US" dirty="0"/>
              <a:t>ge2, ge1, ge0, gem1 = Generalized entropy class of indexes, coefficient 2, 1, 0, -1 (Berry et al. 1983)</a:t>
            </a:r>
          </a:p>
          <a:p>
            <a:r>
              <a:rPr lang="en-US" dirty="0" err="1"/>
              <a:t>gini</a:t>
            </a:r>
            <a:r>
              <a:rPr lang="en-US" dirty="0"/>
              <a:t> = Gini coefficient (Gini, 1914)</a:t>
            </a:r>
          </a:p>
          <a:p>
            <a:r>
              <a:rPr lang="en-US" dirty="0"/>
              <a:t>r90v50 = ratio of the last decile by the median</a:t>
            </a:r>
          </a:p>
          <a:p>
            <a:r>
              <a:rPr lang="en-US" dirty="0"/>
              <a:t>r50v10 = ratio of the median by the first decile</a:t>
            </a:r>
          </a:p>
          <a:p>
            <a:r>
              <a:rPr lang="en-US" dirty="0"/>
              <a:t>r90v75 = ratio of (the last decile by the last quartile) by (the last quartile by the median)</a:t>
            </a:r>
          </a:p>
          <a:p>
            <a:r>
              <a:rPr lang="en-US" dirty="0"/>
              <a:t>r25v10 = ratio of (the first quartile by the first decile) by (the median by the first quartile)</a:t>
            </a:r>
          </a:p>
          <a:p>
            <a:r>
              <a:rPr lang="en-US" dirty="0"/>
              <a:t> </a:t>
            </a:r>
          </a:p>
        </p:txBody>
      </p:sp>
    </p:spTree>
    <p:extLst>
      <p:ext uri="{BB962C8B-B14F-4D97-AF65-F5344CB8AC3E}">
        <p14:creationId xmlns:p14="http://schemas.microsoft.com/office/powerpoint/2010/main" val="20275118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65</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160338" y="161925"/>
            <a:ext cx="2512996"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4- Analysis</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4" name="Rectangle 3"/>
          <p:cNvSpPr/>
          <p:nvPr/>
        </p:nvSpPr>
        <p:spPr>
          <a:xfrm>
            <a:off x="920552" y="581779"/>
            <a:ext cx="8856984" cy="830997"/>
          </a:xfrm>
          <a:prstGeom prst="rect">
            <a:avLst/>
          </a:prstGeom>
        </p:spPr>
        <p:txBody>
          <a:bodyPr wrap="square">
            <a:spAutoFit/>
          </a:bodyPr>
          <a:lstStyle/>
          <a:p>
            <a:r>
              <a:rPr lang="en-US" dirty="0"/>
              <a:t>Figure </a:t>
            </a:r>
            <a:r>
              <a:rPr lang="en-US" dirty="0" smtClean="0"/>
              <a:t>7</a:t>
            </a:r>
            <a:r>
              <a:rPr lang="en-US" dirty="0"/>
              <a:t>: PCA factors of the </a:t>
            </a:r>
            <a:r>
              <a:rPr lang="en-US" dirty="0" smtClean="0"/>
              <a:t>200x15 </a:t>
            </a:r>
            <a:r>
              <a:rPr lang="en-US" dirty="0"/>
              <a:t>indicators of inequality </a:t>
            </a:r>
            <a:r>
              <a:rPr lang="en-US" dirty="0" smtClean="0"/>
              <a:t/>
            </a:r>
            <a:br>
              <a:rPr lang="en-US" dirty="0" smtClean="0"/>
            </a:br>
            <a:r>
              <a:rPr lang="en-US" dirty="0" smtClean="0"/>
              <a:t>X </a:t>
            </a:r>
            <a:r>
              <a:rPr lang="en-US" dirty="0"/>
              <a:t>= axe3 Y = axe2</a:t>
            </a:r>
          </a:p>
        </p:txBody>
      </p:sp>
      <p:pic>
        <p:nvPicPr>
          <p:cNvPr id="17410"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509" y="1556792"/>
            <a:ext cx="6375747" cy="468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6782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66</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160338" y="161925"/>
            <a:ext cx="2512996"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4- Analysis</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535" y="1077499"/>
            <a:ext cx="8784979" cy="231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535" y="3306703"/>
            <a:ext cx="8784977" cy="2426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4709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67</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309006" y="161925"/>
            <a:ext cx="1015855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5- </a:t>
            </a:r>
            <a:r>
              <a:rPr lang="en-US" sz="3200" b="1" i="1" dirty="0" err="1" smtClean="0"/>
              <a:t>Subprod</a:t>
            </a:r>
            <a:r>
              <a:rPr lang="en-US" sz="3200" b="1" i="1" dirty="0" smtClean="0"/>
              <a:t> : The strobiloid = graphing changing shapes</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13" name="Rectangle 7"/>
          <p:cNvSpPr>
            <a:spLocks noChangeArrowheads="1"/>
          </p:cNvSpPr>
          <p:nvPr/>
        </p:nvSpPr>
        <p:spPr bwMode="auto">
          <a:xfrm>
            <a:off x="0" y="4572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fr-FR"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8"/>
          <p:cNvSpPr>
            <a:spLocks noChangeArrowheads="1"/>
          </p:cNvSpPr>
          <p:nvPr/>
        </p:nvSpPr>
        <p:spPr bwMode="auto">
          <a:xfrm>
            <a:off x="0" y="42005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52" y="616526"/>
            <a:ext cx="8146563" cy="598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0204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68</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160338" y="161925"/>
            <a:ext cx="9743949"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5- Further analyses: income volatility (PAA with AH) </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4" name="Rectangle 3"/>
          <p:cNvSpPr/>
          <p:nvPr/>
        </p:nvSpPr>
        <p:spPr>
          <a:xfrm>
            <a:off x="920552" y="581779"/>
            <a:ext cx="8856984" cy="1200329"/>
          </a:xfrm>
          <a:prstGeom prst="rect">
            <a:avLst/>
          </a:prstGeom>
        </p:spPr>
        <p:txBody>
          <a:bodyPr wrap="square">
            <a:spAutoFit/>
          </a:bodyPr>
          <a:lstStyle/>
          <a:p>
            <a:r>
              <a:rPr lang="en-US" dirty="0"/>
              <a:t>Figure 9: Distribution of MEDI </a:t>
            </a:r>
            <a:r>
              <a:rPr lang="en-US" dirty="0" err="1"/>
              <a:t>medianized</a:t>
            </a:r>
            <a:r>
              <a:rPr lang="en-US" dirty="0"/>
              <a:t> </a:t>
            </a:r>
            <a:r>
              <a:rPr lang="en-US" dirty="0" err="1"/>
              <a:t>equivalized</a:t>
            </a:r>
            <a:r>
              <a:rPr lang="en-US" dirty="0"/>
              <a:t> disposable income in the </a:t>
            </a:r>
            <a:r>
              <a:rPr lang="en-US" dirty="0" smtClean="0"/>
              <a:t>U.S. x-axis </a:t>
            </a:r>
            <a:r>
              <a:rPr lang="en-US" dirty="0" err="1"/>
              <a:t>logit</a:t>
            </a:r>
            <a:r>
              <a:rPr lang="en-US" dirty="0"/>
              <a:t> quantile </a:t>
            </a:r>
            <a:r>
              <a:rPr lang="en-US" dirty="0" smtClean="0"/>
              <a:t>y-axis </a:t>
            </a:r>
            <a:r>
              <a:rPr lang="en-US" dirty="0"/>
              <a:t>log MEDI of the year</a:t>
            </a:r>
          </a:p>
          <a:p>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928664" y="1556702"/>
            <a:ext cx="5870466" cy="432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6274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69</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a:t>inequality across birth cohorts</a:t>
            </a:r>
            <a:br>
              <a:rPr lang="en-US" sz="3600" cap="small" dirty="0"/>
            </a:br>
            <a:r>
              <a:rPr lang="en-US" sz="3600" cap="small" dirty="0" smtClean="0"/>
              <a:t>PART 4: </a:t>
            </a:r>
            <a:br>
              <a:rPr lang="en-US" sz="3600" cap="small" dirty="0" smtClean="0"/>
            </a:br>
            <a:r>
              <a:rPr lang="en-US" sz="3600" cap="small" dirty="0" smtClean="0"/>
              <a:t>Return to education as </a:t>
            </a:r>
            <a:br>
              <a:rPr lang="en-US" sz="3600" cap="small" dirty="0" smtClean="0"/>
            </a:br>
            <a:r>
              <a:rPr lang="en-US" sz="3600" cap="small" dirty="0" smtClean="0"/>
              <a:t>gradient analysis </a:t>
            </a:r>
            <a:endParaRPr lang="fr-FR" altLang="ja-JP" sz="33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a:t>
            </a:r>
            <a:r>
              <a:rPr lang="fr-FR" dirty="0" smtClean="0"/>
              <a:t>2015</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201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D2DAB7DD-A4C8-4939-BF9C-700F2F2CC766}" type="slidenum">
              <a:rPr lang="fr-FR" sz="1800"/>
              <a:pPr/>
              <a:t>7</a:t>
            </a:fld>
            <a:endParaRPr lang="fr-FR" sz="1800"/>
          </a:p>
        </p:txBody>
      </p:sp>
      <p:sp>
        <p:nvSpPr>
          <p:cNvPr id="9219" name="Rectangle 2"/>
          <p:cNvSpPr>
            <a:spLocks noChangeArrowheads="1"/>
          </p:cNvSpPr>
          <p:nvPr/>
        </p:nvSpPr>
        <p:spPr bwMode="auto">
          <a:xfrm>
            <a:off x="1204242" y="291616"/>
            <a:ext cx="744671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fr-FR" altLang="ja-JP" sz="2400" b="1">
                <a:ea typeface="MS PGothic" pitchFamily="34" charset="-128"/>
              </a:rPr>
              <a:t>A Japanese  version of the debate :</a:t>
            </a:r>
            <a:br>
              <a:rPr lang="fr-FR" altLang="ja-JP" sz="2400" b="1">
                <a:ea typeface="MS PGothic" pitchFamily="34" charset="-128"/>
              </a:rPr>
            </a:br>
            <a:endParaRPr lang="fr-FR" altLang="ja-JP" sz="2400" b="1">
              <a:ea typeface="MS PGothic" pitchFamily="34" charset="-128"/>
            </a:endParaRPr>
          </a:p>
          <a:p>
            <a:pPr algn="ctr"/>
            <a:r>
              <a:rPr lang="fr-FR" altLang="ja-JP" sz="2400">
                <a:ea typeface="MS PGothic" pitchFamily="34" charset="-128"/>
              </a:rPr>
              <a:t>Yamada Masahiro </a:t>
            </a:r>
            <a:r>
              <a:rPr lang="ja-JP" altLang="fr-FR" sz="2400">
                <a:ea typeface="MS PGothic" pitchFamily="34" charset="-128"/>
              </a:rPr>
              <a:t>山田昌弘 </a:t>
            </a:r>
            <a:br>
              <a:rPr lang="ja-JP" altLang="fr-FR" sz="2400">
                <a:ea typeface="MS PGothic" pitchFamily="34" charset="-128"/>
              </a:rPr>
            </a:br>
            <a:r>
              <a:rPr lang="fr-FR" altLang="ja-JP" sz="2400">
                <a:ea typeface="MS PGothic" pitchFamily="34" charset="-128"/>
              </a:rPr>
              <a:t>(</a:t>
            </a:r>
            <a:r>
              <a:rPr lang="zh-CN" altLang="fr-FR" sz="2400">
                <a:ea typeface="宋体" pitchFamily="2" charset="-122"/>
              </a:rPr>
              <a:t>東京学芸大学 教</a:t>
            </a:r>
            <a:r>
              <a:rPr lang="ja-JP" altLang="fr-FR" sz="2400">
                <a:ea typeface="MS PGothic" pitchFamily="34" charset="-128"/>
              </a:rPr>
              <a:t>授</a:t>
            </a:r>
            <a:r>
              <a:rPr lang="fr-FR" altLang="ja-JP" sz="2400">
                <a:ea typeface="MS PGothic" pitchFamily="34" charset="-128"/>
              </a:rPr>
              <a:t>)</a:t>
            </a:r>
            <a:br>
              <a:rPr lang="fr-FR" altLang="ja-JP" sz="2400">
                <a:ea typeface="MS PGothic" pitchFamily="34" charset="-128"/>
              </a:rPr>
            </a:br>
            <a:r>
              <a:rPr lang="ja-JP" altLang="fr-FR" sz="2400">
                <a:ea typeface="MS PGothic" pitchFamily="34" charset="-128"/>
              </a:rPr>
              <a:t> </a:t>
            </a:r>
            <a:r>
              <a:rPr lang="fr-FR" altLang="ja-JP" sz="2400">
                <a:ea typeface="MS PGothic" pitchFamily="34" charset="-128"/>
              </a:rPr>
              <a:t>parasite single </a:t>
            </a:r>
            <a:br>
              <a:rPr lang="fr-FR" altLang="ja-JP" sz="2400">
                <a:ea typeface="MS PGothic" pitchFamily="34" charset="-128"/>
              </a:rPr>
            </a:br>
            <a:r>
              <a:rPr lang="fr-FR" altLang="ja-JP" sz="2400">
                <a:ea typeface="MS PGothic" pitchFamily="34" charset="-128"/>
              </a:rPr>
              <a:t>(</a:t>
            </a:r>
            <a:r>
              <a:rPr lang="ja-JP" altLang="fr-FR" sz="2400">
                <a:ea typeface="MS PGothic" pitchFamily="34" charset="-128"/>
              </a:rPr>
              <a:t>パラサイトシングル </a:t>
            </a:r>
            <a:r>
              <a:rPr lang="fr-FR" altLang="ja-JP" sz="2400" i="1">
                <a:ea typeface="MS PGothic" pitchFamily="34" charset="-128"/>
              </a:rPr>
              <a:t>parasaito shinguru)</a:t>
            </a:r>
            <a:r>
              <a:rPr lang="ja-JP" altLang="fr-FR" sz="2400">
                <a:ea typeface="MS PGothic" pitchFamily="34" charset="-128"/>
              </a:rPr>
              <a:t> </a:t>
            </a:r>
            <a:r>
              <a:rPr lang="fr-FR" altLang="ja-JP" sz="2400">
                <a:ea typeface="MS PGothic" pitchFamily="34" charset="-128"/>
              </a:rPr>
              <a:t/>
            </a:r>
            <a:br>
              <a:rPr lang="fr-FR" altLang="ja-JP" sz="2400">
                <a:ea typeface="MS PGothic" pitchFamily="34" charset="-128"/>
              </a:rPr>
            </a:br>
            <a:r>
              <a:rPr lang="fr-FR" altLang="ja-JP" sz="2400">
                <a:ea typeface="MS PGothic" pitchFamily="34" charset="-128"/>
              </a:rPr>
              <a:t> </a:t>
            </a:r>
            <a:r>
              <a:rPr lang="fr-FR" altLang="ja-JP" sz="2400" i="1">
                <a:ea typeface="MS PGothic" pitchFamily="34" charset="-128"/>
              </a:rPr>
              <a:t>Freeter (</a:t>
            </a:r>
            <a:r>
              <a:rPr lang="ja-JP" altLang="fr-FR" sz="2400">
                <a:ea typeface="MS PGothic" pitchFamily="34" charset="-128"/>
              </a:rPr>
              <a:t>フリーター</a:t>
            </a:r>
            <a:r>
              <a:rPr lang="fr-FR" altLang="ja-JP" sz="2400">
                <a:ea typeface="MS PGothic" pitchFamily="34" charset="-128"/>
              </a:rPr>
              <a:t> </a:t>
            </a:r>
            <a:r>
              <a:rPr lang="fr-FR" altLang="ja-JP" sz="2400" i="1">
                <a:ea typeface="MS PGothic" pitchFamily="34" charset="-128"/>
              </a:rPr>
              <a:t>furita) </a:t>
            </a:r>
            <a:br>
              <a:rPr lang="fr-FR" altLang="ja-JP" sz="2400" i="1">
                <a:ea typeface="MS PGothic" pitchFamily="34" charset="-128"/>
              </a:rPr>
            </a:br>
            <a:r>
              <a:rPr lang="fr-FR" altLang="ja-JP" sz="2400" i="1">
                <a:ea typeface="MS PGothic" pitchFamily="34" charset="-128"/>
              </a:rPr>
              <a:t>Hikikomori </a:t>
            </a:r>
            <a:r>
              <a:rPr lang="fr-FR" altLang="ja-JP" sz="2400">
                <a:ea typeface="MS PGothic" pitchFamily="34" charset="-128"/>
              </a:rPr>
              <a:t>(</a:t>
            </a:r>
            <a:r>
              <a:rPr lang="ja-JP" altLang="ja-JP" sz="2400">
                <a:ea typeface="MS PGothic" pitchFamily="34" charset="-128"/>
              </a:rPr>
              <a:t>引きこもり</a:t>
            </a:r>
            <a:r>
              <a:rPr lang="fr-FR" altLang="ja-JP" sz="2400" i="1">
                <a:ea typeface="MS PGothic" pitchFamily="34" charset="-128"/>
              </a:rPr>
              <a:t>)</a:t>
            </a:r>
            <a:r>
              <a:rPr lang="fr-FR" altLang="ja-JP" sz="2400">
                <a:ea typeface="MS PGothic" pitchFamily="34" charset="-128"/>
              </a:rPr>
              <a:t> </a:t>
            </a:r>
            <a:br>
              <a:rPr lang="fr-FR" altLang="ja-JP" sz="2400">
                <a:ea typeface="MS PGothic" pitchFamily="34" charset="-128"/>
              </a:rPr>
            </a:br>
            <a:r>
              <a:rPr lang="fr-FR" altLang="ja-JP" sz="2400">
                <a:ea typeface="MS PGothic" pitchFamily="34" charset="-128"/>
              </a:rPr>
              <a:t/>
            </a:r>
            <a:br>
              <a:rPr lang="fr-FR" altLang="ja-JP" sz="2400">
                <a:ea typeface="MS PGothic" pitchFamily="34" charset="-128"/>
              </a:rPr>
            </a:br>
            <a:r>
              <a:rPr lang="fr-FR" altLang="ja-JP" sz="2400">
                <a:ea typeface="MS PGothic" pitchFamily="34" charset="-128"/>
              </a:rPr>
              <a:t>Genda Yuji </a:t>
            </a:r>
            <a:r>
              <a:rPr lang="ja-JP" altLang="fr-FR" sz="2400">
                <a:ea typeface="MS PGothic" pitchFamily="34" charset="-128"/>
              </a:rPr>
              <a:t>玄田有史 </a:t>
            </a:r>
            <a:br>
              <a:rPr lang="ja-JP" altLang="fr-FR" sz="2400">
                <a:ea typeface="MS PGothic" pitchFamily="34" charset="-128"/>
              </a:rPr>
            </a:br>
            <a:r>
              <a:rPr lang="fr-FR" altLang="ja-JP" sz="2400">
                <a:ea typeface="MS PGothic" pitchFamily="34" charset="-128"/>
              </a:rPr>
              <a:t>(</a:t>
            </a:r>
            <a:r>
              <a:rPr lang="ja-JP" altLang="ja-JP" sz="2400">
                <a:ea typeface="MS PGothic" pitchFamily="34" charset="-128"/>
              </a:rPr>
              <a:t>東京大学教授</a:t>
            </a:r>
            <a:r>
              <a:rPr lang="fr-FR" altLang="ja-JP" sz="2400">
                <a:ea typeface="MS PGothic" pitchFamily="34" charset="-128"/>
              </a:rPr>
              <a:t>)</a:t>
            </a:r>
          </a:p>
          <a:p>
            <a:pPr algn="ctr"/>
            <a:r>
              <a:rPr lang="fr-FR" altLang="ja-JP" sz="2400">
                <a:ea typeface="MS PGothic" pitchFamily="34" charset="-128"/>
              </a:rPr>
              <a:t>NEET (</a:t>
            </a:r>
            <a:r>
              <a:rPr lang="ja-JP" altLang="en-US" sz="2400">
                <a:ea typeface="MS PGothic" pitchFamily="34" charset="-128"/>
              </a:rPr>
              <a:t>Not in Employment, Education or Trainin</a:t>
            </a:r>
            <a:r>
              <a:rPr lang="en-US" altLang="ja-JP" sz="2400">
                <a:ea typeface="MS PGothic" pitchFamily="34" charset="-128"/>
              </a:rPr>
              <a:t>g</a:t>
            </a:r>
            <a:r>
              <a:rPr lang="ja-JP" altLang="fr-FR" sz="2400" b="1">
                <a:ea typeface="MS PGothic" pitchFamily="34" charset="-128"/>
              </a:rPr>
              <a:t>ニート</a:t>
            </a:r>
            <a:r>
              <a:rPr lang="ja-JP" altLang="fr-FR" sz="2400">
                <a:ea typeface="MS PGothic" pitchFamily="34" charset="-128"/>
              </a:rPr>
              <a:t>） </a:t>
            </a:r>
            <a:br>
              <a:rPr lang="ja-JP" altLang="fr-FR" sz="2400">
                <a:ea typeface="MS PGothic" pitchFamily="34" charset="-128"/>
              </a:rPr>
            </a:br>
            <a:endParaRPr lang="fr-FR" altLang="ja-JP" sz="2400">
              <a:ea typeface="MS PGothic" pitchFamily="34" charset="-128"/>
            </a:endParaRPr>
          </a:p>
        </p:txBody>
      </p:sp>
      <p:sp>
        <p:nvSpPr>
          <p:cNvPr id="9220" name="Line 3"/>
          <p:cNvSpPr>
            <a:spLocks noChangeShapeType="1"/>
          </p:cNvSpPr>
          <p:nvPr/>
        </p:nvSpPr>
        <p:spPr bwMode="auto">
          <a:xfrm>
            <a:off x="6824664" y="1196975"/>
            <a:ext cx="720725" cy="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1" name="Line 4"/>
          <p:cNvSpPr>
            <a:spLocks noChangeShapeType="1"/>
          </p:cNvSpPr>
          <p:nvPr/>
        </p:nvSpPr>
        <p:spPr bwMode="auto">
          <a:xfrm flipH="1">
            <a:off x="2073276" y="3860800"/>
            <a:ext cx="792163" cy="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22" name="Picture 5" descr="玄田有史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6" y="1844675"/>
            <a:ext cx="171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SPBD0504180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188914"/>
            <a:ext cx="17795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7"/>
          <p:cNvSpPr>
            <a:spLocks noChangeArrowheads="1"/>
          </p:cNvSpPr>
          <p:nvPr/>
        </p:nvSpPr>
        <p:spPr bwMode="auto">
          <a:xfrm>
            <a:off x="488951" y="5157789"/>
            <a:ext cx="86442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400" b="1" dirty="0"/>
              <a:t>« The </a:t>
            </a:r>
            <a:r>
              <a:rPr lang="fr-FR" sz="2400" b="1" dirty="0" err="1"/>
              <a:t>Endless</a:t>
            </a:r>
            <a:r>
              <a:rPr lang="fr-FR" sz="2400" b="1" dirty="0"/>
              <a:t> </a:t>
            </a:r>
            <a:r>
              <a:rPr lang="fr-FR" sz="2400" b="1" dirty="0" err="1"/>
              <a:t>Ice</a:t>
            </a:r>
            <a:r>
              <a:rPr lang="fr-FR" sz="2400" b="1" dirty="0"/>
              <a:t> Age » =&gt; </a:t>
            </a:r>
            <a:r>
              <a:rPr lang="fr-FR" sz="2400" b="1" dirty="0">
                <a:hlinkClick r:id="rId5"/>
              </a:rPr>
              <a:t>www.louischauvel.org/gendayuji.pdf</a:t>
            </a:r>
            <a:r>
              <a:rPr lang="fr-FR" sz="2400" b="1" dirty="0"/>
              <a:t> </a:t>
            </a:r>
          </a:p>
        </p:txBody>
      </p:sp>
    </p:spTree>
    <p:extLst>
      <p:ext uri="{BB962C8B-B14F-4D97-AF65-F5344CB8AC3E}">
        <p14:creationId xmlns:p14="http://schemas.microsoft.com/office/powerpoint/2010/main" val="16271720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0432E86-0D28-4691-ACDB-3AEFEE054C2E}" type="slidenum">
              <a:rPr lang="fr-FR" altLang="en-US" sz="1400" smtClean="0"/>
              <a:pPr/>
              <a:t>70</a:t>
            </a:fld>
            <a:endParaRPr lang="fr-FR" altLang="en-US" sz="1400" smtClean="0"/>
          </a:p>
        </p:txBody>
      </p:sp>
      <p:sp>
        <p:nvSpPr>
          <p:cNvPr id="3075" name="Rectangle 2"/>
          <p:cNvSpPr>
            <a:spLocks noChangeArrowheads="1"/>
          </p:cNvSpPr>
          <p:nvPr/>
        </p:nvSpPr>
        <p:spPr bwMode="auto">
          <a:xfrm>
            <a:off x="990600" y="9652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lvl1pPr marL="361950" indent="-361950" algn="l" defTabSz="957263">
              <a:spcBef>
                <a:spcPct val="20000"/>
              </a:spcBef>
              <a:spcAft>
                <a:spcPct val="100000"/>
              </a:spcAft>
              <a:tabLst>
                <a:tab pos="741363" algn="l"/>
              </a:tabLst>
              <a:defRPr sz="1900" b="1">
                <a:solidFill>
                  <a:schemeClr val="tx1"/>
                </a:solidFill>
                <a:latin typeface="Times New Roman" pitchFamily="18" charset="0"/>
              </a:defRPr>
            </a:lvl1pPr>
            <a:lvl2pPr marL="742950" indent="-285750" algn="l" defTabSz="957263">
              <a:spcBef>
                <a:spcPct val="20000"/>
              </a:spcBef>
              <a:buClr>
                <a:schemeClr val="tx1"/>
              </a:buClr>
              <a:buFont typeface="Zapf Dingbats" charset="2"/>
              <a:buChar char="l"/>
              <a:tabLst>
                <a:tab pos="741363" algn="l"/>
              </a:tabLst>
              <a:defRPr sz="1700" b="1">
                <a:solidFill>
                  <a:schemeClr val="tx1"/>
                </a:solidFill>
                <a:latin typeface="Times New Roman" pitchFamily="18" charset="0"/>
              </a:defRPr>
            </a:lvl2pPr>
            <a:lvl3pPr marL="661988" indent="-247650" algn="l" defTabSz="957263">
              <a:spcBef>
                <a:spcPct val="20000"/>
              </a:spcBef>
              <a:buClr>
                <a:schemeClr val="tx1"/>
              </a:buClr>
              <a:buFont typeface="Zapf Dingbats" charset="2"/>
              <a:buChar char="l"/>
              <a:tabLst>
                <a:tab pos="741363" algn="l"/>
              </a:tabLst>
              <a:defRPr sz="1300" b="1">
                <a:solidFill>
                  <a:schemeClr val="tx1"/>
                </a:solidFill>
                <a:latin typeface="Times New Roman" pitchFamily="18" charset="0"/>
              </a:defRPr>
            </a:lvl3pPr>
            <a:lvl4pPr marL="995363" indent="-247650" algn="l" defTabSz="957263">
              <a:spcBef>
                <a:spcPct val="20000"/>
              </a:spcBef>
              <a:tabLst>
                <a:tab pos="741363" algn="l"/>
              </a:tabLst>
              <a:defRPr sz="1300">
                <a:solidFill>
                  <a:schemeClr val="tx1"/>
                </a:solidFill>
                <a:latin typeface="Times New Roman" pitchFamily="18" charset="0"/>
              </a:defRPr>
            </a:lvl4pPr>
            <a:lvl5pPr marL="2057400" indent="-228600" algn="l" defTabSz="957263">
              <a:spcBef>
                <a:spcPct val="20000"/>
              </a:spcBef>
              <a:tabLst>
                <a:tab pos="741363" algn="l"/>
              </a:tabLst>
              <a:defRPr sz="1100">
                <a:solidFill>
                  <a:schemeClr val="tx1"/>
                </a:solidFill>
                <a:latin typeface="Times New Roman" pitchFamily="18" charset="0"/>
              </a:defRPr>
            </a:lvl5pPr>
            <a:lvl6pPr marL="2514600" indent="-228600" defTabSz="957263" eaLnBrk="0" fontAlgn="base" hangingPunct="0">
              <a:spcBef>
                <a:spcPct val="20000"/>
              </a:spcBef>
              <a:spcAft>
                <a:spcPct val="0"/>
              </a:spcAft>
              <a:tabLst>
                <a:tab pos="741363" algn="l"/>
              </a:tabLst>
              <a:defRPr sz="1100">
                <a:solidFill>
                  <a:schemeClr val="tx1"/>
                </a:solidFill>
                <a:latin typeface="Times New Roman" pitchFamily="18" charset="0"/>
              </a:defRPr>
            </a:lvl6pPr>
            <a:lvl7pPr marL="2971800" indent="-228600" defTabSz="957263" eaLnBrk="0" fontAlgn="base" hangingPunct="0">
              <a:spcBef>
                <a:spcPct val="20000"/>
              </a:spcBef>
              <a:spcAft>
                <a:spcPct val="0"/>
              </a:spcAft>
              <a:tabLst>
                <a:tab pos="741363" algn="l"/>
              </a:tabLst>
              <a:defRPr sz="1100">
                <a:solidFill>
                  <a:schemeClr val="tx1"/>
                </a:solidFill>
                <a:latin typeface="Times New Roman" pitchFamily="18" charset="0"/>
              </a:defRPr>
            </a:lvl7pPr>
            <a:lvl8pPr marL="3429000" indent="-228600" defTabSz="957263" eaLnBrk="0" fontAlgn="base" hangingPunct="0">
              <a:spcBef>
                <a:spcPct val="20000"/>
              </a:spcBef>
              <a:spcAft>
                <a:spcPct val="0"/>
              </a:spcAft>
              <a:tabLst>
                <a:tab pos="741363" algn="l"/>
              </a:tabLst>
              <a:defRPr sz="1100">
                <a:solidFill>
                  <a:schemeClr val="tx1"/>
                </a:solidFill>
                <a:latin typeface="Times New Roman" pitchFamily="18" charset="0"/>
              </a:defRPr>
            </a:lvl8pPr>
            <a:lvl9pPr marL="3886200" indent="-228600" defTabSz="957263" eaLnBrk="0" fontAlgn="base" hangingPunct="0">
              <a:spcBef>
                <a:spcPct val="20000"/>
              </a:spcBef>
              <a:spcAft>
                <a:spcPct val="0"/>
              </a:spcAft>
              <a:tabLst>
                <a:tab pos="741363" algn="l"/>
              </a:tabLst>
              <a:defRPr sz="1100">
                <a:solidFill>
                  <a:schemeClr val="tx1"/>
                </a:solidFill>
                <a:latin typeface="Times New Roman" pitchFamily="18" charset="0"/>
              </a:defRPr>
            </a:lvl9pPr>
          </a:lstStyle>
          <a:p>
            <a:pPr lvl="3" algn="ctr"/>
            <a:endParaRPr lang="en-US" altLang="en-US" sz="800" dirty="0"/>
          </a:p>
          <a:p>
            <a:pPr algn="ctr"/>
            <a:r>
              <a:rPr lang="en-US" altLang="en-US" sz="2800" dirty="0"/>
              <a:t>Our aims</a:t>
            </a:r>
            <a:endParaRPr lang="en-US" altLang="en-US" sz="3200" dirty="0"/>
          </a:p>
          <a:p>
            <a:pPr algn="just">
              <a:spcBef>
                <a:spcPts val="300"/>
              </a:spcBef>
              <a:spcAft>
                <a:spcPts val="300"/>
              </a:spcAft>
              <a:buFontTx/>
              <a:buAutoNum type="arabicPeriod"/>
            </a:pPr>
            <a:r>
              <a:rPr lang="en-US" altLang="en-US" sz="2400" dirty="0">
                <a:solidFill>
                  <a:srgbClr val="000000"/>
                </a:solidFill>
              </a:rPr>
              <a:t>Overeducation? What? </a:t>
            </a:r>
          </a:p>
          <a:p>
            <a:pPr algn="just">
              <a:spcBef>
                <a:spcPts val="300"/>
              </a:spcBef>
              <a:spcAft>
                <a:spcPts val="300"/>
              </a:spcAft>
              <a:buFontTx/>
              <a:buAutoNum type="arabicPeriod"/>
            </a:pPr>
            <a:r>
              <a:rPr lang="en-US" altLang="en-US" sz="2400" dirty="0">
                <a:solidFill>
                  <a:srgbClr val="000000"/>
                </a:solidFill>
              </a:rPr>
              <a:t>Theories and Definitions </a:t>
            </a:r>
          </a:p>
          <a:p>
            <a:pPr algn="just">
              <a:spcBef>
                <a:spcPts val="300"/>
              </a:spcBef>
              <a:spcAft>
                <a:spcPts val="300"/>
              </a:spcAft>
              <a:buFontTx/>
              <a:buAutoNum type="arabicPeriod"/>
            </a:pPr>
            <a:r>
              <a:rPr lang="en-US" altLang="en-US" sz="2400" dirty="0">
                <a:solidFill>
                  <a:srgbClr val="000000"/>
                </a:solidFill>
              </a:rPr>
              <a:t>Methodology &amp; Datasets: LIS data </a:t>
            </a:r>
            <a:r>
              <a:rPr lang="en-US" altLang="en-US" sz="2400" dirty="0" smtClean="0">
                <a:solidFill>
                  <a:srgbClr val="000000"/>
                </a:solidFill>
              </a:rPr>
              <a:t>1985-2010</a:t>
            </a:r>
            <a:endParaRPr lang="en-US" altLang="en-US" sz="2400" dirty="0">
              <a:solidFill>
                <a:srgbClr val="000000"/>
              </a:solidFill>
            </a:endParaRPr>
          </a:p>
          <a:p>
            <a:pPr algn="just">
              <a:spcBef>
                <a:spcPts val="300"/>
              </a:spcBef>
              <a:spcAft>
                <a:spcPts val="300"/>
              </a:spcAft>
              <a:buFontTx/>
              <a:buAutoNum type="arabicPeriod"/>
            </a:pPr>
            <a:r>
              <a:rPr lang="en-US" altLang="en-US" sz="2400" dirty="0"/>
              <a:t>Results: </a:t>
            </a:r>
            <a:r>
              <a:rPr lang="en-US" altLang="en-US" sz="2400" dirty="0">
                <a:solidFill>
                  <a:srgbClr val="000000"/>
                </a:solidFill>
              </a:rPr>
              <a:t>Overeducation </a:t>
            </a:r>
            <a:r>
              <a:rPr lang="en-US" altLang="en-US" sz="2400" dirty="0" smtClean="0">
                <a:solidFill>
                  <a:srgbClr val="000000"/>
                </a:solidFill>
              </a:rPr>
              <a:t>or </a:t>
            </a:r>
            <a:r>
              <a:rPr lang="en-US" altLang="en-US" sz="2400" dirty="0" smtClean="0"/>
              <a:t>youth </a:t>
            </a:r>
            <a:r>
              <a:rPr lang="en-US" altLang="en-US" sz="2400" dirty="0"/>
              <a:t>social </a:t>
            </a:r>
            <a:r>
              <a:rPr lang="en-US" altLang="en-US" sz="2400" dirty="0" smtClean="0"/>
              <a:t>decline?</a:t>
            </a:r>
            <a:endParaRPr lang="en-US" altLang="en-US" sz="2400" dirty="0"/>
          </a:p>
          <a:p>
            <a:pPr algn="just">
              <a:spcBef>
                <a:spcPts val="300"/>
              </a:spcBef>
              <a:spcAft>
                <a:spcPts val="300"/>
              </a:spcAft>
              <a:buFontTx/>
              <a:buAutoNum type="arabicPeriod"/>
            </a:pPr>
            <a:r>
              <a:rPr lang="en-US" altLang="en-US" sz="2400" dirty="0"/>
              <a:t>Discussion: infantile disorder </a:t>
            </a:r>
            <a:r>
              <a:rPr lang="en-US" altLang="en-US" sz="2400" dirty="0" smtClean="0"/>
              <a:t>or forever </a:t>
            </a:r>
            <a:r>
              <a:rPr lang="en-US" altLang="en-US" sz="2400" dirty="0"/>
              <a:t>cohort </a:t>
            </a:r>
            <a:r>
              <a:rPr lang="en-US" altLang="en-US" sz="2400" dirty="0" smtClean="0"/>
              <a:t>scar? </a:t>
            </a:r>
            <a:endParaRPr lang="en-US" altLang="en-US" sz="2400" dirty="0">
              <a:solidFill>
                <a:srgbClr val="000000"/>
              </a:solidFill>
            </a:endParaRPr>
          </a:p>
          <a:p>
            <a:pPr lvl="2" algn="ctr"/>
            <a:endParaRPr lang="en-US" altLang="en-US" sz="2400" dirty="0"/>
          </a:p>
          <a:p>
            <a:pPr algn="ctr"/>
            <a:endParaRPr lang="en-US" altLang="en-US" sz="1800" dirty="0"/>
          </a:p>
        </p:txBody>
      </p:sp>
    </p:spTree>
    <p:extLst>
      <p:ext uri="{BB962C8B-B14F-4D97-AF65-F5344CB8AC3E}">
        <p14:creationId xmlns:p14="http://schemas.microsoft.com/office/powerpoint/2010/main" val="2199630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06EB13E-2633-44C7-A606-12F25A28DC70}" type="slidenum">
              <a:rPr lang="fr-FR" altLang="en-US" sz="1400" smtClean="0"/>
              <a:pPr/>
              <a:t>71</a:t>
            </a:fld>
            <a:endParaRPr lang="fr-FR" altLang="en-US" sz="1400" smtClean="0"/>
          </a:p>
        </p:txBody>
      </p:sp>
      <p:sp>
        <p:nvSpPr>
          <p:cNvPr id="4099" name="Rectangle 2"/>
          <p:cNvSpPr>
            <a:spLocks noGrp="1" noChangeArrowheads="1"/>
          </p:cNvSpPr>
          <p:nvPr>
            <p:ph type="body" idx="1"/>
          </p:nvPr>
        </p:nvSpPr>
        <p:spPr>
          <a:xfrm>
            <a:off x="200025" y="333375"/>
            <a:ext cx="9705975" cy="6597650"/>
          </a:xfrm>
        </p:spPr>
        <p:txBody>
          <a:bodyPr/>
          <a:lstStyle/>
          <a:p>
            <a:pPr marL="995363" lvl="3" indent="-247650"/>
            <a:endParaRPr lang="en-US" altLang="en-US" sz="1900" b="1" smtClean="0">
              <a:solidFill>
                <a:srgbClr val="000000"/>
              </a:solidFill>
            </a:endParaRPr>
          </a:p>
          <a:p>
            <a:pPr marL="488950" lvl="1" indent="-323850">
              <a:spcBef>
                <a:spcPts val="500"/>
              </a:spcBef>
              <a:spcAft>
                <a:spcPts val="500"/>
              </a:spcAft>
              <a:buFont typeface="Zapf Dingbats" charset="2"/>
              <a:buNone/>
            </a:pPr>
            <a:r>
              <a:rPr lang="en-US" altLang="en-US" sz="1400" u="sng" smtClean="0">
                <a:solidFill>
                  <a:srgbClr val="000000"/>
                </a:solidFill>
              </a:rPr>
              <a:t>http://economy.money.cnn.com/2013/01/28/overeducated-and-underemployed/</a:t>
            </a:r>
            <a:r>
              <a:rPr lang="en-US" altLang="en-US" sz="1400" smtClean="0">
                <a:solidFill>
                  <a:srgbClr val="000000"/>
                </a:solidFill>
              </a:rPr>
              <a:t/>
            </a:r>
            <a:br>
              <a:rPr lang="en-US" altLang="en-US" sz="1400" smtClean="0">
                <a:solidFill>
                  <a:srgbClr val="000000"/>
                </a:solidFill>
              </a:rPr>
            </a:br>
            <a:r>
              <a:rPr lang="en-US" altLang="en-US" sz="1400" smtClean="0">
                <a:solidFill>
                  <a:srgbClr val="000000"/>
                </a:solidFill>
              </a:rPr>
              <a:t>Overeducated and underemployed   By Annalyn Kurtz	 January 28, 2013: 10:50 AM ET</a:t>
            </a:r>
            <a:endParaRPr lang="en-US" altLang="en-US" sz="1100" b="0" smtClean="0">
              <a:solidFill>
                <a:srgbClr val="000000"/>
              </a:solidFill>
            </a:endParaRPr>
          </a:p>
        </p:txBody>
      </p:sp>
      <p:sp>
        <p:nvSpPr>
          <p:cNvPr id="4100" name="Rectangle 11"/>
          <p:cNvSpPr>
            <a:spLocks noChangeArrowheads="1"/>
          </p:cNvSpPr>
          <p:nvPr/>
        </p:nvSpPr>
        <p:spPr bwMode="auto">
          <a:xfrm>
            <a:off x="406400" y="161925"/>
            <a:ext cx="526891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pPr>
            <a:r>
              <a:rPr lang="en-US" altLang="en-US" sz="3200" b="1" i="1"/>
              <a:t>1- </a:t>
            </a:r>
            <a:r>
              <a:rPr lang="en-US" altLang="en-US" sz="3200" b="1">
                <a:solidFill>
                  <a:srgbClr val="000000"/>
                </a:solidFill>
              </a:rPr>
              <a:t>Overeducation? What? </a:t>
            </a:r>
          </a:p>
          <a:p>
            <a:pPr lvl="1">
              <a:spcBef>
                <a:spcPct val="20000"/>
              </a:spcBef>
              <a:buClr>
                <a:schemeClr val="tx1"/>
              </a:buClr>
              <a:buFont typeface="Zapf Dingbats" charset="2"/>
              <a:buNone/>
            </a:pPr>
            <a:r>
              <a:rPr lang="en-US" altLang="en-US" sz="3200" b="1" i="1"/>
              <a:t> </a:t>
            </a:r>
          </a:p>
          <a:p>
            <a:pPr lvl="1">
              <a:spcBef>
                <a:spcPct val="20000"/>
              </a:spcBef>
              <a:buClr>
                <a:schemeClr val="tx1"/>
              </a:buClr>
              <a:buFont typeface="Zapf Dingbats" charset="2"/>
              <a:buNone/>
            </a:pPr>
            <a:r>
              <a:rPr lang="en-US" altLang="en-US" sz="3200"/>
              <a:t> </a:t>
            </a:r>
          </a:p>
        </p:txBody>
      </p:sp>
      <p:pic>
        <p:nvPicPr>
          <p:cNvPr id="4101" name="Picture 2" descr="130128024247-low-skills-college-grad-jobs-chart-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700213"/>
            <a:ext cx="8497888"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3"/>
          <p:cNvSpPr>
            <a:spLocks noChangeArrowheads="1"/>
          </p:cNvSpPr>
          <p:nvPr/>
        </p:nvSpPr>
        <p:spPr bwMode="auto">
          <a:xfrm>
            <a:off x="488950" y="1125538"/>
            <a:ext cx="8785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600" dirty="0" smtClean="0"/>
              <a:t>“Take </a:t>
            </a:r>
            <a:r>
              <a:rPr lang="en-US" altLang="en-US" sz="1600" dirty="0"/>
              <a:t>taxi drivers for example. About 15%, or more than 1 in 7, had at least a bachelor's degree in 2010, according to Bureau of Labor Statistics data. Compare that to 1970 when less than 1% of taxi drivers had college degrees. And the job description hasn't changed much, if at all, since </a:t>
            </a:r>
            <a:r>
              <a:rPr lang="en-US" altLang="en-US" sz="1600" dirty="0" smtClean="0"/>
              <a:t>then”.</a:t>
            </a:r>
            <a:endParaRPr lang="en-US" altLang="en-US" sz="1600" dirty="0"/>
          </a:p>
        </p:txBody>
      </p:sp>
    </p:spTree>
    <p:extLst>
      <p:ext uri="{BB962C8B-B14F-4D97-AF65-F5344CB8AC3E}">
        <p14:creationId xmlns:p14="http://schemas.microsoft.com/office/powerpoint/2010/main" val="23045012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F9C69D4-45BA-4961-8592-2C8346C2194D}" type="slidenum">
              <a:rPr lang="fr-FR" altLang="en-US" sz="1400" smtClean="0"/>
              <a:pPr/>
              <a:t>72</a:t>
            </a:fld>
            <a:endParaRPr lang="fr-FR" altLang="en-US" sz="1400" smtClean="0"/>
          </a:p>
        </p:txBody>
      </p:sp>
      <p:sp>
        <p:nvSpPr>
          <p:cNvPr id="5123" name="Rectangle 3"/>
          <p:cNvSpPr>
            <a:spLocks noChangeArrowheads="1"/>
          </p:cNvSpPr>
          <p:nvPr/>
        </p:nvSpPr>
        <p:spPr bwMode="auto">
          <a:xfrm>
            <a:off x="488950" y="717550"/>
            <a:ext cx="878522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dirty="0"/>
              <a:t>3 main approaches </a:t>
            </a:r>
            <a:br>
              <a:rPr lang="en-US" altLang="en-US" b="1" dirty="0"/>
            </a:br>
            <a:endParaRPr lang="en-US" altLang="en-US" b="1" dirty="0"/>
          </a:p>
          <a:p>
            <a:r>
              <a:rPr lang="en-US" altLang="en-US" sz="2000" b="1" dirty="0"/>
              <a:t>A. Compared to what they received yesterday, </a:t>
            </a:r>
            <a:br>
              <a:rPr lang="en-US" altLang="en-US" sz="2000" b="1" dirty="0"/>
            </a:br>
            <a:r>
              <a:rPr lang="en-US" altLang="en-US" sz="2000" b="1" dirty="0"/>
              <a:t>the todays young graduates receive less (in cash or occupational social class)</a:t>
            </a:r>
          </a:p>
          <a:p>
            <a:r>
              <a:rPr lang="en-US" altLang="en-US" sz="2000" dirty="0"/>
              <a:t>Richard Freeman (1976)  and college grad. taxi drivers</a:t>
            </a:r>
          </a:p>
          <a:p>
            <a:r>
              <a:rPr lang="en-US" altLang="en-US" sz="2000" dirty="0"/>
              <a:t>(see critiques of Smits and Welch (1978) = </a:t>
            </a:r>
            <a:r>
              <a:rPr lang="en-US" altLang="en-US" sz="2000" dirty="0" err="1"/>
              <a:t>Easterlin</a:t>
            </a:r>
            <a:r>
              <a:rPr lang="en-US" altLang="en-US" sz="2000" dirty="0"/>
              <a:t> Effect)</a:t>
            </a:r>
            <a:br>
              <a:rPr lang="en-US" altLang="en-US" sz="2000" dirty="0"/>
            </a:br>
            <a:endParaRPr lang="en-US" altLang="en-US" sz="2000" dirty="0"/>
          </a:p>
          <a:p>
            <a:r>
              <a:rPr lang="en-US" altLang="en-US" sz="2000" b="1" dirty="0"/>
              <a:t>B. Compared to their relative social rank yesterday, </a:t>
            </a:r>
            <a:br>
              <a:rPr lang="en-US" altLang="en-US" sz="2000" b="1" dirty="0"/>
            </a:br>
            <a:r>
              <a:rPr lang="en-US" altLang="en-US" sz="2000" b="1" dirty="0"/>
              <a:t>the todays young graduates occupy lower relative socioeconomic ranks</a:t>
            </a:r>
          </a:p>
          <a:p>
            <a:r>
              <a:rPr lang="en-US" altLang="en-US" sz="2000" dirty="0"/>
              <a:t>This is </a:t>
            </a:r>
            <a:r>
              <a:rPr lang="en-US" altLang="en-US" sz="2000" dirty="0" smtClean="0"/>
              <a:t>mechanics (</a:t>
            </a:r>
            <a:r>
              <a:rPr lang="en-US" altLang="en-US" sz="2000" dirty="0" err="1" smtClean="0"/>
              <a:t>sptd</a:t>
            </a:r>
            <a:r>
              <a:rPr lang="en-US" altLang="en-US" sz="2000" dirty="0" smtClean="0"/>
              <a:t>!): </a:t>
            </a:r>
            <a:r>
              <a:rPr lang="en-US" altLang="en-US" sz="2000" dirty="0"/>
              <a:t>more </a:t>
            </a:r>
            <a:r>
              <a:rPr lang="en-US" altLang="en-US" sz="2000" dirty="0" smtClean="0"/>
              <a:t>diploma for all = </a:t>
            </a:r>
            <a:r>
              <a:rPr lang="en-US" altLang="en-US" sz="2000" dirty="0"/>
              <a:t>less relative </a:t>
            </a:r>
            <a:r>
              <a:rPr lang="en-US" altLang="en-US" sz="2000" dirty="0" smtClean="0"/>
              <a:t>rewards for each </a:t>
            </a:r>
            <a:r>
              <a:rPr lang="en-US" altLang="en-US" sz="2000" dirty="0"/>
              <a:t/>
            </a:r>
            <a:br>
              <a:rPr lang="en-US" altLang="en-US" sz="2000" dirty="0"/>
            </a:br>
            <a:r>
              <a:rPr lang="en-US" altLang="en-US" sz="2000" dirty="0"/>
              <a:t>and then actors act so that inflation credentials increases (Herman Van de </a:t>
            </a:r>
            <a:r>
              <a:rPr lang="en-US" altLang="en-US" sz="2000" dirty="0" err="1"/>
              <a:t>Werfhorst</a:t>
            </a:r>
            <a:r>
              <a:rPr lang="en-US" altLang="en-US" sz="2000" dirty="0"/>
              <a:t>)</a:t>
            </a:r>
            <a:br>
              <a:rPr lang="en-US" altLang="en-US" sz="2000" dirty="0"/>
            </a:br>
            <a:r>
              <a:rPr lang="en-US" altLang="en-US" sz="2000" dirty="0"/>
              <a:t> </a:t>
            </a:r>
          </a:p>
          <a:p>
            <a:r>
              <a:rPr lang="en-US" altLang="en-US" sz="2000" b="1" dirty="0"/>
              <a:t>C. The premium (in %) to the young graduates compared to less educated juniors today is lower than yesterday </a:t>
            </a:r>
            <a:r>
              <a:rPr lang="en-US" altLang="en-US" sz="2000" b="1" dirty="0" smtClean="0"/>
              <a:t>BUT IT DEPENDS … </a:t>
            </a:r>
            <a:endParaRPr lang="en-US" altLang="en-US" sz="2000" b="1" dirty="0"/>
          </a:p>
          <a:p>
            <a:r>
              <a:rPr lang="en-US" altLang="en-US" sz="2000" dirty="0" smtClean="0"/>
              <a:t>Each country has its profile, and this depends on which diploma </a:t>
            </a:r>
            <a:endParaRPr lang="en-US" altLang="en-US" sz="2000" dirty="0"/>
          </a:p>
        </p:txBody>
      </p:sp>
      <p:sp>
        <p:nvSpPr>
          <p:cNvPr id="5124" name="Rectangle 11"/>
          <p:cNvSpPr>
            <a:spLocks noChangeArrowheads="1"/>
          </p:cNvSpPr>
          <p:nvPr/>
        </p:nvSpPr>
        <p:spPr bwMode="auto">
          <a:xfrm>
            <a:off x="-159272" y="161925"/>
            <a:ext cx="10656888"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pPr>
            <a:r>
              <a:rPr lang="en-US" altLang="en-US" sz="3200" b="1" i="1" dirty="0"/>
              <a:t>1- </a:t>
            </a:r>
            <a:r>
              <a:rPr lang="en-US" altLang="en-US" sz="3200" b="1" dirty="0">
                <a:solidFill>
                  <a:srgbClr val="000000"/>
                </a:solidFill>
              </a:rPr>
              <a:t>Overeducation? What? … more seriously … </a:t>
            </a:r>
          </a:p>
          <a:p>
            <a:pPr lvl="1">
              <a:spcBef>
                <a:spcPct val="20000"/>
              </a:spcBef>
              <a:buClr>
                <a:schemeClr val="tx1"/>
              </a:buClr>
              <a:buFont typeface="Zapf Dingbats" charset="2"/>
              <a:buNone/>
            </a:pPr>
            <a:r>
              <a:rPr lang="en-US" altLang="en-US" sz="3200" b="1" i="1" dirty="0"/>
              <a:t> </a:t>
            </a:r>
          </a:p>
          <a:p>
            <a:pPr lvl="1">
              <a:spcBef>
                <a:spcPct val="20000"/>
              </a:spcBef>
              <a:buClr>
                <a:schemeClr val="tx1"/>
              </a:buClr>
              <a:buFont typeface="Zapf Dingbats" charset="2"/>
              <a:buNone/>
            </a:pPr>
            <a:r>
              <a:rPr lang="en-US" altLang="en-US" sz="3200" dirty="0"/>
              <a:t> </a:t>
            </a:r>
          </a:p>
        </p:txBody>
      </p:sp>
    </p:spTree>
    <p:extLst>
      <p:ext uri="{BB962C8B-B14F-4D97-AF65-F5344CB8AC3E}">
        <p14:creationId xmlns:p14="http://schemas.microsoft.com/office/powerpoint/2010/main" val="7132616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4D2D2A8-641C-4A8D-BA3E-4C6049080BBE}" type="slidenum">
              <a:rPr lang="fr-FR" altLang="en-US" sz="1400" smtClean="0"/>
              <a:pPr/>
              <a:t>73</a:t>
            </a:fld>
            <a:endParaRPr lang="fr-FR" altLang="en-US" sz="1400" smtClean="0"/>
          </a:p>
        </p:txBody>
      </p:sp>
      <p:sp>
        <p:nvSpPr>
          <p:cNvPr id="8195" name="Rectangle 3"/>
          <p:cNvSpPr>
            <a:spLocks noChangeArrowheads="1"/>
          </p:cNvSpPr>
          <p:nvPr/>
        </p:nvSpPr>
        <p:spPr bwMode="auto">
          <a:xfrm>
            <a:off x="488950" y="765175"/>
            <a:ext cx="878522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b="1"/>
              <a:t>So? Three implicit definitions of overeducation</a:t>
            </a:r>
          </a:p>
          <a:p>
            <a:pPr algn="l"/>
            <a:endParaRPr lang="en-US" altLang="en-US" b="1"/>
          </a:p>
          <a:p>
            <a:pPr algn="l"/>
            <a:endParaRPr lang="en-US" altLang="en-US" b="1"/>
          </a:p>
          <a:p>
            <a:pPr algn="l"/>
            <a:endParaRPr lang="en-US" altLang="en-US" b="1"/>
          </a:p>
          <a:p>
            <a:pPr algn="l"/>
            <a:endParaRPr lang="en-US" altLang="en-US" b="1"/>
          </a:p>
          <a:p>
            <a:pPr algn="l"/>
            <a:endParaRPr lang="en-US" altLang="en-US" b="1"/>
          </a:p>
          <a:p>
            <a:pPr algn="l"/>
            <a:endParaRPr lang="en-US" altLang="en-US" b="1"/>
          </a:p>
          <a:p>
            <a:pPr algn="l"/>
            <a:endParaRPr lang="en-US" altLang="en-US" b="1"/>
          </a:p>
          <a:p>
            <a:pPr algn="l"/>
            <a:endParaRPr lang="en-US" altLang="en-US" b="1"/>
          </a:p>
          <a:p>
            <a:pPr algn="l"/>
            <a:endParaRPr lang="en-US" altLang="en-US" b="1"/>
          </a:p>
          <a:p>
            <a:pPr algn="l"/>
            <a:endParaRPr lang="en-US" altLang="en-US" b="1"/>
          </a:p>
          <a:p>
            <a:pPr algn="l"/>
            <a:endParaRPr lang="en-US" altLang="en-US" b="1"/>
          </a:p>
          <a:p>
            <a:pPr algn="l"/>
            <a:endParaRPr lang="en-US" altLang="en-US" b="1"/>
          </a:p>
          <a:p>
            <a:pPr algn="l"/>
            <a:endParaRPr lang="en-US" altLang="en-US" b="1"/>
          </a:p>
        </p:txBody>
      </p:sp>
      <p:graphicFrame>
        <p:nvGraphicFramePr>
          <p:cNvPr id="2" name="Table 1"/>
          <p:cNvGraphicFramePr>
            <a:graphicFrameLocks noGrp="1"/>
          </p:cNvGraphicFramePr>
          <p:nvPr/>
        </p:nvGraphicFramePr>
        <p:xfrm>
          <a:off x="488950" y="1211263"/>
          <a:ext cx="9001125" cy="4541837"/>
        </p:xfrm>
        <a:graphic>
          <a:graphicData uri="http://schemas.openxmlformats.org/drawingml/2006/table">
            <a:tbl>
              <a:tblPr firstRow="1" bandRow="1">
                <a:tableStyleId>{5C22544A-7EE6-4342-B048-85BDC9FD1C3A}</a:tableStyleId>
              </a:tblPr>
              <a:tblGrid>
                <a:gridCol w="2175272"/>
                <a:gridCol w="3900487"/>
                <a:gridCol w="2925366"/>
              </a:tblGrid>
              <a:tr h="701089">
                <a:tc>
                  <a:txBody>
                    <a:bodyPr/>
                    <a:lstStyle/>
                    <a:p>
                      <a:pPr algn="ctr"/>
                      <a:endParaRPr lang="en-US" sz="2000" dirty="0"/>
                    </a:p>
                  </a:txBody>
                  <a:tcPr marL="91441" marR="91441"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Relative to previous </a:t>
                      </a:r>
                      <a:r>
                        <a:rPr lang="en-US" sz="2000" baseline="0" dirty="0" smtClean="0"/>
                        <a:t>cohorts </a:t>
                      </a:r>
                      <a:br>
                        <a:rPr lang="en-US" sz="2000" baseline="0" dirty="0" smtClean="0"/>
                      </a:br>
                      <a:r>
                        <a:rPr lang="en-US" sz="2000" baseline="0" dirty="0" smtClean="0"/>
                        <a:t>(at the same age)</a:t>
                      </a:r>
                      <a:endParaRPr lang="en-US" sz="2000" dirty="0"/>
                    </a:p>
                  </a:txBody>
                  <a:tcPr marL="91441" marR="91441"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Relative to the</a:t>
                      </a:r>
                      <a:br>
                        <a:rPr lang="en-US" sz="2000" dirty="0" smtClean="0"/>
                      </a:br>
                      <a:r>
                        <a:rPr lang="en-US" sz="2000" dirty="0" smtClean="0"/>
                        <a:t>less educated</a:t>
                      </a:r>
                      <a:endParaRPr lang="en-US" sz="2000" dirty="0"/>
                    </a:p>
                  </a:txBody>
                  <a:tcPr marL="91441" marR="91441"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7963">
                <a:tc>
                  <a:txBody>
                    <a:bodyPr/>
                    <a:lstStyle/>
                    <a:p>
                      <a:pPr algn="ctr"/>
                      <a:r>
                        <a:rPr lang="en-US" sz="2000" dirty="0" smtClean="0"/>
                        <a:t>Economic </a:t>
                      </a:r>
                      <a:br>
                        <a:rPr lang="en-US" sz="2000" dirty="0" smtClean="0"/>
                      </a:br>
                      <a:r>
                        <a:rPr lang="en-US" sz="2000" dirty="0" smtClean="0"/>
                        <a:t>outcomes </a:t>
                      </a:r>
                      <a:br>
                        <a:rPr lang="en-US" sz="2000" dirty="0" smtClean="0"/>
                      </a:br>
                      <a:r>
                        <a:rPr lang="en-US" sz="2000" dirty="0" smtClean="0"/>
                        <a:t>Log(real-$)</a:t>
                      </a:r>
                      <a:endParaRPr lang="en-US" sz="2000" dirty="0"/>
                    </a:p>
                  </a:txBody>
                  <a:tcPr marL="91441" marR="91441"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If </a:t>
                      </a:r>
                      <a:r>
                        <a:rPr lang="en-US" sz="2000" dirty="0" err="1" smtClean="0"/>
                        <a:t>Edu</a:t>
                      </a:r>
                      <a:r>
                        <a:rPr lang="en-US" sz="2000" dirty="0" smtClean="0"/>
                        <a:t>.</a:t>
                      </a:r>
                      <a:r>
                        <a:rPr lang="en-US" sz="2000" baseline="0" dirty="0" smtClean="0"/>
                        <a:t> Growth </a:t>
                      </a:r>
                      <a:r>
                        <a:rPr lang="en-US" sz="2000" dirty="0" smtClean="0"/>
                        <a:t>&gt; Eco.</a:t>
                      </a:r>
                      <a:r>
                        <a:rPr lang="en-US" sz="2000" baseline="0" dirty="0" smtClean="0"/>
                        <a:t> Growth</a:t>
                      </a:r>
                      <a:endParaRPr lang="en-US" sz="2000" dirty="0" smtClean="0"/>
                    </a:p>
                    <a:p>
                      <a:pPr algn="ctr"/>
                      <a:r>
                        <a:rPr lang="en-US" sz="1800" dirty="0" smtClean="0"/>
                        <a:t>Overeducation = lower wages </a:t>
                      </a:r>
                      <a:br>
                        <a:rPr lang="en-US" sz="1800" dirty="0" smtClean="0"/>
                      </a:br>
                      <a:r>
                        <a:rPr lang="en-US" sz="1800" dirty="0" smtClean="0"/>
                        <a:t>after control by education</a:t>
                      </a:r>
                      <a:br>
                        <a:rPr lang="en-US" sz="1800" dirty="0" smtClean="0"/>
                      </a:br>
                      <a:endParaRPr lang="en-US" sz="1800" dirty="0" smtClean="0"/>
                    </a:p>
                    <a:p>
                      <a:pPr algn="ctr"/>
                      <a:r>
                        <a:rPr lang="en-US" sz="1800" dirty="0" smtClean="0"/>
                        <a:t>(but “</a:t>
                      </a:r>
                      <a:r>
                        <a:rPr lang="en-US" sz="1800" dirty="0" err="1" smtClean="0"/>
                        <a:t>undereducation</a:t>
                      </a:r>
                      <a:r>
                        <a:rPr lang="en-US" sz="1800" dirty="0" smtClean="0"/>
                        <a:t>” </a:t>
                      </a:r>
                      <a:br>
                        <a:rPr lang="en-US" sz="1800" dirty="0" smtClean="0"/>
                      </a:br>
                      <a:r>
                        <a:rPr lang="en-US" sz="1800" dirty="0" smtClean="0"/>
                        <a:t>could</a:t>
                      </a:r>
                      <a:r>
                        <a:rPr lang="en-US" sz="1800" baseline="0" dirty="0" smtClean="0"/>
                        <a:t> happen as well!...</a:t>
                      </a:r>
                      <a:r>
                        <a:rPr lang="en-US" sz="1800" dirty="0" smtClean="0"/>
                        <a:t>)</a:t>
                      </a:r>
                      <a:endParaRPr lang="en-US" sz="1800" dirty="0"/>
                    </a:p>
                  </a:txBody>
                  <a:tcPr marL="91441" marR="91441"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The gap in resources of</a:t>
                      </a:r>
                      <a:r>
                        <a:rPr lang="en-US" sz="2000" baseline="0" dirty="0" smtClean="0"/>
                        <a:t> educated juniors relative to less educated changes over time </a:t>
                      </a:r>
                    </a:p>
                    <a:p>
                      <a:pPr algn="ctr"/>
                      <a:endParaRPr lang="en-US" sz="2000" dirty="0" smtClean="0"/>
                    </a:p>
                    <a:p>
                      <a:pPr algn="ctr"/>
                      <a:r>
                        <a:rPr lang="en-US" sz="1800" baseline="0" dirty="0" smtClean="0"/>
                        <a:t>Techno. biased growth in the U.S.=&gt; increasing inequalities and increasing returns to education (relative to those less educated).  </a:t>
                      </a:r>
                      <a:br>
                        <a:rPr lang="en-US" sz="1800" baseline="0" dirty="0" smtClean="0"/>
                      </a:br>
                      <a:r>
                        <a:rPr lang="en-US" sz="1800" baseline="0" dirty="0" smtClean="0"/>
                        <a:t/>
                      </a:r>
                      <a:br>
                        <a:rPr lang="en-US" sz="1800" baseline="0" dirty="0" smtClean="0"/>
                      </a:br>
                      <a:r>
                        <a:rPr lang="en-US" sz="1800" baseline="0" dirty="0" smtClean="0"/>
                        <a:t>In Europe?... </a:t>
                      </a:r>
                      <a:br>
                        <a:rPr lang="en-US" sz="1800" baseline="0" dirty="0" smtClean="0"/>
                      </a:br>
                      <a:endParaRPr lang="en-US" sz="1800" dirty="0"/>
                    </a:p>
                  </a:txBody>
                  <a:tcPr marL="91441" marR="91441"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2785">
                <a:tc>
                  <a:txBody>
                    <a:bodyPr/>
                    <a:lstStyle/>
                    <a:p>
                      <a:pPr algn="ctr"/>
                      <a:r>
                        <a:rPr lang="en-US" sz="2000" dirty="0" smtClean="0"/>
                        <a:t>Positional Ranking </a:t>
                      </a:r>
                      <a:r>
                        <a:rPr lang="en-US" sz="2000" baseline="0" dirty="0" smtClean="0"/>
                        <a:t> </a:t>
                      </a:r>
                      <a:r>
                        <a:rPr lang="en-US" sz="2000" dirty="0" err="1" smtClean="0"/>
                        <a:t>Logit</a:t>
                      </a:r>
                      <a:r>
                        <a:rPr lang="en-US" sz="2000" dirty="0" smtClean="0"/>
                        <a:t>(quantile)</a:t>
                      </a:r>
                      <a:endParaRPr lang="en-US" sz="2000" dirty="0"/>
                    </a:p>
                  </a:txBody>
                  <a:tcPr marL="91441" marR="91441"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E</a:t>
                      </a:r>
                      <a:r>
                        <a:rPr lang="en-US" sz="2000" baseline="0" dirty="0" smtClean="0"/>
                        <a:t>ducational </a:t>
                      </a:r>
                      <a:r>
                        <a:rPr lang="en-US" sz="2000" baseline="0" dirty="0" err="1" smtClean="0"/>
                        <a:t>massification</a:t>
                      </a:r>
                      <a:r>
                        <a:rPr lang="en-US" sz="2000" baseline="0" dirty="0" smtClean="0"/>
                        <a:t> always generates overeducation</a:t>
                      </a:r>
                      <a:endParaRPr lang="en-US" sz="2400" dirty="0" smtClean="0"/>
                    </a:p>
                    <a:p>
                      <a:pPr algn="ctr"/>
                      <a:r>
                        <a:rPr lang="en-US" sz="1800" dirty="0" smtClean="0"/>
                        <a:t>Overeducation = declining relative rank after control by education </a:t>
                      </a:r>
                      <a:br>
                        <a:rPr lang="en-US" sz="1800" dirty="0" smtClean="0"/>
                      </a:br>
                      <a:r>
                        <a:rPr lang="en-US" sz="1800" dirty="0" smtClean="0"/>
                        <a:t>Its mechanics …</a:t>
                      </a:r>
                    </a:p>
                    <a:p>
                      <a:pPr algn="ctr"/>
                      <a:r>
                        <a:rPr lang="en-US" sz="1800" dirty="0" smtClean="0"/>
                        <a:t>Exception:</a:t>
                      </a:r>
                      <a:r>
                        <a:rPr lang="en-US" sz="1800" baseline="0" dirty="0" smtClean="0"/>
                        <a:t> transitorily when the juniors take the place of the seniors.</a:t>
                      </a:r>
                      <a:endParaRPr lang="en-US" sz="1800" dirty="0"/>
                    </a:p>
                  </a:txBody>
                  <a:tcPr marL="91441" marR="91441"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2000" dirty="0"/>
                    </a:p>
                  </a:txBody>
                  <a:tcPr/>
                </a:tc>
              </a:tr>
            </a:tbl>
          </a:graphicData>
        </a:graphic>
      </p:graphicFrame>
      <p:sp>
        <p:nvSpPr>
          <p:cNvPr id="8213" name="Rectangle 2"/>
          <p:cNvSpPr>
            <a:spLocks noChangeArrowheads="1"/>
          </p:cNvSpPr>
          <p:nvPr/>
        </p:nvSpPr>
        <p:spPr bwMode="auto">
          <a:xfrm>
            <a:off x="2870200" y="2636838"/>
            <a:ext cx="481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3200" b="1"/>
              <a:t>A</a:t>
            </a:r>
            <a:endParaRPr lang="en-US" altLang="en-US" sz="3200"/>
          </a:p>
        </p:txBody>
      </p:sp>
      <p:sp>
        <p:nvSpPr>
          <p:cNvPr id="8214" name="Rectangle 4"/>
          <p:cNvSpPr>
            <a:spLocks noChangeArrowheads="1"/>
          </p:cNvSpPr>
          <p:nvPr/>
        </p:nvSpPr>
        <p:spPr bwMode="auto">
          <a:xfrm>
            <a:off x="2830513" y="4645025"/>
            <a:ext cx="458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3200" b="1"/>
              <a:t>B</a:t>
            </a:r>
            <a:endParaRPr lang="en-US" altLang="en-US" sz="3200"/>
          </a:p>
        </p:txBody>
      </p:sp>
      <p:sp>
        <p:nvSpPr>
          <p:cNvPr id="8215" name="Rectangle 5"/>
          <p:cNvSpPr>
            <a:spLocks noChangeArrowheads="1"/>
          </p:cNvSpPr>
          <p:nvPr/>
        </p:nvSpPr>
        <p:spPr bwMode="auto">
          <a:xfrm>
            <a:off x="6632575" y="2916238"/>
            <a:ext cx="481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3200" b="1"/>
              <a:t>C</a:t>
            </a:r>
            <a:endParaRPr lang="en-US" altLang="en-US" sz="3200"/>
          </a:p>
        </p:txBody>
      </p:sp>
      <p:sp>
        <p:nvSpPr>
          <p:cNvPr id="8216" name="Rectangle 11"/>
          <p:cNvSpPr>
            <a:spLocks noChangeArrowheads="1"/>
          </p:cNvSpPr>
          <p:nvPr/>
        </p:nvSpPr>
        <p:spPr bwMode="auto">
          <a:xfrm>
            <a:off x="-268288" y="161925"/>
            <a:ext cx="9037638"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a:t>2- </a:t>
            </a:r>
            <a:r>
              <a:rPr lang="en-US" altLang="en-US" sz="3200" b="1">
                <a:solidFill>
                  <a:srgbClr val="000000"/>
                </a:solidFill>
              </a:rPr>
              <a:t>Theories and Definitions </a:t>
            </a:r>
            <a:r>
              <a:rPr lang="en-US" altLang="en-US" sz="3200" b="1" i="1"/>
              <a:t> </a:t>
            </a:r>
          </a:p>
          <a:p>
            <a:pPr lvl="1">
              <a:spcBef>
                <a:spcPct val="20000"/>
              </a:spcBef>
              <a:buClr>
                <a:schemeClr val="tx1"/>
              </a:buClr>
              <a:buFont typeface="Zapf Dingbats" charset="2"/>
              <a:buNone/>
            </a:pPr>
            <a:r>
              <a:rPr lang="en-US" altLang="en-US" sz="3200"/>
              <a:t> </a:t>
            </a:r>
          </a:p>
        </p:txBody>
      </p:sp>
    </p:spTree>
    <p:extLst>
      <p:ext uri="{BB962C8B-B14F-4D97-AF65-F5344CB8AC3E}">
        <p14:creationId xmlns:p14="http://schemas.microsoft.com/office/powerpoint/2010/main" val="18390193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1A53273-BB64-4489-A0C4-32176166CF1D}" type="slidenum">
              <a:rPr lang="fr-FR" altLang="en-US" sz="1400" smtClean="0"/>
              <a:pPr/>
              <a:t>74</a:t>
            </a:fld>
            <a:endParaRPr lang="fr-FR" altLang="en-US" sz="1400" smtClean="0"/>
          </a:p>
        </p:txBody>
      </p:sp>
      <p:sp>
        <p:nvSpPr>
          <p:cNvPr id="9219" name="Rectangle 3"/>
          <p:cNvSpPr>
            <a:spLocks noChangeArrowheads="1"/>
          </p:cNvSpPr>
          <p:nvPr/>
        </p:nvSpPr>
        <p:spPr bwMode="auto">
          <a:xfrm>
            <a:off x="488950" y="765175"/>
            <a:ext cx="9417050"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3200" b="1"/>
              <a:t>Research quests:  </a:t>
            </a:r>
          </a:p>
          <a:p>
            <a:pPr algn="l"/>
            <a:r>
              <a:rPr lang="en-US" altLang="en-US" sz="2800"/>
              <a:t>1- are the young graduates poorer than yesterday ?</a:t>
            </a:r>
            <a:br>
              <a:rPr lang="en-US" altLang="en-US" sz="2800"/>
            </a:br>
            <a:r>
              <a:rPr lang="en-US" altLang="en-US" sz="2800"/>
              <a:t>2- did they lose their socioeconomic rank?  </a:t>
            </a:r>
            <a:br>
              <a:rPr lang="en-US" altLang="en-US" sz="2800"/>
            </a:br>
            <a:r>
              <a:rPr lang="en-US" altLang="en-US" sz="2800"/>
              <a:t>3- is the distance between educated and less-educated smaller?</a:t>
            </a:r>
          </a:p>
          <a:p>
            <a:pPr algn="l"/>
            <a:r>
              <a:rPr lang="en-US" altLang="en-US" sz="2800"/>
              <a:t>4- did the different nations experience parallel stories?</a:t>
            </a:r>
            <a:br>
              <a:rPr lang="en-US" altLang="en-US" sz="2800"/>
            </a:br>
            <a:endParaRPr lang="en-US" altLang="en-US" sz="2200" b="1"/>
          </a:p>
          <a:p>
            <a:pPr algn="l"/>
            <a:r>
              <a:rPr lang="en-US" altLang="en-US" sz="2200" b="1"/>
              <a:t>Additional parameters:  </a:t>
            </a:r>
          </a:p>
          <a:p>
            <a:pPr algn="l"/>
            <a:endParaRPr lang="en-US" altLang="en-US" sz="2000"/>
          </a:p>
          <a:p>
            <a:pPr algn="l"/>
            <a:r>
              <a:rPr lang="en-US" altLang="en-US" sz="2000"/>
              <a:t>1- Junior / senior imbalances: </a:t>
            </a:r>
            <a:br>
              <a:rPr lang="en-US" altLang="en-US" sz="2000"/>
            </a:br>
            <a:r>
              <a:rPr lang="en-US" altLang="en-US" sz="1800"/>
              <a:t>	some more educated cohorts can seize the jobs of seniors (or not…) </a:t>
            </a:r>
          </a:p>
          <a:p>
            <a:pPr algn="l"/>
            <a:r>
              <a:rPr lang="en-US" altLang="en-US" sz="2000"/>
              <a:t>2- Welfare state age-biased intervention: </a:t>
            </a:r>
            <a:br>
              <a:rPr lang="en-US" altLang="en-US" sz="2000"/>
            </a:br>
            <a:r>
              <a:rPr lang="en-US" altLang="en-US" sz="1800"/>
              <a:t>	seniority rights can be protected, affirmative action, etc.</a:t>
            </a:r>
          </a:p>
          <a:p>
            <a:pPr algn="l"/>
            <a:r>
              <a:rPr lang="en-US" altLang="en-US" sz="2000"/>
              <a:t>3- Gender-specific dynamics: </a:t>
            </a:r>
            <a:br>
              <a:rPr lang="en-US" altLang="en-US" sz="2000"/>
            </a:br>
            <a:r>
              <a:rPr lang="en-US" altLang="en-US" sz="1800"/>
              <a:t>	Declining educational gender gaps may hide increasing economic gender gaps</a:t>
            </a:r>
          </a:p>
          <a:p>
            <a:pPr algn="l"/>
            <a:r>
              <a:rPr lang="en-US" altLang="en-US" sz="2000"/>
              <a:t>4- etc.</a:t>
            </a:r>
          </a:p>
          <a:p>
            <a:pPr algn="l"/>
            <a:r>
              <a:rPr lang="en-US" altLang="en-US" sz="2000"/>
              <a:t>			</a:t>
            </a:r>
          </a:p>
          <a:p>
            <a:pPr algn="l"/>
            <a:endParaRPr lang="en-US" altLang="en-US" sz="2000"/>
          </a:p>
        </p:txBody>
      </p:sp>
      <p:sp>
        <p:nvSpPr>
          <p:cNvPr id="9220" name="Rectangle 11"/>
          <p:cNvSpPr>
            <a:spLocks noChangeArrowheads="1"/>
          </p:cNvSpPr>
          <p:nvPr/>
        </p:nvSpPr>
        <p:spPr bwMode="auto">
          <a:xfrm>
            <a:off x="-268288" y="161925"/>
            <a:ext cx="9037638"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a:t>2- </a:t>
            </a:r>
            <a:r>
              <a:rPr lang="en-US" altLang="en-US" sz="3200" b="1">
                <a:solidFill>
                  <a:srgbClr val="000000"/>
                </a:solidFill>
              </a:rPr>
              <a:t>Theories and Definitions </a:t>
            </a:r>
            <a:r>
              <a:rPr lang="en-US" altLang="en-US" sz="3200" b="1" i="1"/>
              <a:t> </a:t>
            </a:r>
          </a:p>
          <a:p>
            <a:pPr lvl="1">
              <a:spcBef>
                <a:spcPct val="20000"/>
              </a:spcBef>
              <a:buClr>
                <a:schemeClr val="tx1"/>
              </a:buClr>
              <a:buFont typeface="Zapf Dingbats" charset="2"/>
              <a:buNone/>
            </a:pPr>
            <a:r>
              <a:rPr lang="en-US" altLang="en-US" sz="3200"/>
              <a:t> </a:t>
            </a:r>
          </a:p>
        </p:txBody>
      </p:sp>
    </p:spTree>
    <p:extLst>
      <p:ext uri="{BB962C8B-B14F-4D97-AF65-F5344CB8AC3E}">
        <p14:creationId xmlns:p14="http://schemas.microsoft.com/office/powerpoint/2010/main" val="10677571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FDF2C3F-6F27-4649-B1A5-B06F59B4177E}" type="slidenum">
              <a:rPr lang="fr-FR" altLang="en-US" sz="1400" smtClean="0"/>
              <a:pPr/>
              <a:t>75</a:t>
            </a:fld>
            <a:endParaRPr lang="fr-FR" altLang="en-US" sz="1400" smtClean="0"/>
          </a:p>
        </p:txBody>
      </p:sp>
      <p:sp>
        <p:nvSpPr>
          <p:cNvPr id="10243" name="Rectangle 3"/>
          <p:cNvSpPr>
            <a:spLocks noChangeArrowheads="1"/>
          </p:cNvSpPr>
          <p:nvPr/>
        </p:nvSpPr>
        <p:spPr bwMode="auto">
          <a:xfrm>
            <a:off x="488950" y="836613"/>
            <a:ext cx="8785225"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b="1" dirty="0" smtClean="0"/>
              <a:t>Dependent variable = </a:t>
            </a:r>
            <a:r>
              <a:rPr lang="en-US" altLang="en-US" b="1" dirty="0" err="1" smtClean="0"/>
              <a:t>lrldpi</a:t>
            </a:r>
            <a:r>
              <a:rPr lang="en-US" altLang="en-US" b="1" dirty="0" smtClean="0"/>
              <a:t> logit rank of (logged) level of living</a:t>
            </a:r>
            <a:endParaRPr lang="en-US" altLang="en-US" b="1" dirty="0"/>
          </a:p>
          <a:p>
            <a:pPr algn="l"/>
            <a:r>
              <a:rPr lang="en-US" altLang="en-US" dirty="0" smtClean="0"/>
              <a:t>= Relative position in the </a:t>
            </a:r>
            <a:r>
              <a:rPr lang="en-US" altLang="en-US" dirty="0" err="1" smtClean="0"/>
              <a:t>equivalised</a:t>
            </a:r>
            <a:r>
              <a:rPr lang="en-US" altLang="en-US" dirty="0" smtClean="0"/>
              <a:t> income hierarchy </a:t>
            </a:r>
            <a:endParaRPr lang="en-US" altLang="en-US" dirty="0"/>
          </a:p>
          <a:p>
            <a:pPr algn="l"/>
            <a:endParaRPr lang="en-US" altLang="en-US" b="1" dirty="0"/>
          </a:p>
          <a:p>
            <a:pPr algn="l"/>
            <a:r>
              <a:rPr lang="en-US" altLang="en-US" b="1" dirty="0" smtClean="0"/>
              <a:t>The average </a:t>
            </a:r>
            <a:r>
              <a:rPr lang="en-US" altLang="en-US" b="1" dirty="0" err="1" smtClean="0"/>
              <a:t>lrldpi</a:t>
            </a:r>
            <a:r>
              <a:rPr lang="en-US" altLang="en-US" b="1" dirty="0" smtClean="0"/>
              <a:t> of a cohort (net of age effect) varies  </a:t>
            </a:r>
            <a:endParaRPr lang="en-US" altLang="en-US" b="1" dirty="0"/>
          </a:p>
          <a:p>
            <a:pPr algn="l"/>
            <a:r>
              <a:rPr lang="en-US" altLang="en-US" sz="2000" dirty="0" smtClean="0"/>
              <a:t>(= Lucky and unlucky cohorts)</a:t>
            </a:r>
            <a:endParaRPr lang="en-US" altLang="en-US" sz="2000" dirty="0"/>
          </a:p>
          <a:p>
            <a:pPr algn="l"/>
            <a:endParaRPr lang="en-US" altLang="en-US" dirty="0"/>
          </a:p>
          <a:p>
            <a:pPr algn="l"/>
            <a:r>
              <a:rPr lang="en-US" altLang="en-US" b="1" dirty="0" smtClean="0"/>
              <a:t>The slope of </a:t>
            </a:r>
            <a:r>
              <a:rPr lang="en-US" altLang="en-US" b="1" dirty="0" err="1" smtClean="0"/>
              <a:t>lrldpi</a:t>
            </a:r>
            <a:r>
              <a:rPr lang="en-US" altLang="en-US" b="1" dirty="0" smtClean="0"/>
              <a:t> by (</a:t>
            </a:r>
            <a:r>
              <a:rPr lang="en-US" altLang="en-US" b="1" dirty="0" err="1" smtClean="0"/>
              <a:t>logitranked</a:t>
            </a:r>
            <a:r>
              <a:rPr lang="en-US" altLang="en-US" b="1" dirty="0" smtClean="0"/>
              <a:t>) education depicts </a:t>
            </a:r>
            <a:br>
              <a:rPr lang="en-US" altLang="en-US" b="1" dirty="0" smtClean="0"/>
            </a:br>
            <a:r>
              <a:rPr lang="en-US" altLang="en-US" b="1" dirty="0" smtClean="0"/>
              <a:t>the education premium  </a:t>
            </a:r>
            <a:endParaRPr lang="en-US" altLang="en-US" b="1" dirty="0"/>
          </a:p>
          <a:p>
            <a:pPr algn="l"/>
            <a:r>
              <a:rPr lang="en-US" altLang="en-US" sz="2000" dirty="0" smtClean="0"/>
              <a:t>(steep slopes mean strong return to higher educational positons)</a:t>
            </a:r>
            <a:endParaRPr lang="en-US" altLang="en-US" sz="2000" dirty="0"/>
          </a:p>
          <a:p>
            <a:pPr algn="l"/>
            <a:endParaRPr lang="en-US" altLang="en-US" sz="2000" dirty="0"/>
          </a:p>
          <a:p>
            <a:pPr algn="l"/>
            <a:r>
              <a:rPr lang="en-US" altLang="en-US" b="1" dirty="0" smtClean="0"/>
              <a:t>=&gt; We can model these measures with multilevel  random slopes</a:t>
            </a:r>
            <a:endParaRPr lang="en-US" altLang="en-US" b="1" dirty="0"/>
          </a:p>
          <a:p>
            <a:pPr algn="l"/>
            <a:r>
              <a:rPr lang="en-US" altLang="en-US" sz="2000" dirty="0" smtClean="0"/>
              <a:t>Intercept is cohort position and slope its return to education</a:t>
            </a:r>
            <a:endParaRPr lang="en-US" altLang="en-US" dirty="0"/>
          </a:p>
          <a:p>
            <a:pPr algn="l"/>
            <a:r>
              <a:rPr lang="en-US" altLang="en-US" dirty="0"/>
              <a:t>		</a:t>
            </a:r>
          </a:p>
        </p:txBody>
      </p:sp>
      <p:sp>
        <p:nvSpPr>
          <p:cNvPr id="10244" name="Rectangle 11"/>
          <p:cNvSpPr>
            <a:spLocks noChangeArrowheads="1"/>
          </p:cNvSpPr>
          <p:nvPr/>
        </p:nvSpPr>
        <p:spPr bwMode="auto">
          <a:xfrm>
            <a:off x="-284099" y="161925"/>
            <a:ext cx="7829387"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a:t>3- </a:t>
            </a:r>
            <a:r>
              <a:rPr lang="en-US" altLang="en-US" sz="3200" b="1" i="1" dirty="0" smtClean="0"/>
              <a:t>Methodology- </a:t>
            </a:r>
            <a:r>
              <a:rPr lang="en-US" altLang="en-US" sz="3200" b="1" i="1" dirty="0" err="1" smtClean="0"/>
              <a:t>logitrank</a:t>
            </a:r>
            <a:r>
              <a:rPr lang="en-US" altLang="en-US" sz="3200" b="1" i="1" dirty="0" smtClean="0"/>
              <a:t> based gradients</a:t>
            </a:r>
            <a:endParaRPr lang="en-US" altLang="en-US" sz="3200" b="1" i="1" dirty="0"/>
          </a:p>
          <a:p>
            <a:pPr lvl="1">
              <a:spcBef>
                <a:spcPct val="20000"/>
              </a:spcBef>
              <a:buClr>
                <a:schemeClr val="tx1"/>
              </a:buClr>
              <a:buFont typeface="Zapf Dingbats" charset="2"/>
              <a:buNone/>
            </a:pPr>
            <a:r>
              <a:rPr lang="en-US" altLang="en-US" sz="3200" dirty="0"/>
              <a:t> </a:t>
            </a:r>
          </a:p>
        </p:txBody>
      </p:sp>
    </p:spTree>
    <p:extLst>
      <p:ext uri="{BB962C8B-B14F-4D97-AF65-F5344CB8AC3E}">
        <p14:creationId xmlns:p14="http://schemas.microsoft.com/office/powerpoint/2010/main" val="37561700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188D169-66FE-4094-8567-0E77299208A2}" type="slidenum">
              <a:rPr lang="fr-FR" altLang="en-US" sz="1400" smtClean="0"/>
              <a:pPr/>
              <a:t>76</a:t>
            </a:fld>
            <a:endParaRPr lang="fr-FR" altLang="en-US" sz="1400" smtClean="0"/>
          </a:p>
        </p:txBody>
      </p:sp>
      <p:sp>
        <p:nvSpPr>
          <p:cNvPr id="12291" name="Rectangle 3"/>
          <p:cNvSpPr>
            <a:spLocks noChangeArrowheads="1"/>
          </p:cNvSpPr>
          <p:nvPr/>
        </p:nvSpPr>
        <p:spPr bwMode="auto">
          <a:xfrm>
            <a:off x="488950" y="1412875"/>
            <a:ext cx="8785225"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endParaRPr lang="en-US" altLang="en-US" b="1" dirty="0"/>
          </a:p>
          <a:p>
            <a:pPr algn="l"/>
            <a:r>
              <a:rPr lang="en-US" altLang="en-US" b="1" dirty="0"/>
              <a:t>A- LIS </a:t>
            </a:r>
            <a:r>
              <a:rPr lang="en-US" altLang="en-US" b="1" dirty="0" smtClean="0"/>
              <a:t>1985-2010 </a:t>
            </a:r>
            <a:r>
              <a:rPr lang="en-US" altLang="en-US" b="1" dirty="0"/>
              <a:t>each 5 years, </a:t>
            </a:r>
            <a:r>
              <a:rPr lang="en-US" altLang="en-US" b="1" dirty="0" smtClean="0"/>
              <a:t>3 countries</a:t>
            </a:r>
            <a:r>
              <a:rPr lang="en-US" altLang="en-US" b="1" dirty="0"/>
              <a:t/>
            </a:r>
            <a:br>
              <a:rPr lang="en-US" altLang="en-US" b="1" dirty="0"/>
            </a:br>
            <a:endParaRPr lang="en-US" altLang="en-US" b="1" dirty="0"/>
          </a:p>
          <a:p>
            <a:pPr algn="l"/>
            <a:r>
              <a:rPr lang="en-US" altLang="en-US" sz="2000" dirty="0"/>
              <a:t>We have </a:t>
            </a:r>
            <a:r>
              <a:rPr lang="en-US" altLang="en-US" sz="2000" dirty="0" smtClean="0"/>
              <a:t>detailed </a:t>
            </a:r>
            <a:r>
              <a:rPr lang="en-US" altLang="en-US" sz="2000" dirty="0" err="1" smtClean="0"/>
              <a:t>isced</a:t>
            </a:r>
            <a:r>
              <a:rPr lang="en-US" altLang="en-US" sz="2000" dirty="0" smtClean="0"/>
              <a:t> code of education(thanks Lindsay Flynn!), </a:t>
            </a:r>
            <a:br>
              <a:rPr lang="en-US" altLang="en-US" sz="2000" dirty="0" smtClean="0"/>
            </a:br>
            <a:r>
              <a:rPr lang="en-US" altLang="en-US" sz="2000" dirty="0" err="1" smtClean="0"/>
              <a:t>hh</a:t>
            </a:r>
            <a:r>
              <a:rPr lang="en-US" altLang="en-US" sz="2000" dirty="0" smtClean="0"/>
              <a:t> </a:t>
            </a:r>
            <a:r>
              <a:rPr lang="en-US" altLang="en-US" sz="2000" dirty="0"/>
              <a:t>income before/after transfers, etc.  </a:t>
            </a:r>
            <a:br>
              <a:rPr lang="en-US" altLang="en-US" sz="2000" dirty="0"/>
            </a:br>
            <a:endParaRPr lang="en-US" altLang="en-US" dirty="0"/>
          </a:p>
        </p:txBody>
      </p:sp>
      <p:sp>
        <p:nvSpPr>
          <p:cNvPr id="12292" name="Rectangle 11"/>
          <p:cNvSpPr>
            <a:spLocks noChangeArrowheads="1"/>
          </p:cNvSpPr>
          <p:nvPr/>
        </p:nvSpPr>
        <p:spPr bwMode="auto">
          <a:xfrm>
            <a:off x="688192" y="161925"/>
            <a:ext cx="5710217"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a:t>3- Methodology </a:t>
            </a:r>
            <a:r>
              <a:rPr lang="en-US" altLang="en-US" sz="3200" b="1" i="1" dirty="0" smtClean="0"/>
              <a:t>Data </a:t>
            </a:r>
            <a:r>
              <a:rPr lang="en-US" altLang="en-US" sz="3200" b="1" i="1" dirty="0"/>
              <a:t>sources </a:t>
            </a:r>
          </a:p>
          <a:p>
            <a:pPr lvl="1">
              <a:spcBef>
                <a:spcPct val="20000"/>
              </a:spcBef>
              <a:buClr>
                <a:schemeClr val="tx1"/>
              </a:buClr>
              <a:buFont typeface="Zapf Dingbats" charset="2"/>
              <a:buNone/>
            </a:pPr>
            <a:r>
              <a:rPr lang="en-US" altLang="en-US" sz="3200" dirty="0"/>
              <a:t> </a:t>
            </a:r>
          </a:p>
        </p:txBody>
      </p:sp>
      <p:sp>
        <p:nvSpPr>
          <p:cNvPr id="12293" name="Rectangle 2"/>
          <p:cNvSpPr>
            <a:spLocks noChangeArrowheads="1"/>
          </p:cNvSpPr>
          <p:nvPr/>
        </p:nvSpPr>
        <p:spPr bwMode="auto">
          <a:xfrm>
            <a:off x="1037803" y="2103438"/>
            <a:ext cx="6867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dirty="0" smtClean="0"/>
              <a:t>DE FR US </a:t>
            </a:r>
            <a:endParaRPr lang="en-US" altLang="en-US" dirty="0"/>
          </a:p>
        </p:txBody>
      </p:sp>
    </p:spTree>
    <p:extLst>
      <p:ext uri="{BB962C8B-B14F-4D97-AF65-F5344CB8AC3E}">
        <p14:creationId xmlns:p14="http://schemas.microsoft.com/office/powerpoint/2010/main" val="42225802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3AB0B6CD-3D84-450F-A865-1F75EBF5D543}" type="slidenum">
              <a:rPr lang="fr-FR" altLang="en-US" sz="1400" smtClean="0"/>
              <a:pPr/>
              <a:t>77</a:t>
            </a:fld>
            <a:endParaRPr lang="fr-FR" altLang="en-US" sz="1400" smtClean="0"/>
          </a:p>
        </p:txBody>
      </p:sp>
      <p:sp>
        <p:nvSpPr>
          <p:cNvPr id="13315" name="Rectangle 3"/>
          <p:cNvSpPr>
            <a:spLocks noChangeArrowheads="1"/>
          </p:cNvSpPr>
          <p:nvPr/>
        </p:nvSpPr>
        <p:spPr bwMode="auto">
          <a:xfrm>
            <a:off x="488950" y="260350"/>
            <a:ext cx="87852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endParaRPr lang="en-US" altLang="en-US" b="1"/>
          </a:p>
          <a:p>
            <a:pPr algn="l"/>
            <a:endParaRPr lang="en-US" altLang="en-US" sz="2000"/>
          </a:p>
          <a:p>
            <a:pPr algn="l"/>
            <a:endParaRPr lang="en-US" altLang="en-US"/>
          </a:p>
          <a:p>
            <a:pPr algn="l"/>
            <a:r>
              <a:rPr lang="en-US" altLang="en-US"/>
              <a:t>		</a:t>
            </a:r>
          </a:p>
        </p:txBody>
      </p:sp>
      <p:sp>
        <p:nvSpPr>
          <p:cNvPr id="13316" name="Rectangle 4"/>
          <p:cNvSpPr>
            <a:spLocks noChangeArrowheads="1"/>
          </p:cNvSpPr>
          <p:nvPr/>
        </p:nvSpPr>
        <p:spPr bwMode="auto">
          <a:xfrm>
            <a:off x="488950" y="2124075"/>
            <a:ext cx="87852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200" dirty="0" smtClean="0">
                <a:solidFill>
                  <a:srgbClr val="000000"/>
                </a:solidFill>
                <a:latin typeface="Courier New" pitchFamily="49" charset="0"/>
                <a:cs typeface="Courier New" pitchFamily="49" charset="0"/>
              </a:rPr>
              <a:t>Country/ye </a:t>
            </a:r>
            <a:r>
              <a:rPr lang="en-US" altLang="en-US" sz="1200" dirty="0">
                <a:solidFill>
                  <a:srgbClr val="000000"/>
                </a:solidFill>
                <a:latin typeface="Courier New" pitchFamily="49" charset="0"/>
                <a:cs typeface="Courier New" pitchFamily="49" charset="0"/>
              </a:rPr>
              <a:t>|      1985       1990       1995       2000       2005       2010 |     Total</a:t>
            </a:r>
          </a:p>
          <a:p>
            <a:pPr algn="l"/>
            <a:r>
              <a:rPr lang="en-US" altLang="en-US" sz="1200" dirty="0">
                <a:solidFill>
                  <a:srgbClr val="000000"/>
                </a:solidFill>
                <a:latin typeface="Courier New" pitchFamily="49" charset="0"/>
                <a:cs typeface="Courier New" pitchFamily="49" charset="0"/>
              </a:rPr>
              <a:t>-----------+------------------------------------------------------------------+----------</a:t>
            </a:r>
          </a:p>
          <a:p>
            <a:pPr algn="l"/>
            <a:r>
              <a:rPr lang="en-US" altLang="en-US" sz="1200" dirty="0">
                <a:solidFill>
                  <a:srgbClr val="000000"/>
                </a:solidFill>
                <a:latin typeface="Courier New" pitchFamily="49" charset="0"/>
                <a:cs typeface="Courier New" pitchFamily="49" charset="0"/>
              </a:rPr>
              <a:t>        de |     8,125      7,110     10,379     16,675     15,570     15,004 |    72,863 </a:t>
            </a:r>
          </a:p>
          <a:p>
            <a:pPr algn="l"/>
            <a:r>
              <a:rPr lang="en-US" altLang="en-US" sz="1200" dirty="0">
                <a:solidFill>
                  <a:srgbClr val="000000"/>
                </a:solidFill>
                <a:latin typeface="Courier New" pitchFamily="49" charset="0"/>
                <a:cs typeface="Courier New" pitchFamily="49" charset="0"/>
              </a:rPr>
              <a:t>        </a:t>
            </a:r>
            <a:r>
              <a:rPr lang="en-US" altLang="en-US" sz="1200" dirty="0" err="1">
                <a:solidFill>
                  <a:srgbClr val="000000"/>
                </a:solidFill>
                <a:latin typeface="Courier New" pitchFamily="49" charset="0"/>
                <a:cs typeface="Courier New" pitchFamily="49" charset="0"/>
              </a:rPr>
              <a:t>fr</a:t>
            </a:r>
            <a:r>
              <a:rPr lang="en-US" altLang="en-US" sz="1200" dirty="0">
                <a:solidFill>
                  <a:srgbClr val="000000"/>
                </a:solidFill>
                <a:latin typeface="Courier New" pitchFamily="49" charset="0"/>
                <a:cs typeface="Courier New" pitchFamily="49" charset="0"/>
              </a:rPr>
              <a:t> |    17,082     13,025     15,572     14,689     14,324     21,824 |    96,516 </a:t>
            </a:r>
          </a:p>
          <a:p>
            <a:pPr algn="l"/>
            <a:r>
              <a:rPr lang="en-US" altLang="en-US" sz="1200" dirty="0">
                <a:solidFill>
                  <a:srgbClr val="000000"/>
                </a:solidFill>
                <a:latin typeface="Courier New" pitchFamily="49" charset="0"/>
                <a:cs typeface="Courier New" pitchFamily="49" charset="0"/>
              </a:rPr>
              <a:t>        us |    16,629     17,219     16,426     23,669     22,735     22,830 |   119,508 </a:t>
            </a:r>
          </a:p>
          <a:p>
            <a:pPr algn="l"/>
            <a:r>
              <a:rPr lang="en-US" altLang="en-US" sz="1200" dirty="0">
                <a:solidFill>
                  <a:srgbClr val="000000"/>
                </a:solidFill>
                <a:latin typeface="Courier New" pitchFamily="49" charset="0"/>
                <a:cs typeface="Courier New" pitchFamily="49" charset="0"/>
              </a:rPr>
              <a:t>-----------+------------------------------------------------------------------+----------</a:t>
            </a:r>
          </a:p>
          <a:p>
            <a:pPr algn="l"/>
            <a:r>
              <a:rPr lang="en-US" altLang="en-US" sz="1200" dirty="0">
                <a:solidFill>
                  <a:srgbClr val="000000"/>
                </a:solidFill>
                <a:latin typeface="Courier New" pitchFamily="49" charset="0"/>
                <a:cs typeface="Courier New" pitchFamily="49" charset="0"/>
              </a:rPr>
              <a:t>     Total |    41,836     37,354     42,377     55,033     52,629     59,658 |   288,887 </a:t>
            </a:r>
          </a:p>
        </p:txBody>
      </p:sp>
      <p:sp>
        <p:nvSpPr>
          <p:cNvPr id="13317" name="Rectangle 11"/>
          <p:cNvSpPr>
            <a:spLocks noChangeArrowheads="1"/>
          </p:cNvSpPr>
          <p:nvPr/>
        </p:nvSpPr>
        <p:spPr bwMode="auto">
          <a:xfrm>
            <a:off x="1450975" y="161925"/>
            <a:ext cx="3724275"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a:t>3- Methodology c-</a:t>
            </a:r>
          </a:p>
          <a:p>
            <a:pPr lvl="1">
              <a:spcBef>
                <a:spcPct val="20000"/>
              </a:spcBef>
              <a:buClr>
                <a:schemeClr val="tx1"/>
              </a:buClr>
              <a:buFont typeface="Zapf Dingbats" charset="2"/>
              <a:buNone/>
            </a:pPr>
            <a:r>
              <a:rPr lang="en-US" altLang="en-US" sz="3200"/>
              <a:t> </a:t>
            </a:r>
          </a:p>
        </p:txBody>
      </p:sp>
      <p:sp>
        <p:nvSpPr>
          <p:cNvPr id="13318" name="Rectangle 1"/>
          <p:cNvSpPr>
            <a:spLocks noChangeArrowheads="1"/>
          </p:cNvSpPr>
          <p:nvPr/>
        </p:nvSpPr>
        <p:spPr bwMode="auto">
          <a:xfrm>
            <a:off x="1296988" y="1382713"/>
            <a:ext cx="731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dirty="0"/>
              <a:t>LIS </a:t>
            </a:r>
            <a:r>
              <a:rPr lang="en-US" altLang="en-US" b="1" dirty="0" smtClean="0"/>
              <a:t>1985-2010                          </a:t>
            </a:r>
            <a:r>
              <a:rPr lang="en-US" altLang="en-US" b="1" dirty="0"/>
              <a:t>N per country and year </a:t>
            </a:r>
            <a:endParaRPr lang="en-US" altLang="en-US" dirty="0"/>
          </a:p>
        </p:txBody>
      </p:sp>
    </p:spTree>
    <p:extLst>
      <p:ext uri="{BB962C8B-B14F-4D97-AF65-F5344CB8AC3E}">
        <p14:creationId xmlns:p14="http://schemas.microsoft.com/office/powerpoint/2010/main" val="2607182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708B7B8-705D-43AB-B028-E8EBCE94D7D2}" type="slidenum">
              <a:rPr lang="fr-FR" altLang="en-US" sz="1400" smtClean="0"/>
              <a:pPr/>
              <a:t>78</a:t>
            </a:fld>
            <a:endParaRPr lang="fr-FR" altLang="en-US" sz="1400" smtClean="0"/>
          </a:p>
        </p:txBody>
      </p:sp>
      <p:sp>
        <p:nvSpPr>
          <p:cNvPr id="14339" name="Rectangle 3"/>
          <p:cNvSpPr>
            <a:spLocks noChangeArrowheads="1"/>
          </p:cNvSpPr>
          <p:nvPr/>
        </p:nvSpPr>
        <p:spPr bwMode="auto">
          <a:xfrm>
            <a:off x="488950" y="260350"/>
            <a:ext cx="8785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endParaRPr lang="en-US" altLang="en-US" b="1" dirty="0"/>
          </a:p>
          <a:p>
            <a:pPr algn="l"/>
            <a:r>
              <a:rPr lang="en-US" altLang="en-US" b="1" dirty="0" smtClean="0"/>
              <a:t>FR                   X=</a:t>
            </a:r>
            <a:r>
              <a:rPr lang="en-US" altLang="en-US" b="1" dirty="0" err="1" smtClean="0"/>
              <a:t>lr</a:t>
            </a:r>
            <a:r>
              <a:rPr lang="en-US" altLang="en-US" b="1" dirty="0" smtClean="0"/>
              <a:t>(education)  Y =</a:t>
            </a:r>
            <a:r>
              <a:rPr lang="en-US" altLang="en-US" b="1" dirty="0" err="1" smtClean="0"/>
              <a:t>lr</a:t>
            </a:r>
            <a:r>
              <a:rPr lang="en-US" altLang="en-US" b="1" dirty="0" smtClean="0"/>
              <a:t>(level of living)               US</a:t>
            </a:r>
            <a:br>
              <a:rPr lang="en-US" altLang="en-US" b="1" dirty="0" smtClean="0"/>
            </a:br>
            <a:endParaRPr lang="en-US" altLang="en-US" b="1" dirty="0"/>
          </a:p>
        </p:txBody>
      </p:sp>
      <p:sp>
        <p:nvSpPr>
          <p:cNvPr id="14340" name="Rectangle 11"/>
          <p:cNvSpPr>
            <a:spLocks noChangeArrowheads="1"/>
          </p:cNvSpPr>
          <p:nvPr/>
        </p:nvSpPr>
        <p:spPr bwMode="auto">
          <a:xfrm>
            <a:off x="-73189" y="161925"/>
            <a:ext cx="8914621"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a:t>4- </a:t>
            </a:r>
            <a:r>
              <a:rPr lang="en-US" altLang="en-US" sz="3200" b="1" i="1" dirty="0" smtClean="0"/>
              <a:t>Results </a:t>
            </a:r>
            <a:r>
              <a:rPr lang="en-US" altLang="en-US" sz="3200" b="1" i="1" dirty="0" err="1" smtClean="0"/>
              <a:t>Descriptives</a:t>
            </a:r>
            <a:r>
              <a:rPr lang="en-US" altLang="en-US" sz="3200" b="1" i="1" dirty="0" smtClean="0"/>
              <a:t> of the </a:t>
            </a:r>
            <a:r>
              <a:rPr lang="en-US" altLang="en-US" sz="3200" b="1" i="1" dirty="0" err="1" smtClean="0"/>
              <a:t>educ</a:t>
            </a:r>
            <a:r>
              <a:rPr lang="en-US" altLang="en-US" sz="3200" b="1" i="1" dirty="0" smtClean="0"/>
              <a:t>=&gt;income link</a:t>
            </a:r>
            <a:endParaRPr lang="en-US" altLang="en-US" sz="3200" b="1" i="1" dirty="0"/>
          </a:p>
          <a:p>
            <a:pPr lvl="1">
              <a:spcBef>
                <a:spcPct val="20000"/>
              </a:spcBef>
              <a:buClr>
                <a:schemeClr val="tx1"/>
              </a:buClr>
              <a:buFont typeface="Zapf Dingbats" charset="2"/>
              <a:buNone/>
            </a:pPr>
            <a:r>
              <a:rPr lang="en-US" altLang="en-US" sz="3200" dirty="0"/>
              <a:t> </a:t>
            </a:r>
          </a:p>
        </p:txBody>
      </p:sp>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492" y="1451217"/>
            <a:ext cx="4584700" cy="383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73" y="1460679"/>
            <a:ext cx="4584700" cy="383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04179" y="1475492"/>
            <a:ext cx="1813317" cy="369332"/>
          </a:xfrm>
          <a:prstGeom prst="rect">
            <a:avLst/>
          </a:prstGeom>
        </p:spPr>
        <p:txBody>
          <a:bodyPr wrap="none">
            <a:spAutoFit/>
          </a:bodyPr>
          <a:lstStyle/>
          <a:p>
            <a:r>
              <a:rPr lang="en-US" altLang="en-US" sz="1800" b="1" dirty="0" err="1" smtClean="0"/>
              <a:t>lr</a:t>
            </a:r>
            <a:r>
              <a:rPr lang="en-US" altLang="en-US" sz="1800" b="1" dirty="0" smtClean="0"/>
              <a:t>(level of living)</a:t>
            </a:r>
            <a:endParaRPr lang="en-US" sz="1800" dirty="0"/>
          </a:p>
        </p:txBody>
      </p:sp>
      <p:sp>
        <p:nvSpPr>
          <p:cNvPr id="3" name="Rectangle 2"/>
          <p:cNvSpPr/>
          <p:nvPr/>
        </p:nvSpPr>
        <p:spPr>
          <a:xfrm>
            <a:off x="8265368" y="3717032"/>
            <a:ext cx="1524776" cy="369332"/>
          </a:xfrm>
          <a:prstGeom prst="rect">
            <a:avLst/>
          </a:prstGeom>
        </p:spPr>
        <p:txBody>
          <a:bodyPr wrap="none">
            <a:spAutoFit/>
          </a:bodyPr>
          <a:lstStyle/>
          <a:p>
            <a:r>
              <a:rPr lang="en-US" altLang="en-US" sz="1800" b="1" dirty="0" err="1" smtClean="0"/>
              <a:t>lr</a:t>
            </a:r>
            <a:r>
              <a:rPr lang="en-US" altLang="en-US" sz="1800" b="1" dirty="0" smtClean="0"/>
              <a:t>(education) </a:t>
            </a:r>
            <a:endParaRPr lang="en-US" sz="1800" dirty="0"/>
          </a:p>
        </p:txBody>
      </p:sp>
      <p:sp>
        <p:nvSpPr>
          <p:cNvPr id="11" name="Rectangle 10"/>
          <p:cNvSpPr/>
          <p:nvPr/>
        </p:nvSpPr>
        <p:spPr>
          <a:xfrm>
            <a:off x="2767035" y="1466200"/>
            <a:ext cx="1813317" cy="369332"/>
          </a:xfrm>
          <a:prstGeom prst="rect">
            <a:avLst/>
          </a:prstGeom>
        </p:spPr>
        <p:txBody>
          <a:bodyPr wrap="none">
            <a:spAutoFit/>
          </a:bodyPr>
          <a:lstStyle/>
          <a:p>
            <a:r>
              <a:rPr lang="en-US" altLang="en-US" sz="1800" b="1" dirty="0" err="1" smtClean="0"/>
              <a:t>lr</a:t>
            </a:r>
            <a:r>
              <a:rPr lang="en-US" altLang="en-US" sz="1800" b="1" dirty="0" smtClean="0"/>
              <a:t>(level of living)</a:t>
            </a:r>
            <a:endParaRPr lang="en-US" sz="1800" dirty="0"/>
          </a:p>
        </p:txBody>
      </p:sp>
      <p:sp>
        <p:nvSpPr>
          <p:cNvPr id="12" name="Rectangle 11"/>
          <p:cNvSpPr/>
          <p:nvPr/>
        </p:nvSpPr>
        <p:spPr>
          <a:xfrm>
            <a:off x="3428224" y="3707740"/>
            <a:ext cx="1524776" cy="369332"/>
          </a:xfrm>
          <a:prstGeom prst="rect">
            <a:avLst/>
          </a:prstGeom>
        </p:spPr>
        <p:txBody>
          <a:bodyPr wrap="none">
            <a:spAutoFit/>
          </a:bodyPr>
          <a:lstStyle/>
          <a:p>
            <a:r>
              <a:rPr lang="en-US" altLang="en-US" sz="1800" b="1" dirty="0" err="1" smtClean="0"/>
              <a:t>lr</a:t>
            </a:r>
            <a:r>
              <a:rPr lang="en-US" altLang="en-US" sz="1800" b="1" dirty="0" smtClean="0"/>
              <a:t>(education) </a:t>
            </a:r>
            <a:endParaRPr lang="en-US" sz="1800" dirty="0"/>
          </a:p>
        </p:txBody>
      </p:sp>
    </p:spTree>
    <p:extLst>
      <p:ext uri="{BB962C8B-B14F-4D97-AF65-F5344CB8AC3E}">
        <p14:creationId xmlns:p14="http://schemas.microsoft.com/office/powerpoint/2010/main" val="42003136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212" y="1540663"/>
            <a:ext cx="4584700" cy="3832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12" y="1543050"/>
            <a:ext cx="4584700" cy="383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708B7B8-705D-43AB-B028-E8EBCE94D7D2}" type="slidenum">
              <a:rPr lang="fr-FR" altLang="en-US" sz="1400" smtClean="0"/>
              <a:pPr/>
              <a:t>79</a:t>
            </a:fld>
            <a:endParaRPr lang="fr-FR" altLang="en-US" sz="1400" smtClean="0"/>
          </a:p>
        </p:txBody>
      </p:sp>
      <p:sp>
        <p:nvSpPr>
          <p:cNvPr id="14339" name="Rectangle 3"/>
          <p:cNvSpPr>
            <a:spLocks noChangeArrowheads="1"/>
          </p:cNvSpPr>
          <p:nvPr/>
        </p:nvSpPr>
        <p:spPr bwMode="auto">
          <a:xfrm>
            <a:off x="488950" y="260350"/>
            <a:ext cx="8785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endParaRPr lang="en-US" altLang="en-US" b="1" dirty="0"/>
          </a:p>
          <a:p>
            <a:pPr algn="l"/>
            <a:endParaRPr lang="en-US" altLang="en-US" b="1" dirty="0" smtClean="0"/>
          </a:p>
          <a:p>
            <a:pPr algn="l"/>
            <a:r>
              <a:rPr lang="en-US" altLang="en-US" sz="2000" b="1" dirty="0" smtClean="0"/>
              <a:t>Intercept of cohort       </a:t>
            </a:r>
            <a:r>
              <a:rPr lang="en-US" altLang="en-US" b="1" dirty="0" smtClean="0"/>
              <a:t>on </a:t>
            </a:r>
            <a:r>
              <a:rPr lang="en-US" altLang="en-US" b="1" dirty="0" err="1" smtClean="0"/>
              <a:t>logitrank</a:t>
            </a:r>
            <a:r>
              <a:rPr lang="en-US" altLang="en-US" b="1" dirty="0" smtClean="0"/>
              <a:t>  level of living     </a:t>
            </a:r>
            <a:r>
              <a:rPr lang="en-US" altLang="en-US" sz="2000" b="1" dirty="0" smtClean="0"/>
              <a:t>Slope of cohort</a:t>
            </a:r>
            <a:r>
              <a:rPr lang="en-US" altLang="en-US" b="1" dirty="0" smtClean="0"/>
              <a:t/>
            </a:r>
            <a:br>
              <a:rPr lang="en-US" altLang="en-US" b="1" dirty="0" smtClean="0"/>
            </a:br>
            <a:endParaRPr lang="en-US" altLang="en-US" b="1" dirty="0"/>
          </a:p>
        </p:txBody>
      </p:sp>
      <p:sp>
        <p:nvSpPr>
          <p:cNvPr id="14340" name="Rectangle 11"/>
          <p:cNvSpPr>
            <a:spLocks noChangeArrowheads="1"/>
          </p:cNvSpPr>
          <p:nvPr/>
        </p:nvSpPr>
        <p:spPr bwMode="auto">
          <a:xfrm>
            <a:off x="362032" y="161925"/>
            <a:ext cx="80441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smtClean="0"/>
              <a:t>5- Cohort change in the </a:t>
            </a:r>
            <a:r>
              <a:rPr lang="en-US" altLang="en-US" sz="3200" b="1" i="1" dirty="0" err="1" smtClean="0"/>
              <a:t>educ</a:t>
            </a:r>
            <a:r>
              <a:rPr lang="en-US" altLang="en-US" sz="3200" b="1" i="1" dirty="0" smtClean="0"/>
              <a:t>=&gt;income link</a:t>
            </a:r>
            <a:endParaRPr lang="en-US" altLang="en-US" sz="3200" dirty="0"/>
          </a:p>
        </p:txBody>
      </p:sp>
      <p:sp>
        <p:nvSpPr>
          <p:cNvPr id="3" name="Rectangle 2"/>
          <p:cNvSpPr/>
          <p:nvPr/>
        </p:nvSpPr>
        <p:spPr>
          <a:xfrm>
            <a:off x="3473402" y="2924944"/>
            <a:ext cx="883576" cy="369332"/>
          </a:xfrm>
          <a:prstGeom prst="rect">
            <a:avLst/>
          </a:prstGeom>
        </p:spPr>
        <p:txBody>
          <a:bodyPr wrap="none">
            <a:spAutoFit/>
          </a:bodyPr>
          <a:lstStyle/>
          <a:p>
            <a:r>
              <a:rPr lang="en-US" altLang="en-US" sz="1800" b="1" dirty="0" smtClean="0"/>
              <a:t>cohort </a:t>
            </a:r>
            <a:endParaRPr lang="en-US" sz="1800" dirty="0"/>
          </a:p>
        </p:txBody>
      </p:sp>
      <p:sp>
        <p:nvSpPr>
          <p:cNvPr id="11" name="Rectangle 10"/>
          <p:cNvSpPr/>
          <p:nvPr/>
        </p:nvSpPr>
        <p:spPr>
          <a:xfrm>
            <a:off x="822343" y="1677568"/>
            <a:ext cx="1610377" cy="369332"/>
          </a:xfrm>
          <a:prstGeom prst="rect">
            <a:avLst/>
          </a:prstGeom>
        </p:spPr>
        <p:txBody>
          <a:bodyPr wrap="none">
            <a:spAutoFit/>
          </a:bodyPr>
          <a:lstStyle/>
          <a:p>
            <a:r>
              <a:rPr lang="en-US" sz="1800" dirty="0" smtClean="0"/>
              <a:t> effect on </a:t>
            </a:r>
            <a:r>
              <a:rPr lang="en-US" sz="1800" dirty="0" err="1" smtClean="0"/>
              <a:t>Lr</a:t>
            </a:r>
            <a:r>
              <a:rPr lang="en-US" sz="1800" dirty="0" smtClean="0"/>
              <a:t>(</a:t>
            </a:r>
            <a:r>
              <a:rPr lang="en-US" sz="1800" dirty="0" err="1" smtClean="0"/>
              <a:t>ll</a:t>
            </a:r>
            <a:r>
              <a:rPr lang="en-US" sz="1800" dirty="0" smtClean="0"/>
              <a:t>)</a:t>
            </a:r>
            <a:endParaRPr lang="en-US" sz="1800" dirty="0"/>
          </a:p>
        </p:txBody>
      </p:sp>
      <p:sp>
        <p:nvSpPr>
          <p:cNvPr id="4" name="Rectangle 3"/>
          <p:cNvSpPr/>
          <p:nvPr/>
        </p:nvSpPr>
        <p:spPr>
          <a:xfrm>
            <a:off x="5128750" y="1556792"/>
            <a:ext cx="3208626" cy="646331"/>
          </a:xfrm>
          <a:prstGeom prst="rect">
            <a:avLst/>
          </a:prstGeom>
        </p:spPr>
        <p:txBody>
          <a:bodyPr wrap="square">
            <a:spAutoFit/>
          </a:bodyPr>
          <a:lstStyle/>
          <a:p>
            <a:r>
              <a:rPr lang="en-US" sz="1800" dirty="0" smtClean="0"/>
              <a:t> slope effect on </a:t>
            </a:r>
            <a:r>
              <a:rPr lang="en-US" sz="1800" dirty="0" err="1" smtClean="0"/>
              <a:t>Lr</a:t>
            </a:r>
            <a:r>
              <a:rPr lang="en-US" sz="1800" dirty="0" smtClean="0"/>
              <a:t>(</a:t>
            </a:r>
            <a:r>
              <a:rPr lang="en-US" sz="1800" dirty="0" err="1" smtClean="0"/>
              <a:t>ll</a:t>
            </a:r>
            <a:r>
              <a:rPr lang="en-US" sz="1800" dirty="0" smtClean="0"/>
              <a:t>)</a:t>
            </a:r>
          </a:p>
          <a:p>
            <a:r>
              <a:rPr lang="en-US" sz="1800" dirty="0" smtClean="0"/>
              <a:t>= variation of </a:t>
            </a:r>
            <a:r>
              <a:rPr lang="en-US" sz="1800" dirty="0" err="1" smtClean="0"/>
              <a:t>educ</a:t>
            </a:r>
            <a:r>
              <a:rPr lang="en-US" sz="1800" dirty="0" smtClean="0"/>
              <a:t> premium</a:t>
            </a:r>
            <a:endParaRPr lang="en-US" sz="1800" dirty="0"/>
          </a:p>
        </p:txBody>
      </p:sp>
      <p:sp>
        <p:nvSpPr>
          <p:cNvPr id="15" name="Rectangle 14"/>
          <p:cNvSpPr/>
          <p:nvPr/>
        </p:nvSpPr>
        <p:spPr>
          <a:xfrm>
            <a:off x="8193360" y="3077344"/>
            <a:ext cx="883576" cy="369332"/>
          </a:xfrm>
          <a:prstGeom prst="rect">
            <a:avLst/>
          </a:prstGeom>
        </p:spPr>
        <p:txBody>
          <a:bodyPr wrap="none">
            <a:spAutoFit/>
          </a:bodyPr>
          <a:lstStyle/>
          <a:p>
            <a:r>
              <a:rPr lang="en-US" altLang="en-US" sz="1800" b="1" dirty="0" smtClean="0"/>
              <a:t>cohort </a:t>
            </a:r>
            <a:endParaRPr lang="en-US" sz="1800" dirty="0"/>
          </a:p>
        </p:txBody>
      </p:sp>
    </p:spTree>
    <p:extLst>
      <p:ext uri="{BB962C8B-B14F-4D97-AF65-F5344CB8AC3E}">
        <p14:creationId xmlns:p14="http://schemas.microsoft.com/office/powerpoint/2010/main" val="2456827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8</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Theory of social generations (Karl Mannheim) </a:t>
            </a:r>
          </a:p>
          <a:p>
            <a:pPr marL="488950" lvl="1" indent="-323850">
              <a:spcBef>
                <a:spcPts val="500"/>
              </a:spcBef>
              <a:spcAft>
                <a:spcPts val="500"/>
              </a:spcAft>
              <a:buFont typeface="Wingdings" pitchFamily="2" charset="2"/>
              <a:buChar char="Ø"/>
            </a:pPr>
            <a:r>
              <a:rPr lang="en-US" sz="2100" b="0" dirty="0" smtClean="0">
                <a:solidFill>
                  <a:srgbClr val="000000"/>
                </a:solidFill>
              </a:rPr>
              <a:t>1968 gap </a:t>
            </a:r>
            <a:r>
              <a:rPr lang="en-US" sz="2100" b="0" dirty="0">
                <a:solidFill>
                  <a:srgbClr val="000000"/>
                </a:solidFill>
              </a:rPr>
              <a:t>of generations (Margaret Mead)</a:t>
            </a:r>
            <a:endParaRPr lang="en-US" sz="1900" b="0" dirty="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Cohort and social change (Norman Ryder)</a:t>
            </a:r>
            <a:endParaRPr lang="en-US" sz="19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The </a:t>
            </a:r>
            <a:r>
              <a:rPr lang="en-US" sz="2100" b="0" dirty="0" smtClean="0">
                <a:solidFill>
                  <a:srgbClr val="000000"/>
                </a:solidFill>
              </a:rPr>
              <a:t>methodology of APC analysis (Yang Yang)</a:t>
            </a:r>
          </a:p>
          <a:p>
            <a:pPr marL="488950" lvl="1" indent="-323850">
              <a:spcBef>
                <a:spcPts val="500"/>
              </a:spcBef>
              <a:spcAft>
                <a:spcPts val="500"/>
              </a:spcAft>
              <a:buFont typeface="Wingdings" pitchFamily="2" charset="2"/>
              <a:buChar char="Ø"/>
            </a:pPr>
            <a:r>
              <a:rPr lang="en-US" sz="2100" b="0" dirty="0" smtClean="0">
                <a:solidFill>
                  <a:srgbClr val="000000"/>
                </a:solidFill>
              </a:rPr>
              <a:t>Examples:  </a:t>
            </a:r>
            <a:br>
              <a:rPr lang="en-US" sz="2100" b="0" dirty="0" smtClean="0">
                <a:solidFill>
                  <a:srgbClr val="000000"/>
                </a:solidFill>
              </a:rPr>
            </a:br>
            <a:r>
              <a:rPr lang="en-US" sz="2100" b="0" dirty="0" smtClean="0">
                <a:solidFill>
                  <a:srgbClr val="000000"/>
                </a:solidFill>
              </a:rPr>
              <a:t>* suicide in France </a:t>
            </a:r>
            <a:br>
              <a:rPr lang="en-US" sz="2100" b="0" dirty="0" smtClean="0">
                <a:solidFill>
                  <a:srgbClr val="000000"/>
                </a:solidFill>
              </a:rPr>
            </a:br>
            <a:r>
              <a:rPr lang="en-US" sz="2100" b="0" dirty="0" smtClean="0">
                <a:solidFill>
                  <a:srgbClr val="000000"/>
                </a:solidFill>
              </a:rPr>
              <a:t>* consumption in China</a:t>
            </a:r>
            <a:br>
              <a:rPr lang="en-US" sz="2100" b="0" dirty="0" smtClean="0">
                <a:solidFill>
                  <a:srgbClr val="000000"/>
                </a:solidFill>
              </a:rPr>
            </a:br>
            <a:r>
              <a:rPr lang="en-US" sz="2100" b="0" dirty="0" smtClean="0">
                <a:solidFill>
                  <a:srgbClr val="000000"/>
                </a:solidFill>
              </a:rPr>
              <a:t>* political participation </a:t>
            </a:r>
            <a:br>
              <a:rPr lang="en-US" sz="2100" b="0" dirty="0" smtClean="0">
                <a:solidFill>
                  <a:srgbClr val="000000"/>
                </a:solidFill>
              </a:rPr>
            </a:br>
            <a:r>
              <a:rPr lang="en-US" sz="2100" b="0" dirty="0" smtClean="0">
                <a:solidFill>
                  <a:srgbClr val="000000"/>
                </a:solidFill>
              </a:rPr>
              <a:t>* etc. , etc. , etc. </a:t>
            </a:r>
          </a:p>
        </p:txBody>
      </p:sp>
      <p:sp>
        <p:nvSpPr>
          <p:cNvPr id="4100" name="Rectangle 3"/>
          <p:cNvSpPr>
            <a:spLocks noChangeArrowheads="1"/>
          </p:cNvSpPr>
          <p:nvPr/>
        </p:nvSpPr>
        <p:spPr bwMode="auto">
          <a:xfrm>
            <a:off x="7369175" y="2781300"/>
            <a:ext cx="2120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rgbClr val="000000"/>
                </a:solidFill>
              </a:rPr>
              <a:t>Karl Mannheim</a:t>
            </a:r>
          </a:p>
          <a:p>
            <a:pPr algn="ctr"/>
            <a:r>
              <a:rPr lang="fr-FR">
                <a:solidFill>
                  <a:srgbClr val="000000"/>
                </a:solidFill>
              </a:rPr>
              <a:t>1893-1947</a:t>
            </a:r>
          </a:p>
        </p:txBody>
      </p:sp>
      <p:pic>
        <p:nvPicPr>
          <p:cNvPr id="4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662" y="260350"/>
            <a:ext cx="210185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725" y="3730625"/>
            <a:ext cx="1558925"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3" name="Rectangle 6"/>
          <p:cNvSpPr>
            <a:spLocks noChangeArrowheads="1"/>
          </p:cNvSpPr>
          <p:nvPr/>
        </p:nvSpPr>
        <p:spPr bwMode="auto">
          <a:xfrm>
            <a:off x="7835900" y="5846763"/>
            <a:ext cx="1581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rgbClr val="000000"/>
                </a:solidFill>
              </a:rPr>
              <a:t>Yang Yang</a:t>
            </a:r>
          </a:p>
          <a:p>
            <a:pPr algn="ctr"/>
            <a:r>
              <a:rPr lang="en-US">
                <a:solidFill>
                  <a:srgbClr val="000000"/>
                </a:solidFill>
              </a:rPr>
              <a:t>1970?-</a:t>
            </a:r>
            <a:endParaRPr lang="fr-FR">
              <a:solidFill>
                <a:srgbClr val="000000"/>
              </a:solidFill>
            </a:endParaRPr>
          </a:p>
        </p:txBody>
      </p:sp>
      <p:pic>
        <p:nvPicPr>
          <p:cNvPr id="410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638" y="3357563"/>
            <a:ext cx="2454275"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5" name="Rectangle 10"/>
          <p:cNvSpPr>
            <a:spLocks noChangeArrowheads="1"/>
          </p:cNvSpPr>
          <p:nvPr/>
        </p:nvSpPr>
        <p:spPr bwMode="auto">
          <a:xfrm>
            <a:off x="4892675" y="5441950"/>
            <a:ext cx="2003425"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solidFill>
                  <a:srgbClr val="000000"/>
                </a:solidFill>
              </a:rPr>
              <a:t>Norman Ryder</a:t>
            </a:r>
            <a:br>
              <a:rPr lang="en-US" dirty="0">
                <a:solidFill>
                  <a:srgbClr val="000000"/>
                </a:solidFill>
              </a:rPr>
            </a:br>
            <a:r>
              <a:rPr lang="fr-FR" dirty="0">
                <a:solidFill>
                  <a:srgbClr val="000000"/>
                </a:solidFill>
              </a:rPr>
              <a:t> 1923-2010</a:t>
            </a:r>
          </a:p>
        </p:txBody>
      </p:sp>
      <p:sp>
        <p:nvSpPr>
          <p:cNvPr id="4106" name="Rectangle 11"/>
          <p:cNvSpPr>
            <a:spLocks noChangeArrowheads="1"/>
          </p:cNvSpPr>
          <p:nvPr/>
        </p:nvSpPr>
        <p:spPr bwMode="auto">
          <a:xfrm>
            <a:off x="-160338" y="161925"/>
            <a:ext cx="775564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a:t>1. </a:t>
            </a:r>
            <a:r>
              <a:rPr lang="en-US" sz="3200" b="1" i="1" dirty="0" smtClean="0"/>
              <a:t>From theory to </a:t>
            </a:r>
            <a:r>
              <a:rPr lang="en-US" sz="3200" b="1" i="1" dirty="0" err="1" smtClean="0"/>
              <a:t>datacrunching</a:t>
            </a:r>
            <a:r>
              <a:rPr lang="en-US" sz="3200" b="1" i="1" dirty="0" smtClean="0"/>
              <a:t>: </a:t>
            </a:r>
            <a:br>
              <a:rPr lang="en-US" sz="3200" b="1" i="1" dirty="0" smtClean="0"/>
            </a:br>
            <a:r>
              <a:rPr lang="en-US" sz="3200" b="1" i="1" dirty="0" smtClean="0"/>
              <a:t>Social generations and cohort </a:t>
            </a:r>
            <a:r>
              <a:rPr lang="en-US" sz="3200" b="1" i="1" dirty="0"/>
              <a:t>analysis</a:t>
            </a:r>
            <a:r>
              <a:rPr lang="en-US" sz="3200" dirty="0"/>
              <a:t> </a:t>
            </a:r>
          </a:p>
        </p:txBody>
      </p:sp>
      <p:sp>
        <p:nvSpPr>
          <p:cNvPr id="2" name="Rectangle 1"/>
          <p:cNvSpPr/>
          <p:nvPr/>
        </p:nvSpPr>
        <p:spPr>
          <a:xfrm>
            <a:off x="416496" y="6207695"/>
            <a:ext cx="5243808" cy="461665"/>
          </a:xfrm>
          <a:prstGeom prst="rect">
            <a:avLst/>
          </a:prstGeom>
        </p:spPr>
        <p:txBody>
          <a:bodyPr wrap="none">
            <a:spAutoFit/>
          </a:bodyPr>
          <a:lstStyle/>
          <a:p>
            <a:r>
              <a:rPr lang="en-US" dirty="0"/>
              <a:t>www.louischauvel.org/ryder2090964.pdf</a:t>
            </a:r>
          </a:p>
        </p:txBody>
      </p:sp>
      <p:pic>
        <p:nvPicPr>
          <p:cNvPr id="17412" name="Picture 4" descr="Résultats de recherche d'images pour « margaret mead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4688" y="3701165"/>
            <a:ext cx="2286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0"/>
          <p:cNvSpPr>
            <a:spLocks noChangeArrowheads="1"/>
          </p:cNvSpPr>
          <p:nvPr/>
        </p:nvSpPr>
        <p:spPr bwMode="auto">
          <a:xfrm>
            <a:off x="2176682" y="5445224"/>
            <a:ext cx="2083455"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smtClean="0">
                <a:solidFill>
                  <a:srgbClr val="000000"/>
                </a:solidFill>
              </a:rPr>
              <a:t>Margaret Mead</a:t>
            </a:r>
            <a:r>
              <a:rPr lang="en-US" dirty="0">
                <a:solidFill>
                  <a:srgbClr val="000000"/>
                </a:solidFill>
              </a:rPr>
              <a:t/>
            </a:r>
            <a:br>
              <a:rPr lang="en-US" dirty="0">
                <a:solidFill>
                  <a:srgbClr val="000000"/>
                </a:solidFill>
              </a:rPr>
            </a:br>
            <a:r>
              <a:rPr lang="fr-FR" dirty="0">
                <a:solidFill>
                  <a:srgbClr val="000000"/>
                </a:solidFill>
              </a:rPr>
              <a:t> </a:t>
            </a:r>
            <a:r>
              <a:rPr lang="fr-FR" dirty="0" smtClean="0">
                <a:solidFill>
                  <a:srgbClr val="000000"/>
                </a:solidFill>
              </a:rPr>
              <a:t>1901-1978 </a:t>
            </a:r>
            <a:endParaRPr lang="fr-FR" dirty="0">
              <a:solidFill>
                <a:srgbClr val="000000"/>
              </a:solidFill>
            </a:endParaRPr>
          </a:p>
        </p:txBody>
      </p:sp>
    </p:spTree>
    <p:extLst>
      <p:ext uri="{BB962C8B-B14F-4D97-AF65-F5344CB8AC3E}">
        <p14:creationId xmlns:p14="http://schemas.microsoft.com/office/powerpoint/2010/main" val="35798920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F9D75F8-A91A-4029-A1BF-199B6AC9C382}" type="slidenum">
              <a:rPr lang="fr-FR" altLang="en-US" sz="1400" smtClean="0"/>
              <a:pPr/>
              <a:t>80</a:t>
            </a:fld>
            <a:endParaRPr lang="fr-FR" altLang="en-US" sz="1400" smtClean="0"/>
          </a:p>
        </p:txBody>
      </p:sp>
      <p:sp>
        <p:nvSpPr>
          <p:cNvPr id="21507" name="Rectangle 3"/>
          <p:cNvSpPr>
            <a:spLocks noChangeArrowheads="1"/>
          </p:cNvSpPr>
          <p:nvPr/>
        </p:nvSpPr>
        <p:spPr bwMode="auto">
          <a:xfrm>
            <a:off x="273050" y="144859"/>
            <a:ext cx="96329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defRPr/>
            </a:pPr>
            <a:endParaRPr lang="en-US" altLang="en-US" b="1" dirty="0" smtClean="0"/>
          </a:p>
          <a:p>
            <a:pPr algn="l">
              <a:defRPr/>
            </a:pPr>
            <a:endParaRPr lang="en-US" altLang="en-US" b="1" dirty="0" smtClean="0"/>
          </a:p>
          <a:p>
            <a:pPr algn="l">
              <a:defRPr/>
            </a:pPr>
            <a:r>
              <a:rPr lang="en-US" altLang="en-US" b="1" dirty="0" smtClean="0"/>
              <a:t>A – </a:t>
            </a:r>
            <a:r>
              <a:rPr lang="en-US" altLang="en-US" b="1" dirty="0" smtClean="0"/>
              <a:t>“Overeducation” does not express a complicated </a:t>
            </a:r>
            <a:r>
              <a:rPr lang="en-US" altLang="en-US" b="1" dirty="0" err="1" smtClean="0"/>
              <a:t>recomposition</a:t>
            </a:r>
            <a:endParaRPr lang="en-US" altLang="en-US" b="1" dirty="0" smtClean="0"/>
          </a:p>
          <a:p>
            <a:pPr algn="l">
              <a:defRPr/>
            </a:pPr>
            <a:r>
              <a:rPr lang="en-US" altLang="en-US" b="1" dirty="0" smtClean="0"/>
              <a:t>B – </a:t>
            </a:r>
            <a:r>
              <a:rPr lang="en-US" altLang="en-US" b="1" dirty="0" smtClean="0"/>
              <a:t>The higher my diploma the higher my position</a:t>
            </a:r>
            <a:endParaRPr lang="en-US" altLang="en-US" b="1" dirty="0" smtClean="0"/>
          </a:p>
          <a:p>
            <a:pPr algn="l">
              <a:defRPr/>
            </a:pPr>
            <a:r>
              <a:rPr lang="en-US" altLang="en-US" b="1" dirty="0" smtClean="0"/>
              <a:t>C</a:t>
            </a:r>
            <a:r>
              <a:rPr lang="en-US" altLang="en-US" b="1" dirty="0"/>
              <a:t> – </a:t>
            </a:r>
            <a:r>
              <a:rPr lang="en-US" altLang="en-US" b="1" dirty="0" smtClean="0"/>
              <a:t>The higher the proportion of diploma owners, </a:t>
            </a:r>
            <a:br>
              <a:rPr lang="en-US" altLang="en-US" b="1" dirty="0" smtClean="0"/>
            </a:br>
            <a:r>
              <a:rPr lang="en-US" altLang="en-US" b="1" dirty="0" smtClean="0"/>
              <a:t>	the lower their (relative) position</a:t>
            </a:r>
          </a:p>
          <a:p>
            <a:pPr algn="l">
              <a:defRPr/>
            </a:pPr>
            <a:r>
              <a:rPr lang="en-US" altLang="en-US" b="1" dirty="0" smtClean="0"/>
              <a:t>D </a:t>
            </a:r>
            <a:r>
              <a:rPr lang="en-US" altLang="en-US" b="1" dirty="0"/>
              <a:t>– The </a:t>
            </a:r>
            <a:r>
              <a:rPr lang="en-US" altLang="en-US" b="1" dirty="0" smtClean="0"/>
              <a:t>cohorts relative socioeconomic circumstances </a:t>
            </a:r>
            <a:br>
              <a:rPr lang="en-US" altLang="en-US" b="1" dirty="0" smtClean="0"/>
            </a:br>
            <a:r>
              <a:rPr lang="en-US" altLang="en-US" b="1" dirty="0" smtClean="0"/>
              <a:t>	can change completely the intercepts / gradients</a:t>
            </a:r>
          </a:p>
          <a:p>
            <a:pPr algn="l">
              <a:defRPr/>
            </a:pPr>
            <a:r>
              <a:rPr lang="en-US" altLang="en-US" b="1" dirty="0" smtClean="0"/>
              <a:t>E </a:t>
            </a:r>
            <a:r>
              <a:rPr lang="en-US" altLang="en-US" b="1" dirty="0"/>
              <a:t>– </a:t>
            </a:r>
            <a:r>
              <a:rPr lang="en-US" altLang="en-US" b="1" dirty="0" smtClean="0"/>
              <a:t>France is an extreme case of social downgrading </a:t>
            </a:r>
            <a:br>
              <a:rPr lang="en-US" altLang="en-US" b="1" dirty="0" smtClean="0"/>
            </a:br>
            <a:r>
              <a:rPr lang="en-US" altLang="en-US" b="1" dirty="0" smtClean="0"/>
              <a:t>	of the young birth cohorts</a:t>
            </a:r>
            <a:endParaRPr lang="en-US" altLang="en-US" b="1" dirty="0"/>
          </a:p>
          <a:p>
            <a:pPr algn="l">
              <a:defRPr/>
            </a:pPr>
            <a:r>
              <a:rPr lang="en-US" altLang="en-US" b="1" dirty="0" smtClean="0"/>
              <a:t>F </a:t>
            </a:r>
            <a:r>
              <a:rPr lang="en-US" altLang="en-US" b="1" dirty="0"/>
              <a:t>– </a:t>
            </a:r>
            <a:r>
              <a:rPr lang="en-US" altLang="en-US" b="1" dirty="0" smtClean="0"/>
              <a:t>France is not alone = Italy, Span, Greece, … who’s next? </a:t>
            </a:r>
            <a:endParaRPr lang="en-US" altLang="en-US" b="1" dirty="0"/>
          </a:p>
          <a:p>
            <a:pPr algn="l">
              <a:defRPr/>
            </a:pPr>
            <a:endParaRPr lang="en-US" altLang="en-US" b="1" dirty="0" smtClean="0"/>
          </a:p>
          <a:p>
            <a:pPr algn="l">
              <a:defRPr/>
            </a:pPr>
            <a:r>
              <a:rPr lang="en-US" altLang="en-US" b="1" dirty="0" smtClean="0"/>
              <a:t>G </a:t>
            </a:r>
            <a:r>
              <a:rPr lang="en-US" altLang="en-US" b="1" dirty="0"/>
              <a:t>– </a:t>
            </a:r>
            <a:r>
              <a:rPr lang="en-US" altLang="en-US" b="1" dirty="0" smtClean="0"/>
              <a:t>LIS data provide fantastic tools for international comparison </a:t>
            </a:r>
            <a:endParaRPr lang="en-US" altLang="en-US" b="1" dirty="0"/>
          </a:p>
          <a:p>
            <a:pPr algn="l">
              <a:defRPr/>
            </a:pPr>
            <a:endParaRPr lang="en-US" altLang="en-US" b="1" dirty="0" smtClean="0"/>
          </a:p>
        </p:txBody>
      </p:sp>
      <p:sp>
        <p:nvSpPr>
          <p:cNvPr id="25604" name="Rectangle 11"/>
          <p:cNvSpPr>
            <a:spLocks noChangeArrowheads="1"/>
          </p:cNvSpPr>
          <p:nvPr/>
        </p:nvSpPr>
        <p:spPr bwMode="auto">
          <a:xfrm>
            <a:off x="1799710" y="161925"/>
            <a:ext cx="30283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smtClean="0"/>
              <a:t>6- Conclusion</a:t>
            </a:r>
            <a:endParaRPr lang="en-US" altLang="en-US" sz="3200" dirty="0"/>
          </a:p>
        </p:txBody>
      </p:sp>
    </p:spTree>
    <p:extLst>
      <p:ext uri="{BB962C8B-B14F-4D97-AF65-F5344CB8AC3E}">
        <p14:creationId xmlns:p14="http://schemas.microsoft.com/office/powerpoint/2010/main" val="578211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body" idx="1"/>
          </p:nvPr>
        </p:nvSpPr>
        <p:spPr>
          <a:xfrm>
            <a:off x="200025" y="260350"/>
            <a:ext cx="9705975" cy="6597650"/>
          </a:xfrm>
          <a:noFill/>
        </p:spPr>
        <p:txBody>
          <a:bodyPr/>
          <a:lstStyle/>
          <a:p>
            <a:pPr marL="488950" lvl="1" indent="-323850">
              <a:spcBef>
                <a:spcPts val="500"/>
              </a:spcBef>
              <a:spcAft>
                <a:spcPts val="500"/>
              </a:spcAft>
              <a:buFont typeface="Zapf Dingbats" charset="2"/>
              <a:buNone/>
            </a:pPr>
            <a:endParaRPr lang="en-US" sz="21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www.louischauvel.org/TheMannheim.pdf</a:t>
            </a:r>
            <a:endParaRPr lang="en-US" sz="2100" b="0" dirty="0">
              <a:solidFill>
                <a:srgbClr val="000000"/>
              </a:solidFill>
            </a:endParaRPr>
          </a:p>
          <a:p>
            <a:pPr marL="488950" lvl="1" indent="-323850">
              <a:spcBef>
                <a:spcPts val="500"/>
              </a:spcBef>
              <a:spcAft>
                <a:spcPts val="500"/>
              </a:spcAft>
              <a:buFont typeface="Wingdings" pitchFamily="2" charset="2"/>
              <a:buChar char="Ø"/>
            </a:pPr>
            <a:r>
              <a:rPr lang="en-US" sz="2100" b="0" dirty="0">
                <a:solidFill>
                  <a:srgbClr val="000000"/>
                </a:solidFill>
              </a:rPr>
              <a:t>www.louischauvel.org/TheMead.pdf</a:t>
            </a:r>
          </a:p>
          <a:p>
            <a:pPr marL="488950" lvl="1" indent="-323850">
              <a:spcBef>
                <a:spcPts val="500"/>
              </a:spcBef>
              <a:spcAft>
                <a:spcPts val="500"/>
              </a:spcAft>
              <a:buFont typeface="Wingdings" pitchFamily="2" charset="2"/>
              <a:buChar char="Ø"/>
            </a:pPr>
            <a:r>
              <a:rPr lang="en-US" sz="2100" b="0" dirty="0" smtClean="0">
                <a:solidFill>
                  <a:srgbClr val="000000"/>
                </a:solidFill>
              </a:rPr>
              <a:t>www.louischauvel.org/TheRyder.pdf</a:t>
            </a:r>
          </a:p>
          <a:p>
            <a:pPr marL="488950" lvl="1" indent="-323850">
              <a:spcBef>
                <a:spcPts val="500"/>
              </a:spcBef>
              <a:spcAft>
                <a:spcPts val="500"/>
              </a:spcAft>
              <a:buFont typeface="Wingdings" pitchFamily="2" charset="2"/>
              <a:buChar char="Ø"/>
            </a:pPr>
            <a:r>
              <a:rPr lang="en-US" sz="2100" b="0" dirty="0">
                <a:solidFill>
                  <a:srgbClr val="000000"/>
                </a:solidFill>
              </a:rPr>
              <a:t>http://</a:t>
            </a:r>
            <a:r>
              <a:rPr lang="en-US" sz="2100" b="0" dirty="0" smtClean="0">
                <a:solidFill>
                  <a:srgbClr val="000000"/>
                </a:solidFill>
              </a:rPr>
              <a:t>davidcard.berkeley.edu/papers/vietnam-war-college.pdf</a:t>
            </a:r>
          </a:p>
          <a:p>
            <a:pPr marL="488950" lvl="1" indent="-323850">
              <a:spcBef>
                <a:spcPts val="500"/>
              </a:spcBef>
              <a:spcAft>
                <a:spcPts val="500"/>
              </a:spcAft>
              <a:buFont typeface="Wingdings" pitchFamily="2" charset="2"/>
              <a:buChar char="Ø"/>
            </a:pPr>
            <a:r>
              <a:rPr lang="en-US" sz="2100" b="0" dirty="0" smtClean="0">
                <a:solidFill>
                  <a:srgbClr val="000000"/>
                </a:solidFill>
              </a:rPr>
              <a:t>www.louischauvel.org/TheYANGASR2008.pdf</a:t>
            </a:r>
            <a:endParaRPr lang="en-US" sz="2100" b="0" dirty="0">
              <a:solidFill>
                <a:srgbClr val="000000"/>
              </a:solidFill>
            </a:endParaRPr>
          </a:p>
          <a:p>
            <a:pPr marL="822325" lvl="2" indent="-323850">
              <a:spcBef>
                <a:spcPts val="500"/>
              </a:spcBef>
              <a:spcAft>
                <a:spcPts val="500"/>
              </a:spcAft>
              <a:buFont typeface="Wingdings" pitchFamily="2" charset="2"/>
              <a:buChar char="Ø"/>
            </a:pPr>
            <a:endParaRPr lang="en-US" b="0" dirty="0">
              <a:solidFill>
                <a:srgbClr val="000000"/>
              </a:solidFill>
            </a:endParaRPr>
          </a:p>
        </p:txBody>
      </p:sp>
      <p:sp>
        <p:nvSpPr>
          <p:cNvPr id="4106" name="Rectangle 11"/>
          <p:cNvSpPr>
            <a:spLocks noChangeArrowheads="1"/>
          </p:cNvSpPr>
          <p:nvPr/>
        </p:nvSpPr>
        <p:spPr bwMode="auto">
          <a:xfrm>
            <a:off x="-160338" y="161925"/>
            <a:ext cx="44230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Important references </a:t>
            </a:r>
            <a:r>
              <a:rPr lang="en-US" sz="3200" dirty="0" smtClean="0"/>
              <a:t> </a:t>
            </a:r>
            <a:endParaRPr lang="en-US" sz="3200" dirty="0"/>
          </a:p>
        </p:txBody>
      </p:sp>
      <p:pic>
        <p:nvPicPr>
          <p:cNvPr id="17412" name="Picture 4" descr="Résultats de recherche d'images pour « margaret mea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2" y="2975215"/>
            <a:ext cx="4692203" cy="391016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0"/>
          <p:cNvSpPr>
            <a:spLocks noChangeArrowheads="1"/>
          </p:cNvSpPr>
          <p:nvPr/>
        </p:nvSpPr>
        <p:spPr bwMode="auto">
          <a:xfrm>
            <a:off x="200471" y="5792196"/>
            <a:ext cx="2083455"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smtClean="0">
                <a:solidFill>
                  <a:srgbClr val="000000"/>
                </a:solidFill>
              </a:rPr>
              <a:t>Margaret Mead</a:t>
            </a:r>
            <a:r>
              <a:rPr lang="en-US" dirty="0">
                <a:solidFill>
                  <a:srgbClr val="000000"/>
                </a:solidFill>
              </a:rPr>
              <a:t/>
            </a:r>
            <a:br>
              <a:rPr lang="en-US" dirty="0">
                <a:solidFill>
                  <a:srgbClr val="000000"/>
                </a:solidFill>
              </a:rPr>
            </a:br>
            <a:r>
              <a:rPr lang="fr-FR" dirty="0">
                <a:solidFill>
                  <a:srgbClr val="000000"/>
                </a:solidFill>
              </a:rPr>
              <a:t> </a:t>
            </a:r>
            <a:r>
              <a:rPr lang="fr-FR" dirty="0" smtClean="0">
                <a:solidFill>
                  <a:srgbClr val="000000"/>
                </a:solidFill>
              </a:rPr>
              <a:t>1901-1978 </a:t>
            </a:r>
            <a:endParaRPr lang="fr-FR" dirty="0">
              <a:solidFill>
                <a:srgbClr val="000000"/>
              </a:solidFill>
            </a:endParaRPr>
          </a:p>
        </p:txBody>
      </p:sp>
      <p:sp>
        <p:nvSpPr>
          <p:cNvPr id="3" name="Rectangle 2"/>
          <p:cNvSpPr/>
          <p:nvPr/>
        </p:nvSpPr>
        <p:spPr>
          <a:xfrm>
            <a:off x="4232920" y="292586"/>
            <a:ext cx="5688632" cy="400110"/>
          </a:xfrm>
          <a:prstGeom prst="rect">
            <a:avLst/>
          </a:prstGeom>
        </p:spPr>
        <p:txBody>
          <a:bodyPr wrap="square">
            <a:spAutoFit/>
          </a:bodyPr>
          <a:lstStyle/>
          <a:p>
            <a:r>
              <a:rPr lang="en-US" altLang="en-US" sz="2000" u="sng" dirty="0"/>
              <a:t>http://www.louischauvel.org/frenchpolcultsoc.pdf</a:t>
            </a:r>
            <a:endParaRPr lang="en-US" sz="2000" dirty="0"/>
          </a:p>
        </p:txBody>
      </p:sp>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972" y="2996952"/>
            <a:ext cx="4860540" cy="400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902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i&amp;e Consultants">
  <a:themeElements>
    <a:clrScheme name="i&amp;e Consulta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amp;e Consulta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amp;e Consulta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amp;e Consulta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amp;e Consultan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amp;e Consultan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amp;e Consultan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amp;e Consultan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amp;e Consultan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22024</TotalTime>
  <Words>4152</Words>
  <Application>Microsoft Office PowerPoint</Application>
  <PresentationFormat>A4 Paper (210x297 mm)</PresentationFormat>
  <Paragraphs>1028</Paragraphs>
  <Slides>80</Slides>
  <Notes>75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i&amp;e Consultants</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Groupe i&amp;e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 e</dc:creator>
  <cp:lastModifiedBy>karl</cp:lastModifiedBy>
  <cp:revision>251</cp:revision>
  <cp:lastPrinted>2003-04-09T17:48:13Z</cp:lastPrinted>
  <dcterms:created xsi:type="dcterms:W3CDTF">2002-01-29T11:09:42Z</dcterms:created>
  <dcterms:modified xsi:type="dcterms:W3CDTF">2015-06-03T12:35:26Z</dcterms:modified>
</cp:coreProperties>
</file>