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8"/>
  </p:notesMasterIdLst>
  <p:sldIdLst>
    <p:sldId id="257" r:id="rId2"/>
    <p:sldId id="258" r:id="rId3"/>
    <p:sldId id="351" r:id="rId4"/>
    <p:sldId id="340" r:id="rId5"/>
    <p:sldId id="341" r:id="rId6"/>
    <p:sldId id="342" r:id="rId7"/>
    <p:sldId id="260" r:id="rId8"/>
    <p:sldId id="261" r:id="rId9"/>
    <p:sldId id="347" r:id="rId10"/>
    <p:sldId id="262" r:id="rId11"/>
    <p:sldId id="263" r:id="rId12"/>
    <p:sldId id="264" r:id="rId13"/>
    <p:sldId id="352" r:id="rId14"/>
    <p:sldId id="343" r:id="rId15"/>
    <p:sldId id="344" r:id="rId16"/>
    <p:sldId id="345" r:id="rId17"/>
    <p:sldId id="346" r:id="rId18"/>
    <p:sldId id="267" r:id="rId19"/>
    <p:sldId id="268" r:id="rId20"/>
    <p:sldId id="269" r:id="rId21"/>
    <p:sldId id="270" r:id="rId22"/>
    <p:sldId id="271" r:id="rId23"/>
    <p:sldId id="272" r:id="rId24"/>
    <p:sldId id="273" r:id="rId25"/>
    <p:sldId id="335" r:id="rId26"/>
    <p:sldId id="336" r:id="rId27"/>
    <p:sldId id="337" r:id="rId28"/>
    <p:sldId id="338" r:id="rId29"/>
    <p:sldId id="339" r:id="rId30"/>
    <p:sldId id="348" r:id="rId31"/>
    <p:sldId id="349" r:id="rId32"/>
    <p:sldId id="350"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2" r:id="rId47"/>
    <p:sldId id="293" r:id="rId48"/>
    <p:sldId id="294" r:id="rId49"/>
    <p:sldId id="295" r:id="rId50"/>
    <p:sldId id="296"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3" autoAdjust="0"/>
    <p:restoredTop sz="94660"/>
  </p:normalViewPr>
  <p:slideViewPr>
    <p:cSldViewPr snapToGrid="0">
      <p:cViewPr varScale="1">
        <p:scale>
          <a:sx n="115" d="100"/>
          <a:sy n="115" d="100"/>
        </p:scale>
        <p:origin x="432"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3B23B-117D-4A55-82F9-E711B0C7F5E6}" type="datetimeFigureOut">
              <a:rPr lang="en-US" smtClean="0"/>
              <a:t>7/8/2022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3FFC1-78B1-45F8-B1AC-6CC80779F5F2}" type="slidenum">
              <a:rPr lang="en-US" smtClean="0"/>
              <a:t>‹#›</a:t>
            </a:fld>
            <a:endParaRPr lang="en-US"/>
          </a:p>
        </p:txBody>
      </p:sp>
    </p:spTree>
    <p:extLst>
      <p:ext uri="{BB962C8B-B14F-4D97-AF65-F5344CB8AC3E}">
        <p14:creationId xmlns:p14="http://schemas.microsoft.com/office/powerpoint/2010/main" val="4231459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FCE1D-8118-4711-8B0E-95F9DFF2F4F3}" type="slidenum">
              <a:rPr lang="en-US" smtClean="0"/>
              <a:t>1</a:t>
            </a:fld>
            <a:endParaRPr lang="en-US"/>
          </a:p>
        </p:txBody>
      </p:sp>
    </p:spTree>
    <p:extLst>
      <p:ext uri="{BB962C8B-B14F-4D97-AF65-F5344CB8AC3E}">
        <p14:creationId xmlns:p14="http://schemas.microsoft.com/office/powerpoint/2010/main" val="1661177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18C6F82-9919-418F-A1A2-51D5DB9C5AD8}" type="slidenum">
              <a:rPr lang="fr-FR" sz="1200"/>
              <a:pPr/>
              <a:t>13</a:t>
            </a:fld>
            <a:endParaRPr lang="fr-FR"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endParaRPr lang="fr-FR" smtClean="0"/>
          </a:p>
        </p:txBody>
      </p:sp>
    </p:spTree>
    <p:extLst>
      <p:ext uri="{BB962C8B-B14F-4D97-AF65-F5344CB8AC3E}">
        <p14:creationId xmlns:p14="http://schemas.microsoft.com/office/powerpoint/2010/main" val="4015573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14F846B-DAC6-4824-AAF2-B8F4F4E57646}" type="slidenum">
              <a:rPr lang="fr-FR" altLang="en-US" sz="1200" smtClean="0"/>
              <a:pPr/>
              <a:t>14</a:t>
            </a:fld>
            <a:endParaRPr lang="fr-FR" altLang="en-US" sz="1200" smtClean="0"/>
          </a:p>
        </p:txBody>
      </p:sp>
      <p:sp>
        <p:nvSpPr>
          <p:cNvPr id="21507" name="Rectangle 2"/>
          <p:cNvSpPr>
            <a:spLocks noGrp="1" noRot="1" noChangeAspect="1" noChangeArrowheads="1" noTextEdit="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fr-FR" altLang="en-US" smtClean="0"/>
          </a:p>
        </p:txBody>
      </p:sp>
    </p:spTree>
    <p:extLst>
      <p:ext uri="{BB962C8B-B14F-4D97-AF65-F5344CB8AC3E}">
        <p14:creationId xmlns:p14="http://schemas.microsoft.com/office/powerpoint/2010/main" val="3918267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A9937B4-03C1-489D-AE2E-31F36962B624}" type="slidenum">
              <a:rPr lang="fr-FR" altLang="en-US" sz="1200" smtClean="0"/>
              <a:pPr/>
              <a:t>15</a:t>
            </a:fld>
            <a:endParaRPr lang="fr-FR" altLang="en-US" sz="1200" smtClean="0"/>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fr-FR" altLang="en-US" smtClean="0"/>
          </a:p>
        </p:txBody>
      </p:sp>
    </p:spTree>
    <p:extLst>
      <p:ext uri="{BB962C8B-B14F-4D97-AF65-F5344CB8AC3E}">
        <p14:creationId xmlns:p14="http://schemas.microsoft.com/office/powerpoint/2010/main" val="4044290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A9937B4-03C1-489D-AE2E-31F36962B624}" type="slidenum">
              <a:rPr lang="fr-FR" altLang="en-US" sz="1200" smtClean="0"/>
              <a:pPr/>
              <a:t>16</a:t>
            </a:fld>
            <a:endParaRPr lang="fr-FR" altLang="en-US" sz="1200" smtClean="0"/>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fr-FR" altLang="en-US" smtClean="0"/>
          </a:p>
        </p:txBody>
      </p:sp>
    </p:spTree>
    <p:extLst>
      <p:ext uri="{BB962C8B-B14F-4D97-AF65-F5344CB8AC3E}">
        <p14:creationId xmlns:p14="http://schemas.microsoft.com/office/powerpoint/2010/main" val="1429290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7757CB12-352B-4745-9294-3027908C2476}" type="slidenum">
              <a:rPr lang="fr-FR" sz="1200"/>
              <a:pPr/>
              <a:t>17</a:t>
            </a:fld>
            <a:endParaRPr lang="fr-FR"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r>
              <a:rPr lang="fr-FR" dirty="0" smtClean="0"/>
              <a:t>Check slide to </a:t>
            </a:r>
            <a:r>
              <a:rPr lang="fr-FR" dirty="0" err="1" smtClean="0"/>
              <a:t>see</a:t>
            </a:r>
            <a:r>
              <a:rPr lang="fr-FR" dirty="0" smtClean="0"/>
              <a:t> if </a:t>
            </a:r>
            <a:r>
              <a:rPr lang="fr-FR" dirty="0" err="1" smtClean="0"/>
              <a:t>this</a:t>
            </a:r>
            <a:r>
              <a:rPr lang="fr-FR" dirty="0" smtClean="0"/>
              <a:t> </a:t>
            </a:r>
            <a:r>
              <a:rPr lang="fr-FR" dirty="0" err="1" smtClean="0"/>
              <a:t>is</a:t>
            </a:r>
            <a:r>
              <a:rPr lang="fr-FR" dirty="0" smtClean="0"/>
              <a:t> </a:t>
            </a:r>
            <a:r>
              <a:rPr lang="fr-FR" dirty="0" err="1" smtClean="0"/>
              <a:t>blurry</a:t>
            </a:r>
            <a:r>
              <a:rPr lang="fr-FR" dirty="0" smtClean="0"/>
              <a:t> and </a:t>
            </a:r>
            <a:r>
              <a:rPr lang="fr-FR" dirty="0" err="1" smtClean="0"/>
              <a:t>whether</a:t>
            </a:r>
            <a:r>
              <a:rPr lang="fr-FR" baseline="0" dirty="0" smtClean="0"/>
              <a:t> </a:t>
            </a:r>
            <a:r>
              <a:rPr lang="fr-FR" baseline="0" dirty="0" err="1" smtClean="0"/>
              <a:t>we</a:t>
            </a:r>
            <a:r>
              <a:rPr lang="fr-FR" baseline="0" dirty="0" smtClean="0"/>
              <a:t> </a:t>
            </a:r>
            <a:r>
              <a:rPr lang="fr-FR" baseline="0" dirty="0" err="1" smtClean="0"/>
              <a:t>need</a:t>
            </a:r>
            <a:r>
              <a:rPr lang="fr-FR" baseline="0" dirty="0" smtClean="0"/>
              <a:t> to </a:t>
            </a:r>
            <a:r>
              <a:rPr lang="fr-FR" baseline="0" dirty="0" err="1" smtClean="0"/>
              <a:t>make</a:t>
            </a:r>
            <a:r>
              <a:rPr lang="fr-FR" baseline="0" dirty="0" smtClean="0"/>
              <a:t> a new chart to </a:t>
            </a:r>
            <a:r>
              <a:rPr lang="fr-FR" baseline="0" dirty="0" err="1" smtClean="0"/>
              <a:t>make</a:t>
            </a:r>
            <a:r>
              <a:rPr lang="fr-FR" baseline="0" dirty="0" smtClean="0"/>
              <a:t> </a:t>
            </a:r>
            <a:r>
              <a:rPr lang="fr-FR" baseline="0" dirty="0" err="1" smtClean="0"/>
              <a:t>it</a:t>
            </a:r>
            <a:r>
              <a:rPr lang="fr-FR" baseline="0" dirty="0" smtClean="0"/>
              <a:t> clean</a:t>
            </a:r>
            <a:endParaRPr lang="fr-FR" dirty="0" smtClean="0"/>
          </a:p>
        </p:txBody>
      </p:sp>
    </p:spTree>
    <p:extLst>
      <p:ext uri="{BB962C8B-B14F-4D97-AF65-F5344CB8AC3E}">
        <p14:creationId xmlns:p14="http://schemas.microsoft.com/office/powerpoint/2010/main" val="3022213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914943" y="3257551"/>
            <a:ext cx="7314114" cy="3086100"/>
          </a:xfrm>
          <a:prstGeom prst="rect">
            <a:avLst/>
          </a:prstGeom>
        </p:spPr>
        <p:txBody>
          <a:bodyPr lIns="80175" tIns="40087" rIns="80175" bIns="40087">
            <a:normAutofit/>
          </a:bodyPr>
          <a:lstStyle/>
          <a:p>
            <a:endParaRPr/>
          </a:p>
        </p:txBody>
      </p:sp>
    </p:spTree>
    <p:extLst>
      <p:ext uri="{BB962C8B-B14F-4D97-AF65-F5344CB8AC3E}">
        <p14:creationId xmlns:p14="http://schemas.microsoft.com/office/powerpoint/2010/main" val="2225570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88" y="744538"/>
            <a:ext cx="6615112" cy="3722687"/>
          </a:xfrm>
        </p:spPr>
      </p:sp>
      <p:sp>
        <p:nvSpPr>
          <p:cNvPr id="3" name="Notizenplatzhalter 2"/>
          <p:cNvSpPr>
            <a:spLocks noGrp="1"/>
          </p:cNvSpPr>
          <p:nvPr>
            <p:ph type="body" idx="1"/>
          </p:nvPr>
        </p:nvSpPr>
        <p:spPr/>
        <p:txBody>
          <a:bodyPr/>
          <a:lstStyle/>
          <a:p>
            <a:r>
              <a:rPr lang="de-DE" dirty="0" smtClean="0"/>
              <a:t>Louis</a:t>
            </a:r>
            <a:endParaRPr lang="lb-LU" dirty="0"/>
          </a:p>
        </p:txBody>
      </p:sp>
      <p:sp>
        <p:nvSpPr>
          <p:cNvPr id="4" name="Foliennummernplatzhalter 3"/>
          <p:cNvSpPr>
            <a:spLocks noGrp="1"/>
          </p:cNvSpPr>
          <p:nvPr>
            <p:ph type="sldNum" sz="quarter" idx="10"/>
          </p:nvPr>
        </p:nvSpPr>
        <p:spPr/>
        <p:txBody>
          <a:bodyPr/>
          <a:lstStyle/>
          <a:p>
            <a:fld id="{7F0E0ECF-F178-4F17-9915-3F58EFF28632}" type="slidenum">
              <a:rPr lang="lb-LU" smtClean="0"/>
              <a:t>24</a:t>
            </a:fld>
            <a:endParaRPr lang="lb-LU"/>
          </a:p>
        </p:txBody>
      </p:sp>
    </p:spTree>
    <p:extLst>
      <p:ext uri="{BB962C8B-B14F-4D97-AF65-F5344CB8AC3E}">
        <p14:creationId xmlns:p14="http://schemas.microsoft.com/office/powerpoint/2010/main" val="2587325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88" y="744538"/>
            <a:ext cx="6615112" cy="3722687"/>
          </a:xfrm>
        </p:spPr>
      </p:sp>
      <p:sp>
        <p:nvSpPr>
          <p:cNvPr id="3" name="Notizenplatzhalter 2"/>
          <p:cNvSpPr>
            <a:spLocks noGrp="1"/>
          </p:cNvSpPr>
          <p:nvPr>
            <p:ph type="body" idx="1"/>
          </p:nvPr>
        </p:nvSpPr>
        <p:spPr/>
        <p:txBody>
          <a:bodyPr/>
          <a:lstStyle/>
          <a:p>
            <a:r>
              <a:rPr lang="de-DE" dirty="0" smtClean="0"/>
              <a:t>Louis</a:t>
            </a:r>
            <a:endParaRPr lang="lb-LU" dirty="0"/>
          </a:p>
        </p:txBody>
      </p:sp>
      <p:sp>
        <p:nvSpPr>
          <p:cNvPr id="4" name="Foliennummernplatzhalter 3"/>
          <p:cNvSpPr>
            <a:spLocks noGrp="1"/>
          </p:cNvSpPr>
          <p:nvPr>
            <p:ph type="sldNum" sz="quarter" idx="10"/>
          </p:nvPr>
        </p:nvSpPr>
        <p:spPr/>
        <p:txBody>
          <a:bodyPr/>
          <a:lstStyle/>
          <a:p>
            <a:fld id="{7F0E0ECF-F178-4F17-9915-3F58EFF28632}" type="slidenum">
              <a:rPr lang="lb-LU" smtClean="0"/>
              <a:t>33</a:t>
            </a:fld>
            <a:endParaRPr lang="lb-LU"/>
          </a:p>
        </p:txBody>
      </p:sp>
    </p:spTree>
    <p:extLst>
      <p:ext uri="{BB962C8B-B14F-4D97-AF65-F5344CB8AC3E}">
        <p14:creationId xmlns:p14="http://schemas.microsoft.com/office/powerpoint/2010/main" val="2804637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88" y="744538"/>
            <a:ext cx="6615112" cy="3722687"/>
          </a:xfrm>
        </p:spPr>
      </p:sp>
      <p:sp>
        <p:nvSpPr>
          <p:cNvPr id="3" name="Notizenplatzhalter 2"/>
          <p:cNvSpPr>
            <a:spLocks noGrp="1"/>
          </p:cNvSpPr>
          <p:nvPr>
            <p:ph type="body" idx="1"/>
          </p:nvPr>
        </p:nvSpPr>
        <p:spPr/>
        <p:txBody>
          <a:bodyPr/>
          <a:lstStyle/>
          <a:p>
            <a:r>
              <a:rPr lang="de-DE" dirty="0" smtClean="0"/>
              <a:t>Louis</a:t>
            </a:r>
            <a:endParaRPr lang="lb-LU" dirty="0"/>
          </a:p>
        </p:txBody>
      </p:sp>
      <p:sp>
        <p:nvSpPr>
          <p:cNvPr id="4" name="Foliennummernplatzhalter 3"/>
          <p:cNvSpPr>
            <a:spLocks noGrp="1"/>
          </p:cNvSpPr>
          <p:nvPr>
            <p:ph type="sldNum" sz="quarter" idx="10"/>
          </p:nvPr>
        </p:nvSpPr>
        <p:spPr/>
        <p:txBody>
          <a:bodyPr/>
          <a:lstStyle/>
          <a:p>
            <a:fld id="{7F0E0ECF-F178-4F17-9915-3F58EFF28632}" type="slidenum">
              <a:rPr lang="lb-LU" smtClean="0"/>
              <a:t>34</a:t>
            </a:fld>
            <a:endParaRPr lang="lb-LU"/>
          </a:p>
        </p:txBody>
      </p:sp>
    </p:spTree>
    <p:extLst>
      <p:ext uri="{BB962C8B-B14F-4D97-AF65-F5344CB8AC3E}">
        <p14:creationId xmlns:p14="http://schemas.microsoft.com/office/powerpoint/2010/main" val="943261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18C6F82-9919-418F-A1A2-51D5DB9C5AD8}" type="slidenum">
              <a:rPr lang="fr-FR" sz="1200"/>
              <a:pPr/>
              <a:t>35</a:t>
            </a:fld>
            <a:endParaRPr lang="fr-FR"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endParaRPr lang="fr-FR" smtClean="0"/>
          </a:p>
        </p:txBody>
      </p:sp>
    </p:spTree>
    <p:extLst>
      <p:ext uri="{BB962C8B-B14F-4D97-AF65-F5344CB8AC3E}">
        <p14:creationId xmlns:p14="http://schemas.microsoft.com/office/powerpoint/2010/main" val="832061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88" y="744538"/>
            <a:ext cx="6615112" cy="3722687"/>
          </a:xfrm>
        </p:spPr>
      </p:sp>
      <p:sp>
        <p:nvSpPr>
          <p:cNvPr id="3" name="Notizenplatzhalter 2"/>
          <p:cNvSpPr>
            <a:spLocks noGrp="1"/>
          </p:cNvSpPr>
          <p:nvPr>
            <p:ph type="body" idx="1"/>
          </p:nvPr>
        </p:nvSpPr>
        <p:spPr/>
        <p:txBody>
          <a:bodyPr/>
          <a:lstStyle/>
          <a:p>
            <a:r>
              <a:rPr lang="de-DE" dirty="0" smtClean="0"/>
              <a:t>Louis</a:t>
            </a:r>
            <a:endParaRPr lang="lb-LU" dirty="0"/>
          </a:p>
        </p:txBody>
      </p:sp>
      <p:sp>
        <p:nvSpPr>
          <p:cNvPr id="4" name="Foliennummernplatzhalter 3"/>
          <p:cNvSpPr>
            <a:spLocks noGrp="1"/>
          </p:cNvSpPr>
          <p:nvPr>
            <p:ph type="sldNum" sz="quarter" idx="10"/>
          </p:nvPr>
        </p:nvSpPr>
        <p:spPr/>
        <p:txBody>
          <a:bodyPr/>
          <a:lstStyle/>
          <a:p>
            <a:fld id="{7F0E0ECF-F178-4F17-9915-3F58EFF28632}" type="slidenum">
              <a:rPr lang="lb-LU" smtClean="0"/>
              <a:t>2</a:t>
            </a:fld>
            <a:endParaRPr lang="lb-LU"/>
          </a:p>
        </p:txBody>
      </p:sp>
    </p:spTree>
    <p:extLst>
      <p:ext uri="{BB962C8B-B14F-4D97-AF65-F5344CB8AC3E}">
        <p14:creationId xmlns:p14="http://schemas.microsoft.com/office/powerpoint/2010/main" val="1148302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8D3F44DB-AB8C-4296-872C-64D77B26322F}" type="slidenum">
              <a:rPr lang="fr-FR" sz="1200"/>
              <a:pPr/>
              <a:t>37</a:t>
            </a:fld>
            <a:endParaRPr lang="fr-FR" sz="1200"/>
          </a:p>
        </p:txBody>
      </p:sp>
      <p:sp>
        <p:nvSpPr>
          <p:cNvPr id="57347" name="Rectangle 2"/>
          <p:cNvSpPr>
            <a:spLocks noGrp="1" noRot="1" noChangeAspect="1" noChangeArrowheads="1" noTextEdit="1"/>
          </p:cNvSpPr>
          <p:nvPr>
            <p:ph type="sldImg"/>
          </p:nvPr>
        </p:nvSpPr>
        <p:spPr>
          <a:xfrm>
            <a:off x="26988" y="744538"/>
            <a:ext cx="6615112" cy="3722687"/>
          </a:xfrm>
          <a:ln/>
        </p:spPr>
      </p:sp>
      <p:sp>
        <p:nvSpPr>
          <p:cNvPr id="57348" name="Rectangle 3"/>
          <p:cNvSpPr>
            <a:spLocks noGrp="1" noChangeArrowheads="1"/>
          </p:cNvSpPr>
          <p:nvPr>
            <p:ph type="body" idx="1"/>
          </p:nvPr>
        </p:nvSpPr>
        <p:spPr>
          <a:noFill/>
        </p:spPr>
        <p:txBody>
          <a:bodyPr/>
          <a:lstStyle/>
          <a:p>
            <a:endParaRPr lang="fr-FR" smtClean="0"/>
          </a:p>
        </p:txBody>
      </p:sp>
    </p:spTree>
    <p:extLst>
      <p:ext uri="{BB962C8B-B14F-4D97-AF65-F5344CB8AC3E}">
        <p14:creationId xmlns:p14="http://schemas.microsoft.com/office/powerpoint/2010/main" val="2429326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10404">
              <a:defRPr sz="1300">
                <a:solidFill>
                  <a:schemeClr val="tx1"/>
                </a:solidFill>
                <a:latin typeface="Times New Roman" pitchFamily="18" charset="0"/>
              </a:defRPr>
            </a:lvl1pPr>
            <a:lvl2pPr marL="711300" indent="-273577" defTabSz="910404">
              <a:defRPr sz="1300">
                <a:solidFill>
                  <a:schemeClr val="tx1"/>
                </a:solidFill>
                <a:latin typeface="Times New Roman" pitchFamily="18" charset="0"/>
              </a:defRPr>
            </a:lvl2pPr>
            <a:lvl3pPr marL="1094308" indent="-218862" defTabSz="910404">
              <a:defRPr sz="1300">
                <a:solidFill>
                  <a:schemeClr val="tx1"/>
                </a:solidFill>
                <a:latin typeface="Times New Roman" pitchFamily="18" charset="0"/>
              </a:defRPr>
            </a:lvl3pPr>
            <a:lvl4pPr marL="1532031" indent="-218862" defTabSz="910404">
              <a:defRPr sz="1300">
                <a:solidFill>
                  <a:schemeClr val="tx1"/>
                </a:solidFill>
                <a:latin typeface="Times New Roman" pitchFamily="18" charset="0"/>
              </a:defRPr>
            </a:lvl4pPr>
            <a:lvl5pPr marL="1969755" indent="-218862" defTabSz="910404">
              <a:defRPr sz="1300">
                <a:solidFill>
                  <a:schemeClr val="tx1"/>
                </a:solidFill>
                <a:latin typeface="Times New Roman" pitchFamily="18" charset="0"/>
              </a:defRPr>
            </a:lvl5pPr>
            <a:lvl6pPr marL="2407478" indent="-218862" defTabSz="910404" eaLnBrk="0" fontAlgn="base" hangingPunct="0">
              <a:spcBef>
                <a:spcPct val="0"/>
              </a:spcBef>
              <a:spcAft>
                <a:spcPct val="0"/>
              </a:spcAft>
              <a:defRPr sz="1300">
                <a:solidFill>
                  <a:schemeClr val="tx1"/>
                </a:solidFill>
                <a:latin typeface="Times New Roman" pitchFamily="18" charset="0"/>
              </a:defRPr>
            </a:lvl6pPr>
            <a:lvl7pPr marL="2845201" indent="-218862" defTabSz="910404" eaLnBrk="0" fontAlgn="base" hangingPunct="0">
              <a:spcBef>
                <a:spcPct val="0"/>
              </a:spcBef>
              <a:spcAft>
                <a:spcPct val="0"/>
              </a:spcAft>
              <a:defRPr sz="1300">
                <a:solidFill>
                  <a:schemeClr val="tx1"/>
                </a:solidFill>
                <a:latin typeface="Times New Roman" pitchFamily="18" charset="0"/>
              </a:defRPr>
            </a:lvl7pPr>
            <a:lvl8pPr marL="3282925" indent="-218862" defTabSz="910404" eaLnBrk="0" fontAlgn="base" hangingPunct="0">
              <a:spcBef>
                <a:spcPct val="0"/>
              </a:spcBef>
              <a:spcAft>
                <a:spcPct val="0"/>
              </a:spcAft>
              <a:defRPr sz="1300">
                <a:solidFill>
                  <a:schemeClr val="tx1"/>
                </a:solidFill>
                <a:latin typeface="Times New Roman" pitchFamily="18" charset="0"/>
              </a:defRPr>
            </a:lvl8pPr>
            <a:lvl9pPr marL="3720648" indent="-218862" defTabSz="910404" eaLnBrk="0" fontAlgn="base" hangingPunct="0">
              <a:spcBef>
                <a:spcPct val="0"/>
              </a:spcBef>
              <a:spcAft>
                <a:spcPct val="0"/>
              </a:spcAft>
              <a:defRPr sz="1300">
                <a:solidFill>
                  <a:schemeClr val="tx1"/>
                </a:solidFill>
                <a:latin typeface="Times New Roman" pitchFamily="18" charset="0"/>
              </a:defRPr>
            </a:lvl9pPr>
          </a:lstStyle>
          <a:p>
            <a:fld id="{D6F3C737-1035-46C3-B53E-F8625AD73E3F}" type="slidenum">
              <a:rPr lang="fr-FR" altLang="en-US" sz="1100"/>
              <a:pPr/>
              <a:t>38</a:t>
            </a:fld>
            <a:endParaRPr lang="fr-FR" altLang="en-US" sz="1100"/>
          </a:p>
        </p:txBody>
      </p:sp>
      <p:sp>
        <p:nvSpPr>
          <p:cNvPr id="50179" name="Rectangle 2"/>
          <p:cNvSpPr>
            <a:spLocks noGrp="1" noRot="1" noChangeAspect="1" noChangeArrowheads="1" noTextEdit="1"/>
          </p:cNvSpPr>
          <p:nvPr>
            <p:ph type="sldImg"/>
          </p:nvPr>
        </p:nvSpPr>
        <p:spPr>
          <a:xfrm>
            <a:off x="26988" y="744538"/>
            <a:ext cx="6615112" cy="3722687"/>
          </a:xfrm>
          <a:ln/>
        </p:spPr>
      </p:sp>
      <p:sp>
        <p:nvSpPr>
          <p:cNvPr id="50180" name="Rectangle 3"/>
          <p:cNvSpPr>
            <a:spLocks noGrp="1" noChangeArrowheads="1"/>
          </p:cNvSpPr>
          <p:nvPr>
            <p:ph type="body" idx="1"/>
          </p:nvPr>
        </p:nvSpPr>
        <p:spPr>
          <a:xfrm>
            <a:off x="888814" y="4714653"/>
            <a:ext cx="4891460" cy="4466756"/>
          </a:xfrm>
          <a:noFill/>
        </p:spPr>
        <p:txBody>
          <a:bodyPr/>
          <a:lstStyle/>
          <a:p>
            <a:endParaRPr lang="fr-FR" altLang="en-US" smtClean="0"/>
          </a:p>
        </p:txBody>
      </p:sp>
    </p:spTree>
    <p:extLst>
      <p:ext uri="{BB962C8B-B14F-4D97-AF65-F5344CB8AC3E}">
        <p14:creationId xmlns:p14="http://schemas.microsoft.com/office/powerpoint/2010/main" val="825015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10404">
              <a:defRPr sz="1300">
                <a:solidFill>
                  <a:schemeClr val="tx1"/>
                </a:solidFill>
                <a:latin typeface="Times New Roman" pitchFamily="18" charset="0"/>
              </a:defRPr>
            </a:lvl1pPr>
            <a:lvl2pPr marL="711300" indent="-273577" defTabSz="910404">
              <a:defRPr sz="1300">
                <a:solidFill>
                  <a:schemeClr val="tx1"/>
                </a:solidFill>
                <a:latin typeface="Times New Roman" pitchFamily="18" charset="0"/>
              </a:defRPr>
            </a:lvl2pPr>
            <a:lvl3pPr marL="1094308" indent="-218862" defTabSz="910404">
              <a:defRPr sz="1300">
                <a:solidFill>
                  <a:schemeClr val="tx1"/>
                </a:solidFill>
                <a:latin typeface="Times New Roman" pitchFamily="18" charset="0"/>
              </a:defRPr>
            </a:lvl3pPr>
            <a:lvl4pPr marL="1532031" indent="-218862" defTabSz="910404">
              <a:defRPr sz="1300">
                <a:solidFill>
                  <a:schemeClr val="tx1"/>
                </a:solidFill>
                <a:latin typeface="Times New Roman" pitchFamily="18" charset="0"/>
              </a:defRPr>
            </a:lvl4pPr>
            <a:lvl5pPr marL="1969755" indent="-218862" defTabSz="910404">
              <a:defRPr sz="1300">
                <a:solidFill>
                  <a:schemeClr val="tx1"/>
                </a:solidFill>
                <a:latin typeface="Times New Roman" pitchFamily="18" charset="0"/>
              </a:defRPr>
            </a:lvl5pPr>
            <a:lvl6pPr marL="2407478" indent="-218862" defTabSz="910404" eaLnBrk="0" fontAlgn="base" hangingPunct="0">
              <a:spcBef>
                <a:spcPct val="0"/>
              </a:spcBef>
              <a:spcAft>
                <a:spcPct val="0"/>
              </a:spcAft>
              <a:defRPr sz="1300">
                <a:solidFill>
                  <a:schemeClr val="tx1"/>
                </a:solidFill>
                <a:latin typeface="Times New Roman" pitchFamily="18" charset="0"/>
              </a:defRPr>
            </a:lvl6pPr>
            <a:lvl7pPr marL="2845201" indent="-218862" defTabSz="910404" eaLnBrk="0" fontAlgn="base" hangingPunct="0">
              <a:spcBef>
                <a:spcPct val="0"/>
              </a:spcBef>
              <a:spcAft>
                <a:spcPct val="0"/>
              </a:spcAft>
              <a:defRPr sz="1300">
                <a:solidFill>
                  <a:schemeClr val="tx1"/>
                </a:solidFill>
                <a:latin typeface="Times New Roman" pitchFamily="18" charset="0"/>
              </a:defRPr>
            </a:lvl7pPr>
            <a:lvl8pPr marL="3282925" indent="-218862" defTabSz="910404" eaLnBrk="0" fontAlgn="base" hangingPunct="0">
              <a:spcBef>
                <a:spcPct val="0"/>
              </a:spcBef>
              <a:spcAft>
                <a:spcPct val="0"/>
              </a:spcAft>
              <a:defRPr sz="1300">
                <a:solidFill>
                  <a:schemeClr val="tx1"/>
                </a:solidFill>
                <a:latin typeface="Times New Roman" pitchFamily="18" charset="0"/>
              </a:defRPr>
            </a:lvl8pPr>
            <a:lvl9pPr marL="3720648" indent="-218862" defTabSz="910404" eaLnBrk="0" fontAlgn="base" hangingPunct="0">
              <a:spcBef>
                <a:spcPct val="0"/>
              </a:spcBef>
              <a:spcAft>
                <a:spcPct val="0"/>
              </a:spcAft>
              <a:defRPr sz="1300">
                <a:solidFill>
                  <a:schemeClr val="tx1"/>
                </a:solidFill>
                <a:latin typeface="Times New Roman" pitchFamily="18" charset="0"/>
              </a:defRPr>
            </a:lvl9pPr>
          </a:lstStyle>
          <a:p>
            <a:fld id="{69E2B8DC-F57A-41F4-A620-5345E41E3C66}" type="slidenum">
              <a:rPr lang="fr-FR" altLang="en-US" sz="1100"/>
              <a:pPr/>
              <a:t>39</a:t>
            </a:fld>
            <a:endParaRPr lang="fr-FR" altLang="en-US" sz="1100"/>
          </a:p>
        </p:txBody>
      </p:sp>
      <p:sp>
        <p:nvSpPr>
          <p:cNvPr id="51203" name="Rectangle 2"/>
          <p:cNvSpPr>
            <a:spLocks noGrp="1" noRot="1" noChangeAspect="1" noChangeArrowheads="1" noTextEdit="1"/>
          </p:cNvSpPr>
          <p:nvPr>
            <p:ph type="sldImg"/>
          </p:nvPr>
        </p:nvSpPr>
        <p:spPr>
          <a:xfrm>
            <a:off x="26988" y="744538"/>
            <a:ext cx="6615112" cy="3722687"/>
          </a:xfrm>
          <a:ln/>
        </p:spPr>
      </p:sp>
      <p:sp>
        <p:nvSpPr>
          <p:cNvPr id="51204" name="Rectangle 3"/>
          <p:cNvSpPr>
            <a:spLocks noGrp="1" noChangeArrowheads="1"/>
          </p:cNvSpPr>
          <p:nvPr>
            <p:ph type="body" idx="1"/>
          </p:nvPr>
        </p:nvSpPr>
        <p:spPr>
          <a:xfrm>
            <a:off x="888814" y="4714653"/>
            <a:ext cx="4891460" cy="4466756"/>
          </a:xfrm>
          <a:noFill/>
        </p:spPr>
        <p:txBody>
          <a:bodyPr/>
          <a:lstStyle/>
          <a:p>
            <a:endParaRPr lang="fr-FR" altLang="en-US" smtClean="0"/>
          </a:p>
        </p:txBody>
      </p:sp>
    </p:spTree>
    <p:extLst>
      <p:ext uri="{BB962C8B-B14F-4D97-AF65-F5344CB8AC3E}">
        <p14:creationId xmlns:p14="http://schemas.microsoft.com/office/powerpoint/2010/main" val="694118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10404">
              <a:defRPr sz="1300">
                <a:solidFill>
                  <a:schemeClr val="tx1"/>
                </a:solidFill>
                <a:latin typeface="Times New Roman" pitchFamily="18" charset="0"/>
              </a:defRPr>
            </a:lvl1pPr>
            <a:lvl2pPr marL="711300" indent="-273577" defTabSz="910404">
              <a:defRPr sz="1300">
                <a:solidFill>
                  <a:schemeClr val="tx1"/>
                </a:solidFill>
                <a:latin typeface="Times New Roman" pitchFamily="18" charset="0"/>
              </a:defRPr>
            </a:lvl2pPr>
            <a:lvl3pPr marL="1094308" indent="-218862" defTabSz="910404">
              <a:defRPr sz="1300">
                <a:solidFill>
                  <a:schemeClr val="tx1"/>
                </a:solidFill>
                <a:latin typeface="Times New Roman" pitchFamily="18" charset="0"/>
              </a:defRPr>
            </a:lvl3pPr>
            <a:lvl4pPr marL="1532031" indent="-218862" defTabSz="910404">
              <a:defRPr sz="1300">
                <a:solidFill>
                  <a:schemeClr val="tx1"/>
                </a:solidFill>
                <a:latin typeface="Times New Roman" pitchFamily="18" charset="0"/>
              </a:defRPr>
            </a:lvl4pPr>
            <a:lvl5pPr marL="1969755" indent="-218862" defTabSz="910404">
              <a:defRPr sz="1300">
                <a:solidFill>
                  <a:schemeClr val="tx1"/>
                </a:solidFill>
                <a:latin typeface="Times New Roman" pitchFamily="18" charset="0"/>
              </a:defRPr>
            </a:lvl5pPr>
            <a:lvl6pPr marL="2407478" indent="-218862" defTabSz="910404" eaLnBrk="0" fontAlgn="base" hangingPunct="0">
              <a:spcBef>
                <a:spcPct val="0"/>
              </a:spcBef>
              <a:spcAft>
                <a:spcPct val="0"/>
              </a:spcAft>
              <a:defRPr sz="1300">
                <a:solidFill>
                  <a:schemeClr val="tx1"/>
                </a:solidFill>
                <a:latin typeface="Times New Roman" pitchFamily="18" charset="0"/>
              </a:defRPr>
            </a:lvl6pPr>
            <a:lvl7pPr marL="2845201" indent="-218862" defTabSz="910404" eaLnBrk="0" fontAlgn="base" hangingPunct="0">
              <a:spcBef>
                <a:spcPct val="0"/>
              </a:spcBef>
              <a:spcAft>
                <a:spcPct val="0"/>
              </a:spcAft>
              <a:defRPr sz="1300">
                <a:solidFill>
                  <a:schemeClr val="tx1"/>
                </a:solidFill>
                <a:latin typeface="Times New Roman" pitchFamily="18" charset="0"/>
              </a:defRPr>
            </a:lvl7pPr>
            <a:lvl8pPr marL="3282925" indent="-218862" defTabSz="910404" eaLnBrk="0" fontAlgn="base" hangingPunct="0">
              <a:spcBef>
                <a:spcPct val="0"/>
              </a:spcBef>
              <a:spcAft>
                <a:spcPct val="0"/>
              </a:spcAft>
              <a:defRPr sz="1300">
                <a:solidFill>
                  <a:schemeClr val="tx1"/>
                </a:solidFill>
                <a:latin typeface="Times New Roman" pitchFamily="18" charset="0"/>
              </a:defRPr>
            </a:lvl8pPr>
            <a:lvl9pPr marL="3720648" indent="-218862" defTabSz="910404" eaLnBrk="0" fontAlgn="base" hangingPunct="0">
              <a:spcBef>
                <a:spcPct val="0"/>
              </a:spcBef>
              <a:spcAft>
                <a:spcPct val="0"/>
              </a:spcAft>
              <a:defRPr sz="1300">
                <a:solidFill>
                  <a:schemeClr val="tx1"/>
                </a:solidFill>
                <a:latin typeface="Times New Roman" pitchFamily="18" charset="0"/>
              </a:defRPr>
            </a:lvl9pPr>
          </a:lstStyle>
          <a:p>
            <a:fld id="{69E2B8DC-F57A-41F4-A620-5345E41E3C66}" type="slidenum">
              <a:rPr lang="fr-FR" altLang="en-US" sz="1100"/>
              <a:pPr/>
              <a:t>40</a:t>
            </a:fld>
            <a:endParaRPr lang="fr-FR" altLang="en-US" sz="1100"/>
          </a:p>
        </p:txBody>
      </p:sp>
      <p:sp>
        <p:nvSpPr>
          <p:cNvPr id="51203" name="Rectangle 2"/>
          <p:cNvSpPr>
            <a:spLocks noGrp="1" noRot="1" noChangeAspect="1" noChangeArrowheads="1" noTextEdit="1"/>
          </p:cNvSpPr>
          <p:nvPr>
            <p:ph type="sldImg"/>
          </p:nvPr>
        </p:nvSpPr>
        <p:spPr>
          <a:xfrm>
            <a:off x="26988" y="744538"/>
            <a:ext cx="6615112" cy="3722687"/>
          </a:xfrm>
          <a:ln/>
        </p:spPr>
      </p:sp>
      <p:sp>
        <p:nvSpPr>
          <p:cNvPr id="51204" name="Rectangle 3"/>
          <p:cNvSpPr>
            <a:spLocks noGrp="1" noChangeArrowheads="1"/>
          </p:cNvSpPr>
          <p:nvPr>
            <p:ph type="body" idx="1"/>
          </p:nvPr>
        </p:nvSpPr>
        <p:spPr>
          <a:xfrm>
            <a:off x="888814" y="4714653"/>
            <a:ext cx="4891460" cy="4466756"/>
          </a:xfrm>
          <a:noFill/>
        </p:spPr>
        <p:txBody>
          <a:bodyPr/>
          <a:lstStyle/>
          <a:p>
            <a:endParaRPr lang="fr-FR" altLang="en-US" smtClean="0"/>
          </a:p>
        </p:txBody>
      </p:sp>
    </p:spTree>
    <p:extLst>
      <p:ext uri="{BB962C8B-B14F-4D97-AF65-F5344CB8AC3E}">
        <p14:creationId xmlns:p14="http://schemas.microsoft.com/office/powerpoint/2010/main" val="2797923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10404">
              <a:defRPr sz="1300">
                <a:solidFill>
                  <a:schemeClr val="tx1"/>
                </a:solidFill>
                <a:latin typeface="Times New Roman" pitchFamily="18" charset="0"/>
              </a:defRPr>
            </a:lvl1pPr>
            <a:lvl2pPr marL="711300" indent="-273577" defTabSz="910404">
              <a:defRPr sz="1300">
                <a:solidFill>
                  <a:schemeClr val="tx1"/>
                </a:solidFill>
                <a:latin typeface="Times New Roman" pitchFamily="18" charset="0"/>
              </a:defRPr>
            </a:lvl2pPr>
            <a:lvl3pPr marL="1094308" indent="-218862" defTabSz="910404">
              <a:defRPr sz="1300">
                <a:solidFill>
                  <a:schemeClr val="tx1"/>
                </a:solidFill>
                <a:latin typeface="Times New Roman" pitchFamily="18" charset="0"/>
              </a:defRPr>
            </a:lvl3pPr>
            <a:lvl4pPr marL="1532031" indent="-218862" defTabSz="910404">
              <a:defRPr sz="1300">
                <a:solidFill>
                  <a:schemeClr val="tx1"/>
                </a:solidFill>
                <a:latin typeface="Times New Roman" pitchFamily="18" charset="0"/>
              </a:defRPr>
            </a:lvl4pPr>
            <a:lvl5pPr marL="1969755" indent="-218862" defTabSz="910404">
              <a:defRPr sz="1300">
                <a:solidFill>
                  <a:schemeClr val="tx1"/>
                </a:solidFill>
                <a:latin typeface="Times New Roman" pitchFamily="18" charset="0"/>
              </a:defRPr>
            </a:lvl5pPr>
            <a:lvl6pPr marL="2407478" indent="-218862" defTabSz="910404" eaLnBrk="0" fontAlgn="base" hangingPunct="0">
              <a:spcBef>
                <a:spcPct val="0"/>
              </a:spcBef>
              <a:spcAft>
                <a:spcPct val="0"/>
              </a:spcAft>
              <a:defRPr sz="1300">
                <a:solidFill>
                  <a:schemeClr val="tx1"/>
                </a:solidFill>
                <a:latin typeface="Times New Roman" pitchFamily="18" charset="0"/>
              </a:defRPr>
            </a:lvl6pPr>
            <a:lvl7pPr marL="2845201" indent="-218862" defTabSz="910404" eaLnBrk="0" fontAlgn="base" hangingPunct="0">
              <a:spcBef>
                <a:spcPct val="0"/>
              </a:spcBef>
              <a:spcAft>
                <a:spcPct val="0"/>
              </a:spcAft>
              <a:defRPr sz="1300">
                <a:solidFill>
                  <a:schemeClr val="tx1"/>
                </a:solidFill>
                <a:latin typeface="Times New Roman" pitchFamily="18" charset="0"/>
              </a:defRPr>
            </a:lvl7pPr>
            <a:lvl8pPr marL="3282925" indent="-218862" defTabSz="910404" eaLnBrk="0" fontAlgn="base" hangingPunct="0">
              <a:spcBef>
                <a:spcPct val="0"/>
              </a:spcBef>
              <a:spcAft>
                <a:spcPct val="0"/>
              </a:spcAft>
              <a:defRPr sz="1300">
                <a:solidFill>
                  <a:schemeClr val="tx1"/>
                </a:solidFill>
                <a:latin typeface="Times New Roman" pitchFamily="18" charset="0"/>
              </a:defRPr>
            </a:lvl8pPr>
            <a:lvl9pPr marL="3720648" indent="-218862" defTabSz="910404" eaLnBrk="0" fontAlgn="base" hangingPunct="0">
              <a:spcBef>
                <a:spcPct val="0"/>
              </a:spcBef>
              <a:spcAft>
                <a:spcPct val="0"/>
              </a:spcAft>
              <a:defRPr sz="1300">
                <a:solidFill>
                  <a:schemeClr val="tx1"/>
                </a:solidFill>
                <a:latin typeface="Times New Roman" pitchFamily="18" charset="0"/>
              </a:defRPr>
            </a:lvl9pPr>
          </a:lstStyle>
          <a:p>
            <a:fld id="{8F56F4F9-4D8C-4E85-B3C3-EA633F8CF945}" type="slidenum">
              <a:rPr lang="fr-FR" altLang="en-US" sz="1100"/>
              <a:pPr/>
              <a:t>41</a:t>
            </a:fld>
            <a:endParaRPr lang="fr-FR" altLang="en-US" sz="11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endParaRPr lang="fr-FR" altLang="en-US" smtClean="0"/>
          </a:p>
        </p:txBody>
      </p:sp>
    </p:spTree>
    <p:extLst>
      <p:ext uri="{BB962C8B-B14F-4D97-AF65-F5344CB8AC3E}">
        <p14:creationId xmlns:p14="http://schemas.microsoft.com/office/powerpoint/2010/main" val="3077774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D2A40B24-4DE6-4FB7-913B-FCDAFC28A2DB}" type="slidenum">
              <a:rPr lang="fr-FR" sz="1200"/>
              <a:pPr/>
              <a:t>42</a:t>
            </a:fld>
            <a:endParaRPr lang="fr-FR" sz="1200"/>
          </a:p>
        </p:txBody>
      </p:sp>
      <p:sp>
        <p:nvSpPr>
          <p:cNvPr id="58371" name="Rectangle 2"/>
          <p:cNvSpPr>
            <a:spLocks noGrp="1" noRot="1" noChangeAspect="1" noChangeArrowheads="1" noTextEdit="1"/>
          </p:cNvSpPr>
          <p:nvPr>
            <p:ph type="sldImg"/>
          </p:nvPr>
        </p:nvSpPr>
        <p:spPr>
          <a:xfrm>
            <a:off x="26988" y="744538"/>
            <a:ext cx="6615112" cy="3722687"/>
          </a:xfrm>
          <a:ln/>
        </p:spPr>
      </p:sp>
      <p:sp>
        <p:nvSpPr>
          <p:cNvPr id="58372" name="Rectangle 3"/>
          <p:cNvSpPr>
            <a:spLocks noGrp="1" noChangeArrowheads="1"/>
          </p:cNvSpPr>
          <p:nvPr>
            <p:ph type="body" idx="1"/>
          </p:nvPr>
        </p:nvSpPr>
        <p:spPr>
          <a:noFill/>
        </p:spPr>
        <p:txBody>
          <a:bodyPr/>
          <a:lstStyle/>
          <a:p>
            <a:endParaRPr lang="fr-FR" smtClean="0"/>
          </a:p>
        </p:txBody>
      </p:sp>
    </p:spTree>
    <p:extLst>
      <p:ext uri="{BB962C8B-B14F-4D97-AF65-F5344CB8AC3E}">
        <p14:creationId xmlns:p14="http://schemas.microsoft.com/office/powerpoint/2010/main" val="3418206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88" y="744538"/>
            <a:ext cx="6615112" cy="3722687"/>
          </a:xfrm>
        </p:spPr>
      </p:sp>
      <p:sp>
        <p:nvSpPr>
          <p:cNvPr id="3" name="Notizenplatzhalter 2"/>
          <p:cNvSpPr>
            <a:spLocks noGrp="1"/>
          </p:cNvSpPr>
          <p:nvPr>
            <p:ph type="body" idx="1"/>
          </p:nvPr>
        </p:nvSpPr>
        <p:spPr/>
        <p:txBody>
          <a:bodyPr/>
          <a:lstStyle/>
          <a:p>
            <a:r>
              <a:rPr lang="de-DE" dirty="0" smtClean="0"/>
              <a:t>Martin</a:t>
            </a:r>
            <a:endParaRPr lang="lb-LU" dirty="0"/>
          </a:p>
        </p:txBody>
      </p:sp>
      <p:sp>
        <p:nvSpPr>
          <p:cNvPr id="4" name="Foliennummernplatzhalter 3"/>
          <p:cNvSpPr>
            <a:spLocks noGrp="1"/>
          </p:cNvSpPr>
          <p:nvPr>
            <p:ph type="sldNum" sz="quarter" idx="10"/>
          </p:nvPr>
        </p:nvSpPr>
        <p:spPr/>
        <p:txBody>
          <a:bodyPr/>
          <a:lstStyle/>
          <a:p>
            <a:fld id="{7F0E0ECF-F178-4F17-9915-3F58EFF28632}" type="slidenum">
              <a:rPr lang="lb-LU" smtClean="0"/>
              <a:t>43</a:t>
            </a:fld>
            <a:endParaRPr lang="lb-LU"/>
          </a:p>
        </p:txBody>
      </p:sp>
    </p:spTree>
    <p:extLst>
      <p:ext uri="{BB962C8B-B14F-4D97-AF65-F5344CB8AC3E}">
        <p14:creationId xmlns:p14="http://schemas.microsoft.com/office/powerpoint/2010/main" val="2712999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17575">
              <a:defRPr sz="2400">
                <a:solidFill>
                  <a:schemeClr val="tx1"/>
                </a:solidFill>
                <a:latin typeface="Times New Roman" pitchFamily="18" charset="0"/>
              </a:defRPr>
            </a:lvl1pPr>
            <a:lvl2pPr marL="742950" indent="-285750" defTabSz="917575">
              <a:defRPr sz="2400">
                <a:solidFill>
                  <a:schemeClr val="tx1"/>
                </a:solidFill>
                <a:latin typeface="Times New Roman" pitchFamily="18" charset="0"/>
              </a:defRPr>
            </a:lvl2pPr>
            <a:lvl3pPr marL="1143000" indent="-228600" defTabSz="917575">
              <a:defRPr sz="2400">
                <a:solidFill>
                  <a:schemeClr val="tx1"/>
                </a:solidFill>
                <a:latin typeface="Times New Roman" pitchFamily="18" charset="0"/>
              </a:defRPr>
            </a:lvl3pPr>
            <a:lvl4pPr marL="1600200" indent="-228600" defTabSz="917575">
              <a:defRPr sz="2400">
                <a:solidFill>
                  <a:schemeClr val="tx1"/>
                </a:solidFill>
                <a:latin typeface="Times New Roman" pitchFamily="18" charset="0"/>
              </a:defRPr>
            </a:lvl4pPr>
            <a:lvl5pPr marL="2057400" indent="-228600" defTabSz="917575">
              <a:defRPr sz="2400">
                <a:solidFill>
                  <a:schemeClr val="tx1"/>
                </a:solidFill>
                <a:latin typeface="Times New Roman" pitchFamily="18" charset="0"/>
              </a:defRPr>
            </a:lvl5pPr>
            <a:lvl6pPr marL="2514600" indent="-228600" algn="ctr" defTabSz="917575" eaLnBrk="0" fontAlgn="base" hangingPunct="0">
              <a:spcBef>
                <a:spcPct val="0"/>
              </a:spcBef>
              <a:spcAft>
                <a:spcPct val="0"/>
              </a:spcAft>
              <a:defRPr sz="2400">
                <a:solidFill>
                  <a:schemeClr val="tx1"/>
                </a:solidFill>
                <a:latin typeface="Times New Roman" pitchFamily="18" charset="0"/>
              </a:defRPr>
            </a:lvl6pPr>
            <a:lvl7pPr marL="2971800" indent="-228600" algn="ctr" defTabSz="917575" eaLnBrk="0" fontAlgn="base" hangingPunct="0">
              <a:spcBef>
                <a:spcPct val="0"/>
              </a:spcBef>
              <a:spcAft>
                <a:spcPct val="0"/>
              </a:spcAft>
              <a:defRPr sz="2400">
                <a:solidFill>
                  <a:schemeClr val="tx1"/>
                </a:solidFill>
                <a:latin typeface="Times New Roman" pitchFamily="18" charset="0"/>
              </a:defRPr>
            </a:lvl7pPr>
            <a:lvl8pPr marL="3429000" indent="-228600" algn="ctr" defTabSz="917575" eaLnBrk="0" fontAlgn="base" hangingPunct="0">
              <a:spcBef>
                <a:spcPct val="0"/>
              </a:spcBef>
              <a:spcAft>
                <a:spcPct val="0"/>
              </a:spcAft>
              <a:defRPr sz="2400">
                <a:solidFill>
                  <a:schemeClr val="tx1"/>
                </a:solidFill>
                <a:latin typeface="Times New Roman" pitchFamily="18" charset="0"/>
              </a:defRPr>
            </a:lvl8pPr>
            <a:lvl9pPr marL="3886200" indent="-228600" algn="ctr" defTabSz="917575" eaLnBrk="0" fontAlgn="base" hangingPunct="0">
              <a:spcBef>
                <a:spcPct val="0"/>
              </a:spcBef>
              <a:spcAft>
                <a:spcPct val="0"/>
              </a:spcAft>
              <a:defRPr sz="2400">
                <a:solidFill>
                  <a:schemeClr val="tx1"/>
                </a:solidFill>
                <a:latin typeface="Times New Roman" pitchFamily="18" charset="0"/>
              </a:defRPr>
            </a:lvl9pPr>
          </a:lstStyle>
          <a:p>
            <a:fld id="{646CD285-8C7E-4A82-B755-EDF135B038A3}" type="slidenum">
              <a:rPr lang="fr-FR" sz="1200"/>
              <a:pPr/>
              <a:t>44</a:t>
            </a:fld>
            <a:endParaRPr lang="fr-FR" sz="1200"/>
          </a:p>
        </p:txBody>
      </p:sp>
      <p:sp>
        <p:nvSpPr>
          <p:cNvPr id="38915" name="Rectangle 2"/>
          <p:cNvSpPr>
            <a:spLocks noGrp="1" noRot="1" noChangeAspect="1" noChangeArrowheads="1" noTextEdit="1"/>
          </p:cNvSpPr>
          <p:nvPr>
            <p:ph type="sldImg"/>
          </p:nvPr>
        </p:nvSpPr>
        <p:spPr>
          <a:xfrm>
            <a:off x="26988" y="744538"/>
            <a:ext cx="6615112" cy="3722687"/>
          </a:xfrm>
          <a:ln/>
        </p:spPr>
      </p:sp>
      <p:sp>
        <p:nvSpPr>
          <p:cNvPr id="38916" name="Rectangle 3"/>
          <p:cNvSpPr>
            <a:spLocks noGrp="1" noChangeArrowheads="1"/>
          </p:cNvSpPr>
          <p:nvPr>
            <p:ph type="body" idx="1"/>
          </p:nvPr>
        </p:nvSpPr>
        <p:spPr>
          <a:noFill/>
        </p:spPr>
        <p:txBody>
          <a:bodyPr/>
          <a:lstStyle/>
          <a:p>
            <a:endParaRPr lang="fr-FR" smtClean="0"/>
          </a:p>
        </p:txBody>
      </p:sp>
    </p:spTree>
    <p:extLst>
      <p:ext uri="{BB962C8B-B14F-4D97-AF65-F5344CB8AC3E}">
        <p14:creationId xmlns:p14="http://schemas.microsoft.com/office/powerpoint/2010/main" val="3703948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17575">
              <a:defRPr sz="2400">
                <a:solidFill>
                  <a:schemeClr val="tx1"/>
                </a:solidFill>
                <a:latin typeface="Times New Roman" pitchFamily="18" charset="0"/>
              </a:defRPr>
            </a:lvl1pPr>
            <a:lvl2pPr marL="742950" indent="-285750" defTabSz="917575">
              <a:defRPr sz="2400">
                <a:solidFill>
                  <a:schemeClr val="tx1"/>
                </a:solidFill>
                <a:latin typeface="Times New Roman" pitchFamily="18" charset="0"/>
              </a:defRPr>
            </a:lvl2pPr>
            <a:lvl3pPr marL="1143000" indent="-228600" defTabSz="917575">
              <a:defRPr sz="2400">
                <a:solidFill>
                  <a:schemeClr val="tx1"/>
                </a:solidFill>
                <a:latin typeface="Times New Roman" pitchFamily="18" charset="0"/>
              </a:defRPr>
            </a:lvl3pPr>
            <a:lvl4pPr marL="1600200" indent="-228600" defTabSz="917575">
              <a:defRPr sz="2400">
                <a:solidFill>
                  <a:schemeClr val="tx1"/>
                </a:solidFill>
                <a:latin typeface="Times New Roman" pitchFamily="18" charset="0"/>
              </a:defRPr>
            </a:lvl4pPr>
            <a:lvl5pPr marL="2057400" indent="-228600" defTabSz="917575">
              <a:defRPr sz="2400">
                <a:solidFill>
                  <a:schemeClr val="tx1"/>
                </a:solidFill>
                <a:latin typeface="Times New Roman" pitchFamily="18" charset="0"/>
              </a:defRPr>
            </a:lvl5pPr>
            <a:lvl6pPr marL="2514600" indent="-228600" algn="ctr" defTabSz="917575" eaLnBrk="0" fontAlgn="base" hangingPunct="0">
              <a:spcBef>
                <a:spcPct val="0"/>
              </a:spcBef>
              <a:spcAft>
                <a:spcPct val="0"/>
              </a:spcAft>
              <a:defRPr sz="2400">
                <a:solidFill>
                  <a:schemeClr val="tx1"/>
                </a:solidFill>
                <a:latin typeface="Times New Roman" pitchFamily="18" charset="0"/>
              </a:defRPr>
            </a:lvl6pPr>
            <a:lvl7pPr marL="2971800" indent="-228600" algn="ctr" defTabSz="917575" eaLnBrk="0" fontAlgn="base" hangingPunct="0">
              <a:spcBef>
                <a:spcPct val="0"/>
              </a:spcBef>
              <a:spcAft>
                <a:spcPct val="0"/>
              </a:spcAft>
              <a:defRPr sz="2400">
                <a:solidFill>
                  <a:schemeClr val="tx1"/>
                </a:solidFill>
                <a:latin typeface="Times New Roman" pitchFamily="18" charset="0"/>
              </a:defRPr>
            </a:lvl7pPr>
            <a:lvl8pPr marL="3429000" indent="-228600" algn="ctr" defTabSz="917575" eaLnBrk="0" fontAlgn="base" hangingPunct="0">
              <a:spcBef>
                <a:spcPct val="0"/>
              </a:spcBef>
              <a:spcAft>
                <a:spcPct val="0"/>
              </a:spcAft>
              <a:defRPr sz="2400">
                <a:solidFill>
                  <a:schemeClr val="tx1"/>
                </a:solidFill>
                <a:latin typeface="Times New Roman" pitchFamily="18" charset="0"/>
              </a:defRPr>
            </a:lvl8pPr>
            <a:lvl9pPr marL="3886200" indent="-228600" algn="ctr" defTabSz="917575" eaLnBrk="0" fontAlgn="base" hangingPunct="0">
              <a:spcBef>
                <a:spcPct val="0"/>
              </a:spcBef>
              <a:spcAft>
                <a:spcPct val="0"/>
              </a:spcAft>
              <a:defRPr sz="2400">
                <a:solidFill>
                  <a:schemeClr val="tx1"/>
                </a:solidFill>
                <a:latin typeface="Times New Roman" pitchFamily="18" charset="0"/>
              </a:defRPr>
            </a:lvl9pPr>
          </a:lstStyle>
          <a:p>
            <a:fld id="{646CD285-8C7E-4A82-B755-EDF135B038A3}" type="slidenum">
              <a:rPr lang="fr-FR" sz="1200"/>
              <a:pPr/>
              <a:t>45</a:t>
            </a:fld>
            <a:endParaRPr lang="fr-FR" sz="1200"/>
          </a:p>
        </p:txBody>
      </p:sp>
      <p:sp>
        <p:nvSpPr>
          <p:cNvPr id="38915" name="Rectangle 2"/>
          <p:cNvSpPr>
            <a:spLocks noGrp="1" noRot="1" noChangeAspect="1" noChangeArrowheads="1" noTextEdit="1"/>
          </p:cNvSpPr>
          <p:nvPr>
            <p:ph type="sldImg"/>
          </p:nvPr>
        </p:nvSpPr>
        <p:spPr>
          <a:xfrm>
            <a:off x="26988" y="744538"/>
            <a:ext cx="6615112" cy="3722687"/>
          </a:xfrm>
          <a:ln/>
        </p:spPr>
      </p:sp>
      <p:sp>
        <p:nvSpPr>
          <p:cNvPr id="38916" name="Rectangle 3"/>
          <p:cNvSpPr>
            <a:spLocks noGrp="1" noChangeArrowheads="1"/>
          </p:cNvSpPr>
          <p:nvPr>
            <p:ph type="body" idx="1"/>
          </p:nvPr>
        </p:nvSpPr>
        <p:spPr>
          <a:noFill/>
        </p:spPr>
        <p:txBody>
          <a:bodyPr/>
          <a:lstStyle/>
          <a:p>
            <a:endParaRPr lang="fr-FR" smtClean="0"/>
          </a:p>
        </p:txBody>
      </p:sp>
    </p:spTree>
    <p:extLst>
      <p:ext uri="{BB962C8B-B14F-4D97-AF65-F5344CB8AC3E}">
        <p14:creationId xmlns:p14="http://schemas.microsoft.com/office/powerpoint/2010/main" val="2064997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88" y="744538"/>
            <a:ext cx="6615112" cy="3722687"/>
          </a:xfrm>
        </p:spPr>
      </p:sp>
      <p:sp>
        <p:nvSpPr>
          <p:cNvPr id="3" name="Notizenplatzhalter 2"/>
          <p:cNvSpPr>
            <a:spLocks noGrp="1"/>
          </p:cNvSpPr>
          <p:nvPr>
            <p:ph type="body" idx="1"/>
          </p:nvPr>
        </p:nvSpPr>
        <p:spPr/>
        <p:txBody>
          <a:bodyPr/>
          <a:lstStyle/>
          <a:p>
            <a:r>
              <a:rPr lang="en-US" noProof="0" dirty="0" smtClean="0"/>
              <a:t>Martin</a:t>
            </a:r>
          </a:p>
          <a:p>
            <a:endParaRPr lang="en-US" noProof="0" dirty="0" smtClean="0"/>
          </a:p>
          <a:p>
            <a:r>
              <a:rPr lang="en-US" noProof="0" dirty="0" smtClean="0"/>
              <a:t>These figures show: how much different cohorts (people with different dates of birth) are below or</a:t>
            </a:r>
            <a:r>
              <a:rPr lang="en-US" baseline="0" noProof="0" dirty="0" smtClean="0"/>
              <a:t> above the long-run trend of economic growth, before and after controls are introduced.</a:t>
            </a:r>
          </a:p>
          <a:p>
            <a:endParaRPr lang="en-US" baseline="0" noProof="0" dirty="0" smtClean="0"/>
          </a:p>
          <a:p>
            <a:r>
              <a:rPr lang="en-US" baseline="0" noProof="0" dirty="0" smtClean="0"/>
              <a:t>Germany: Fortunate cohorts can have a living standards around 8 percent above of what one would expect when every cohort‘s income would have been proportionate with general trends of economic growth. But much of this is due to their better education etc. After this is controlled, only the cohorts born around 1945/50 are about 5 percent above the trend. </a:t>
            </a:r>
          </a:p>
          <a:p>
            <a:endParaRPr lang="en-US" baseline="0" noProof="0" dirty="0" smtClean="0"/>
          </a:p>
          <a:p>
            <a:r>
              <a:rPr lang="en-US" baseline="0" noProof="0" dirty="0" smtClean="0"/>
              <a:t>France: Fortunate cohort‘s living standard about 10 percent above the trend, unfortunate ones almost 10 percent below it. Even worse after controls are introduced (right side).</a:t>
            </a:r>
          </a:p>
          <a:p>
            <a:endParaRPr lang="en-US" baseline="0" noProof="0" dirty="0" smtClean="0"/>
          </a:p>
          <a:p>
            <a:r>
              <a:rPr lang="en-US" baseline="0" noProof="0" dirty="0" smtClean="0"/>
              <a:t>US: cohort‘s living standard does not diverge very much from the trend. </a:t>
            </a:r>
          </a:p>
          <a:p>
            <a:endParaRPr lang="en-US" baseline="0" noProof="0" dirty="0" smtClean="0"/>
          </a:p>
          <a:p>
            <a:r>
              <a:rPr lang="en-US" baseline="0" noProof="0" dirty="0" smtClean="0"/>
              <a:t>But how does this compare when set in relation to overall increases in living standards? APCT</a:t>
            </a:r>
          </a:p>
          <a:p>
            <a:endParaRPr lang="en-US" baseline="0" noProof="0" dirty="0" smtClean="0"/>
          </a:p>
          <a:p>
            <a:endParaRPr lang="en-US" baseline="0" noProof="0" dirty="0" smtClean="0"/>
          </a:p>
          <a:p>
            <a:endParaRPr lang="en-US" baseline="0" noProof="0" dirty="0" smtClean="0"/>
          </a:p>
          <a:p>
            <a:endParaRPr lang="en-US" baseline="0" noProof="0" dirty="0" smtClean="0"/>
          </a:p>
        </p:txBody>
      </p:sp>
      <p:sp>
        <p:nvSpPr>
          <p:cNvPr id="4" name="Foliennummernplatzhalter 3"/>
          <p:cNvSpPr>
            <a:spLocks noGrp="1"/>
          </p:cNvSpPr>
          <p:nvPr>
            <p:ph type="sldNum" sz="quarter" idx="10"/>
          </p:nvPr>
        </p:nvSpPr>
        <p:spPr/>
        <p:txBody>
          <a:bodyPr/>
          <a:lstStyle/>
          <a:p>
            <a:fld id="{7F0E0ECF-F178-4F17-9915-3F58EFF28632}" type="slidenum">
              <a:rPr lang="lb-LU" smtClean="0"/>
              <a:t>46</a:t>
            </a:fld>
            <a:endParaRPr lang="lb-LU"/>
          </a:p>
        </p:txBody>
      </p:sp>
    </p:spTree>
    <p:extLst>
      <p:ext uri="{BB962C8B-B14F-4D97-AF65-F5344CB8AC3E}">
        <p14:creationId xmlns:p14="http://schemas.microsoft.com/office/powerpoint/2010/main" val="2411354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18C6F82-9919-418F-A1A2-51D5DB9C5AD8}" type="slidenum">
              <a:rPr lang="fr-FR" sz="1200"/>
              <a:pPr/>
              <a:t>3</a:t>
            </a:fld>
            <a:endParaRPr lang="fr-FR"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endParaRPr lang="fr-FR" smtClean="0"/>
          </a:p>
        </p:txBody>
      </p:sp>
    </p:spTree>
    <p:extLst>
      <p:ext uri="{BB962C8B-B14F-4D97-AF65-F5344CB8AC3E}">
        <p14:creationId xmlns:p14="http://schemas.microsoft.com/office/powerpoint/2010/main" val="15558612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88" y="744538"/>
            <a:ext cx="6615112" cy="3722687"/>
          </a:xfrm>
        </p:spPr>
      </p:sp>
      <p:sp>
        <p:nvSpPr>
          <p:cNvPr id="3" name="Notizenplatzhalter 2"/>
          <p:cNvSpPr>
            <a:spLocks noGrp="1"/>
          </p:cNvSpPr>
          <p:nvPr>
            <p:ph type="body" idx="1"/>
          </p:nvPr>
        </p:nvSpPr>
        <p:spPr/>
        <p:txBody>
          <a:bodyPr/>
          <a:lstStyle/>
          <a:p>
            <a:r>
              <a:rPr lang="en-US" noProof="0" dirty="0" smtClean="0"/>
              <a:t>Martin</a:t>
            </a:r>
          </a:p>
          <a:p>
            <a:endParaRPr lang="en-US" noProof="0" dirty="0" smtClean="0"/>
          </a:p>
          <a:p>
            <a:r>
              <a:rPr lang="en-US" noProof="0" dirty="0" smtClean="0"/>
              <a:t>These figures show: how much different cohorts (people with different dates of birth) are below or</a:t>
            </a:r>
            <a:r>
              <a:rPr lang="en-US" baseline="0" noProof="0" dirty="0" smtClean="0"/>
              <a:t> above the long-run trend of economic growth, before and after controls are introduced.</a:t>
            </a:r>
          </a:p>
          <a:p>
            <a:endParaRPr lang="en-US" baseline="0" noProof="0" dirty="0" smtClean="0"/>
          </a:p>
          <a:p>
            <a:r>
              <a:rPr lang="en-US" baseline="0" noProof="0" dirty="0" smtClean="0"/>
              <a:t>Germany: Fortunate cohorts can have a living standards around 8 percent above of what one would expect when every cohort‘s income would have been proportionate with general trends of economic growth. But much of this is due to their better education etc. After this is controlled, only the cohorts born around 1945/50 are about 5 percent above the trend. </a:t>
            </a:r>
          </a:p>
          <a:p>
            <a:endParaRPr lang="en-US" baseline="0" noProof="0" dirty="0" smtClean="0"/>
          </a:p>
          <a:p>
            <a:r>
              <a:rPr lang="en-US" baseline="0" noProof="0" dirty="0" smtClean="0"/>
              <a:t>France: Fortunate cohort‘s living standard about 10 percent above the trend, unfortunate ones almost 10 percent below it. Even worse after controls are introduced (right side).</a:t>
            </a:r>
          </a:p>
          <a:p>
            <a:endParaRPr lang="en-US" baseline="0" noProof="0" dirty="0" smtClean="0"/>
          </a:p>
          <a:p>
            <a:r>
              <a:rPr lang="en-US" baseline="0" noProof="0" dirty="0" smtClean="0"/>
              <a:t>US: cohort‘s living standard does not diverge very much from the trend. </a:t>
            </a:r>
          </a:p>
          <a:p>
            <a:endParaRPr lang="en-US" baseline="0" noProof="0" dirty="0" smtClean="0"/>
          </a:p>
          <a:p>
            <a:r>
              <a:rPr lang="en-US" baseline="0" noProof="0" dirty="0" smtClean="0"/>
              <a:t>But how does this compare when set in relation to overall increases in living standards? APCT</a:t>
            </a:r>
          </a:p>
          <a:p>
            <a:endParaRPr lang="en-US" baseline="0" noProof="0" dirty="0" smtClean="0"/>
          </a:p>
          <a:p>
            <a:endParaRPr lang="en-US" baseline="0" noProof="0" dirty="0" smtClean="0"/>
          </a:p>
          <a:p>
            <a:endParaRPr lang="en-US" baseline="0" noProof="0" dirty="0" smtClean="0"/>
          </a:p>
          <a:p>
            <a:endParaRPr lang="en-US" baseline="0" noProof="0" dirty="0" smtClean="0"/>
          </a:p>
        </p:txBody>
      </p:sp>
      <p:sp>
        <p:nvSpPr>
          <p:cNvPr id="4" name="Foliennummernplatzhalter 3"/>
          <p:cNvSpPr>
            <a:spLocks noGrp="1"/>
          </p:cNvSpPr>
          <p:nvPr>
            <p:ph type="sldNum" sz="quarter" idx="10"/>
          </p:nvPr>
        </p:nvSpPr>
        <p:spPr/>
        <p:txBody>
          <a:bodyPr/>
          <a:lstStyle/>
          <a:p>
            <a:fld id="{7F0E0ECF-F178-4F17-9915-3F58EFF28632}" type="slidenum">
              <a:rPr lang="lb-LU" smtClean="0"/>
              <a:t>47</a:t>
            </a:fld>
            <a:endParaRPr lang="lb-LU"/>
          </a:p>
        </p:txBody>
      </p:sp>
    </p:spTree>
    <p:extLst>
      <p:ext uri="{BB962C8B-B14F-4D97-AF65-F5344CB8AC3E}">
        <p14:creationId xmlns:p14="http://schemas.microsoft.com/office/powerpoint/2010/main" val="2060936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88" y="744538"/>
            <a:ext cx="6615112" cy="3722687"/>
          </a:xfrm>
        </p:spPr>
      </p:sp>
      <p:sp>
        <p:nvSpPr>
          <p:cNvPr id="3" name="Notizenplatzhalter 2"/>
          <p:cNvSpPr>
            <a:spLocks noGrp="1"/>
          </p:cNvSpPr>
          <p:nvPr>
            <p:ph type="body" idx="1"/>
          </p:nvPr>
        </p:nvSpPr>
        <p:spPr/>
        <p:txBody>
          <a:bodyPr/>
          <a:lstStyle/>
          <a:p>
            <a:r>
              <a:rPr lang="en-US" noProof="0" dirty="0" smtClean="0"/>
              <a:t>Martin</a:t>
            </a:r>
          </a:p>
          <a:p>
            <a:endParaRPr lang="en-US" noProof="0" dirty="0" smtClean="0"/>
          </a:p>
          <a:p>
            <a:r>
              <a:rPr lang="en-US" noProof="0" dirty="0" smtClean="0"/>
              <a:t>These figures show: how much different cohorts (people with different dates of birth) are below or</a:t>
            </a:r>
            <a:r>
              <a:rPr lang="en-US" baseline="0" noProof="0" dirty="0" smtClean="0"/>
              <a:t> above the long-run trend of economic growth, before and after controls are introduced.</a:t>
            </a:r>
          </a:p>
          <a:p>
            <a:endParaRPr lang="en-US" baseline="0" noProof="0" dirty="0" smtClean="0"/>
          </a:p>
          <a:p>
            <a:r>
              <a:rPr lang="en-US" baseline="0" noProof="0" dirty="0" smtClean="0"/>
              <a:t>Germany: Fortunate cohorts can have a living standards around 8 percent above of what one would expect when every cohort‘s income would have been proportionate with general trends of economic growth. But much of this is due to their better education etc. After this is controlled, only the cohorts born around 1945/50 are about 5 percent above the trend. </a:t>
            </a:r>
          </a:p>
          <a:p>
            <a:endParaRPr lang="en-US" baseline="0" noProof="0" dirty="0" smtClean="0"/>
          </a:p>
          <a:p>
            <a:r>
              <a:rPr lang="en-US" baseline="0" noProof="0" dirty="0" smtClean="0"/>
              <a:t>France: Fortunate cohort‘s living standard about 10 percent above the trend, unfortunate ones almost 10 percent below it. Even worse after controls are introduced (right side).</a:t>
            </a:r>
          </a:p>
          <a:p>
            <a:endParaRPr lang="en-US" baseline="0" noProof="0" dirty="0" smtClean="0"/>
          </a:p>
          <a:p>
            <a:r>
              <a:rPr lang="en-US" baseline="0" noProof="0" dirty="0" smtClean="0"/>
              <a:t>US: cohort‘s living standard does not diverge very much from the trend. </a:t>
            </a:r>
          </a:p>
          <a:p>
            <a:endParaRPr lang="en-US" baseline="0" noProof="0" dirty="0" smtClean="0"/>
          </a:p>
          <a:p>
            <a:r>
              <a:rPr lang="en-US" baseline="0" noProof="0" dirty="0" smtClean="0"/>
              <a:t>But how does this compare when set in relation to overall increases in living standards? APCT</a:t>
            </a:r>
          </a:p>
          <a:p>
            <a:endParaRPr lang="en-US" baseline="0" noProof="0" dirty="0" smtClean="0"/>
          </a:p>
          <a:p>
            <a:endParaRPr lang="en-US" baseline="0" noProof="0" dirty="0" smtClean="0"/>
          </a:p>
          <a:p>
            <a:endParaRPr lang="en-US" baseline="0" noProof="0" dirty="0" smtClean="0"/>
          </a:p>
          <a:p>
            <a:endParaRPr lang="en-US" baseline="0" noProof="0" dirty="0" smtClean="0"/>
          </a:p>
        </p:txBody>
      </p:sp>
      <p:sp>
        <p:nvSpPr>
          <p:cNvPr id="4" name="Foliennummernplatzhalter 3"/>
          <p:cNvSpPr>
            <a:spLocks noGrp="1"/>
          </p:cNvSpPr>
          <p:nvPr>
            <p:ph type="sldNum" sz="quarter" idx="10"/>
          </p:nvPr>
        </p:nvSpPr>
        <p:spPr/>
        <p:txBody>
          <a:bodyPr/>
          <a:lstStyle/>
          <a:p>
            <a:fld id="{7F0E0ECF-F178-4F17-9915-3F58EFF28632}" type="slidenum">
              <a:rPr lang="lb-LU" smtClean="0"/>
              <a:t>48</a:t>
            </a:fld>
            <a:endParaRPr lang="lb-LU"/>
          </a:p>
        </p:txBody>
      </p:sp>
    </p:spTree>
    <p:extLst>
      <p:ext uri="{BB962C8B-B14F-4D97-AF65-F5344CB8AC3E}">
        <p14:creationId xmlns:p14="http://schemas.microsoft.com/office/powerpoint/2010/main" val="1039348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88" y="744538"/>
            <a:ext cx="6615112" cy="3722687"/>
          </a:xfrm>
        </p:spPr>
      </p:sp>
      <p:sp>
        <p:nvSpPr>
          <p:cNvPr id="3" name="Notizenplatzhalter 2"/>
          <p:cNvSpPr>
            <a:spLocks noGrp="1"/>
          </p:cNvSpPr>
          <p:nvPr>
            <p:ph type="body" idx="1"/>
          </p:nvPr>
        </p:nvSpPr>
        <p:spPr/>
        <p:txBody>
          <a:bodyPr/>
          <a:lstStyle/>
          <a:p>
            <a:r>
              <a:rPr lang="en-US" noProof="0" dirty="0" smtClean="0"/>
              <a:t>Martin</a:t>
            </a:r>
          </a:p>
          <a:p>
            <a:endParaRPr lang="en-US" noProof="0" dirty="0" smtClean="0"/>
          </a:p>
          <a:p>
            <a:r>
              <a:rPr lang="en-US" noProof="0" dirty="0" smtClean="0"/>
              <a:t>These figures show: how much different cohorts (people with different dates of birth) are below or</a:t>
            </a:r>
            <a:r>
              <a:rPr lang="en-US" baseline="0" noProof="0" dirty="0" smtClean="0"/>
              <a:t> above the long-run trend of economic growth, before and after controls are introduced.</a:t>
            </a:r>
          </a:p>
          <a:p>
            <a:endParaRPr lang="en-US" baseline="0" noProof="0" dirty="0" smtClean="0"/>
          </a:p>
          <a:p>
            <a:r>
              <a:rPr lang="en-US" baseline="0" noProof="0" dirty="0" smtClean="0"/>
              <a:t>Germany: Fortunate cohorts can have a living standards around 8 percent above of what one would expect when every cohort‘s income would have been proportionate with general trends of economic growth. But much of this is due to their better education etc. After this is controlled, only the cohorts born around 1945/50 are about 5 percent above the trend. </a:t>
            </a:r>
          </a:p>
          <a:p>
            <a:endParaRPr lang="en-US" baseline="0" noProof="0" dirty="0" smtClean="0"/>
          </a:p>
          <a:p>
            <a:r>
              <a:rPr lang="en-US" baseline="0" noProof="0" dirty="0" smtClean="0"/>
              <a:t>France: Fortunate cohort‘s living standard about 10 percent above the trend, unfortunate ones almost 10 percent below it. Even worse after controls are introduced (right side).</a:t>
            </a:r>
          </a:p>
          <a:p>
            <a:endParaRPr lang="en-US" baseline="0" noProof="0" dirty="0" smtClean="0"/>
          </a:p>
          <a:p>
            <a:r>
              <a:rPr lang="en-US" baseline="0" noProof="0" dirty="0" smtClean="0"/>
              <a:t>US: cohort‘s living standard does not diverge very much from the trend. </a:t>
            </a:r>
          </a:p>
          <a:p>
            <a:endParaRPr lang="en-US" baseline="0" noProof="0" dirty="0" smtClean="0"/>
          </a:p>
          <a:p>
            <a:r>
              <a:rPr lang="en-US" baseline="0" noProof="0" dirty="0" smtClean="0"/>
              <a:t>But how does this compare when set in relation to overall increases in living standards? APCT</a:t>
            </a:r>
          </a:p>
          <a:p>
            <a:endParaRPr lang="en-US" baseline="0" noProof="0" dirty="0" smtClean="0"/>
          </a:p>
          <a:p>
            <a:endParaRPr lang="en-US" baseline="0" noProof="0" dirty="0" smtClean="0"/>
          </a:p>
          <a:p>
            <a:endParaRPr lang="en-US" baseline="0" noProof="0" dirty="0" smtClean="0"/>
          </a:p>
          <a:p>
            <a:endParaRPr lang="en-US" baseline="0" noProof="0" dirty="0" smtClean="0"/>
          </a:p>
        </p:txBody>
      </p:sp>
      <p:sp>
        <p:nvSpPr>
          <p:cNvPr id="4" name="Foliennummernplatzhalter 3"/>
          <p:cNvSpPr>
            <a:spLocks noGrp="1"/>
          </p:cNvSpPr>
          <p:nvPr>
            <p:ph type="sldNum" sz="quarter" idx="10"/>
          </p:nvPr>
        </p:nvSpPr>
        <p:spPr/>
        <p:txBody>
          <a:bodyPr/>
          <a:lstStyle/>
          <a:p>
            <a:fld id="{7F0E0ECF-F178-4F17-9915-3F58EFF28632}" type="slidenum">
              <a:rPr lang="lb-LU" smtClean="0"/>
              <a:t>49</a:t>
            </a:fld>
            <a:endParaRPr lang="lb-LU"/>
          </a:p>
        </p:txBody>
      </p:sp>
    </p:spTree>
    <p:extLst>
      <p:ext uri="{BB962C8B-B14F-4D97-AF65-F5344CB8AC3E}">
        <p14:creationId xmlns:p14="http://schemas.microsoft.com/office/powerpoint/2010/main" val="700269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88" y="744538"/>
            <a:ext cx="6615112" cy="3722687"/>
          </a:xfrm>
        </p:spPr>
      </p:sp>
      <p:sp>
        <p:nvSpPr>
          <p:cNvPr id="3" name="Notizenplatzhalter 2"/>
          <p:cNvSpPr>
            <a:spLocks noGrp="1"/>
          </p:cNvSpPr>
          <p:nvPr>
            <p:ph type="body" idx="1"/>
          </p:nvPr>
        </p:nvSpPr>
        <p:spPr/>
        <p:txBody>
          <a:bodyPr/>
          <a:lstStyle/>
          <a:p>
            <a:r>
              <a:rPr lang="de-DE" dirty="0" smtClean="0"/>
              <a:t>Louis</a:t>
            </a:r>
          </a:p>
          <a:p>
            <a:endParaRPr lang="de-DE" dirty="0" smtClean="0"/>
          </a:p>
          <a:p>
            <a:r>
              <a:rPr lang="de-DE" dirty="0" smtClean="0"/>
              <a:t>Controlling for </a:t>
            </a:r>
            <a:r>
              <a:rPr lang="de-DE" dirty="0" err="1" smtClean="0"/>
              <a:t>education</a:t>
            </a:r>
            <a:r>
              <a:rPr lang="de-DE" dirty="0" smtClean="0"/>
              <a:t>,</a:t>
            </a:r>
            <a:r>
              <a:rPr lang="de-DE" baseline="0" dirty="0" smtClean="0"/>
              <a:t> </a:t>
            </a:r>
            <a:r>
              <a:rPr lang="de-DE" baseline="0" dirty="0" err="1" smtClean="0"/>
              <a:t>household</a:t>
            </a:r>
            <a:r>
              <a:rPr lang="de-DE" baseline="0" dirty="0" smtClean="0"/>
              <a:t> </a:t>
            </a:r>
            <a:r>
              <a:rPr lang="de-DE" baseline="0" dirty="0" err="1" smtClean="0"/>
              <a:t>composition</a:t>
            </a:r>
            <a:r>
              <a:rPr lang="de-DE" baseline="0" dirty="0" smtClean="0"/>
              <a:t>, </a:t>
            </a:r>
            <a:r>
              <a:rPr lang="de-DE" baseline="0" dirty="0" err="1" smtClean="0"/>
              <a:t>immigration</a:t>
            </a:r>
            <a:r>
              <a:rPr lang="de-DE" baseline="0" dirty="0" smtClean="0"/>
              <a:t> </a:t>
            </a:r>
            <a:r>
              <a:rPr lang="de-DE" baseline="0" dirty="0" err="1" smtClean="0"/>
              <a:t>status</a:t>
            </a:r>
            <a:r>
              <a:rPr lang="de-DE" baseline="0" dirty="0" smtClean="0"/>
              <a:t> </a:t>
            </a:r>
            <a:r>
              <a:rPr lang="de-DE" baseline="0" dirty="0" err="1" smtClean="0"/>
              <a:t>etc</a:t>
            </a:r>
            <a:r>
              <a:rPr lang="de-DE" baseline="0" dirty="0" smtClean="0"/>
              <a:t>, </a:t>
            </a:r>
            <a:r>
              <a:rPr lang="de-DE" baseline="0" dirty="0" err="1" smtClean="0"/>
              <a:t>we</a:t>
            </a:r>
            <a:r>
              <a:rPr lang="de-DE" baseline="0" dirty="0" smtClean="0"/>
              <a:t> find </a:t>
            </a:r>
            <a:r>
              <a:rPr lang="de-DE" baseline="0" dirty="0" err="1" smtClean="0"/>
              <a:t>that</a:t>
            </a:r>
            <a:r>
              <a:rPr lang="de-DE" baseline="0" dirty="0" smtClean="0"/>
              <a:t> French </a:t>
            </a:r>
            <a:r>
              <a:rPr lang="de-DE" baseline="0" dirty="0" err="1" smtClean="0"/>
              <a:t>cohorts</a:t>
            </a:r>
            <a:r>
              <a:rPr lang="de-DE" baseline="0" dirty="0" smtClean="0"/>
              <a:t> </a:t>
            </a:r>
            <a:r>
              <a:rPr lang="de-DE" baseline="0" dirty="0" err="1" smtClean="0"/>
              <a:t>born</a:t>
            </a:r>
            <a:r>
              <a:rPr lang="de-DE" baseline="0" dirty="0" smtClean="0"/>
              <a:t> </a:t>
            </a:r>
            <a:r>
              <a:rPr lang="de-DE" baseline="0" dirty="0" err="1" smtClean="0"/>
              <a:t>very</a:t>
            </a:r>
            <a:r>
              <a:rPr lang="de-DE" baseline="0" dirty="0" smtClean="0"/>
              <a:t> </a:t>
            </a:r>
            <a:r>
              <a:rPr lang="de-DE" baseline="0" dirty="0" err="1" smtClean="0"/>
              <a:t>early</a:t>
            </a:r>
            <a:r>
              <a:rPr lang="de-DE" baseline="0" dirty="0" smtClean="0"/>
              <a:t> </a:t>
            </a:r>
            <a:r>
              <a:rPr lang="de-DE" baseline="0" dirty="0" err="1" smtClean="0"/>
              <a:t>or</a:t>
            </a:r>
            <a:r>
              <a:rPr lang="de-DE" baseline="0" dirty="0" smtClean="0"/>
              <a:t> </a:t>
            </a:r>
            <a:r>
              <a:rPr lang="de-DE" baseline="0" dirty="0" err="1" smtClean="0"/>
              <a:t>late</a:t>
            </a:r>
            <a:r>
              <a:rPr lang="de-DE" baseline="0" dirty="0" smtClean="0"/>
              <a:t> </a:t>
            </a:r>
            <a:r>
              <a:rPr lang="de-DE" baseline="0" dirty="0" err="1" smtClean="0"/>
              <a:t>or</a:t>
            </a:r>
            <a:r>
              <a:rPr lang="de-DE" baseline="0" dirty="0" smtClean="0"/>
              <a:t> </a:t>
            </a:r>
            <a:r>
              <a:rPr lang="de-DE" baseline="0" dirty="0" err="1" smtClean="0"/>
              <a:t>strongly</a:t>
            </a:r>
            <a:r>
              <a:rPr lang="de-DE" baseline="0" dirty="0" smtClean="0"/>
              <a:t> </a:t>
            </a:r>
            <a:r>
              <a:rPr lang="de-DE" baseline="0" dirty="0" err="1" smtClean="0"/>
              <a:t>disadvantaged</a:t>
            </a:r>
            <a:r>
              <a:rPr lang="de-DE" baseline="0" dirty="0" smtClean="0"/>
              <a:t>. </a:t>
            </a:r>
          </a:p>
          <a:p>
            <a:endParaRPr lang="de-DE" baseline="0" dirty="0" smtClean="0"/>
          </a:p>
          <a:p>
            <a:r>
              <a:rPr lang="de-DE" baseline="0" dirty="0" err="1" smtClean="0"/>
              <a:t>Unsurprising</a:t>
            </a:r>
            <a:r>
              <a:rPr lang="de-DE" baseline="0" dirty="0" smtClean="0"/>
              <a:t> for pre-1930 </a:t>
            </a:r>
            <a:r>
              <a:rPr lang="de-DE" baseline="0" dirty="0" err="1" smtClean="0"/>
              <a:t>cohorts</a:t>
            </a:r>
            <a:r>
              <a:rPr lang="de-DE" baseline="0" dirty="0" smtClean="0"/>
              <a:t> in France: E.g. </a:t>
            </a:r>
            <a:r>
              <a:rPr lang="de-DE" baseline="0" dirty="0" err="1" smtClean="0"/>
              <a:t>entering</a:t>
            </a:r>
            <a:r>
              <a:rPr lang="de-DE" baseline="0" dirty="0" smtClean="0"/>
              <a:t> </a:t>
            </a:r>
            <a:r>
              <a:rPr lang="de-DE" baseline="0" dirty="0" err="1" smtClean="0"/>
              <a:t>the</a:t>
            </a:r>
            <a:r>
              <a:rPr lang="de-DE" baseline="0" dirty="0" smtClean="0"/>
              <a:t> </a:t>
            </a:r>
            <a:r>
              <a:rPr lang="de-DE" baseline="0" dirty="0" err="1" smtClean="0"/>
              <a:t>working</a:t>
            </a:r>
            <a:r>
              <a:rPr lang="de-DE" baseline="0" dirty="0" smtClean="0"/>
              <a:t> market in 1940 </a:t>
            </a:r>
            <a:r>
              <a:rPr lang="de-DE" baseline="0" dirty="0" err="1" smtClean="0"/>
              <a:t>is</a:t>
            </a:r>
            <a:r>
              <a:rPr lang="de-DE" baseline="0" dirty="0" smtClean="0"/>
              <a:t> not a </a:t>
            </a:r>
            <a:r>
              <a:rPr lang="de-DE" baseline="0" dirty="0" err="1" smtClean="0"/>
              <a:t>great</a:t>
            </a:r>
            <a:r>
              <a:rPr lang="de-DE" baseline="0" dirty="0" smtClean="0"/>
              <a:t> </a:t>
            </a:r>
            <a:r>
              <a:rPr lang="de-DE" baseline="0" dirty="0" err="1" smtClean="0"/>
              <a:t>moment</a:t>
            </a:r>
            <a:r>
              <a:rPr lang="de-DE" baseline="0" dirty="0" smtClean="0"/>
              <a:t> </a:t>
            </a:r>
            <a:r>
              <a:rPr lang="de-DE" baseline="0" dirty="0" err="1" smtClean="0"/>
              <a:t>to</a:t>
            </a:r>
            <a:r>
              <a:rPr lang="de-DE" baseline="0" dirty="0" smtClean="0"/>
              <a:t> </a:t>
            </a:r>
            <a:r>
              <a:rPr lang="de-DE" baseline="0" dirty="0" err="1" smtClean="0"/>
              <a:t>enter</a:t>
            </a:r>
            <a:r>
              <a:rPr lang="de-DE" baseline="0" dirty="0" smtClean="0"/>
              <a:t> </a:t>
            </a:r>
            <a:r>
              <a:rPr lang="de-DE" baseline="0" dirty="0" err="1" smtClean="0"/>
              <a:t>the</a:t>
            </a:r>
            <a:r>
              <a:rPr lang="de-DE" baseline="0" dirty="0" smtClean="0"/>
              <a:t> </a:t>
            </a:r>
            <a:r>
              <a:rPr lang="de-DE" baseline="0" dirty="0" err="1" smtClean="0"/>
              <a:t>working</a:t>
            </a:r>
            <a:r>
              <a:rPr lang="de-DE" baseline="0" dirty="0" smtClean="0"/>
              <a:t> market. But </a:t>
            </a:r>
            <a:r>
              <a:rPr lang="de-DE" baseline="0" dirty="0" err="1" smtClean="0"/>
              <a:t>more</a:t>
            </a:r>
            <a:r>
              <a:rPr lang="de-DE" baseline="0" dirty="0" smtClean="0"/>
              <a:t> </a:t>
            </a:r>
            <a:r>
              <a:rPr lang="de-DE" baseline="0" dirty="0" err="1" smtClean="0"/>
              <a:t>disquieting</a:t>
            </a:r>
            <a:r>
              <a:rPr lang="de-DE" baseline="0" dirty="0" smtClean="0"/>
              <a:t> </a:t>
            </a:r>
            <a:r>
              <a:rPr lang="de-DE" baseline="0" dirty="0" err="1" smtClean="0"/>
              <a:t>is</a:t>
            </a:r>
            <a:r>
              <a:rPr lang="de-DE" baseline="0" dirty="0" smtClean="0"/>
              <a:t> </a:t>
            </a:r>
            <a:r>
              <a:rPr lang="de-DE" baseline="0" dirty="0" err="1" smtClean="0"/>
              <a:t>our</a:t>
            </a:r>
            <a:r>
              <a:rPr lang="de-DE" baseline="0" dirty="0" smtClean="0"/>
              <a:t> </a:t>
            </a:r>
            <a:r>
              <a:rPr lang="de-DE" baseline="0" dirty="0" err="1" smtClean="0"/>
              <a:t>finding</a:t>
            </a:r>
            <a:r>
              <a:rPr lang="de-DE" baseline="0" dirty="0" smtClean="0"/>
              <a:t> </a:t>
            </a:r>
            <a:r>
              <a:rPr lang="de-DE" baseline="0" dirty="0" err="1" smtClean="0"/>
              <a:t>about</a:t>
            </a:r>
            <a:r>
              <a:rPr lang="de-DE" baseline="0" dirty="0" smtClean="0"/>
              <a:t> </a:t>
            </a:r>
            <a:r>
              <a:rPr lang="de-DE" baseline="0" dirty="0" err="1" smtClean="0"/>
              <a:t>cohorts</a:t>
            </a:r>
            <a:r>
              <a:rPr lang="de-DE" baseline="0" dirty="0" smtClean="0"/>
              <a:t> </a:t>
            </a:r>
            <a:r>
              <a:rPr lang="de-DE" baseline="0" dirty="0" err="1" smtClean="0"/>
              <a:t>that</a:t>
            </a:r>
            <a:r>
              <a:rPr lang="de-DE" baseline="0" dirty="0" smtClean="0"/>
              <a:t> </a:t>
            </a:r>
            <a:r>
              <a:rPr lang="de-DE" baseline="0" dirty="0" err="1" smtClean="0"/>
              <a:t>have</a:t>
            </a:r>
            <a:r>
              <a:rPr lang="de-DE" baseline="0" dirty="0" smtClean="0"/>
              <a:t> </a:t>
            </a:r>
            <a:r>
              <a:rPr lang="de-DE" baseline="0" dirty="0" err="1" smtClean="0"/>
              <a:t>been</a:t>
            </a:r>
            <a:r>
              <a:rPr lang="de-DE" baseline="0" dirty="0" smtClean="0"/>
              <a:t> </a:t>
            </a:r>
            <a:r>
              <a:rPr lang="de-DE" baseline="0" dirty="0" err="1" smtClean="0"/>
              <a:t>born</a:t>
            </a:r>
            <a:r>
              <a:rPr lang="de-DE" baseline="0" dirty="0" smtClean="0"/>
              <a:t> </a:t>
            </a:r>
            <a:r>
              <a:rPr lang="de-DE" baseline="0" dirty="0" err="1" smtClean="0"/>
              <a:t>recently</a:t>
            </a:r>
            <a:r>
              <a:rPr lang="de-DE" baseline="0" dirty="0" smtClean="0"/>
              <a:t>. </a:t>
            </a:r>
            <a:endParaRPr lang="lb-LU" dirty="0"/>
          </a:p>
        </p:txBody>
      </p:sp>
      <p:sp>
        <p:nvSpPr>
          <p:cNvPr id="4" name="Foliennummernplatzhalter 3"/>
          <p:cNvSpPr>
            <a:spLocks noGrp="1"/>
          </p:cNvSpPr>
          <p:nvPr>
            <p:ph type="sldNum" sz="quarter" idx="10"/>
          </p:nvPr>
        </p:nvSpPr>
        <p:spPr/>
        <p:txBody>
          <a:bodyPr/>
          <a:lstStyle/>
          <a:p>
            <a:fld id="{7F0E0ECF-F178-4F17-9915-3F58EFF28632}" type="slidenum">
              <a:rPr lang="lb-LU" smtClean="0"/>
              <a:t>50</a:t>
            </a:fld>
            <a:endParaRPr lang="lb-LU"/>
          </a:p>
        </p:txBody>
      </p:sp>
    </p:spTree>
    <p:extLst>
      <p:ext uri="{BB962C8B-B14F-4D97-AF65-F5344CB8AC3E}">
        <p14:creationId xmlns:p14="http://schemas.microsoft.com/office/powerpoint/2010/main" val="887444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18C6F82-9919-418F-A1A2-51D5DB9C5AD8}" type="slidenum">
              <a:rPr lang="fr-FR" sz="1200"/>
              <a:pPr/>
              <a:t>51</a:t>
            </a:fld>
            <a:endParaRPr lang="fr-FR"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endParaRPr lang="fr-FR" smtClean="0"/>
          </a:p>
        </p:txBody>
      </p:sp>
    </p:spTree>
    <p:extLst>
      <p:ext uri="{BB962C8B-B14F-4D97-AF65-F5344CB8AC3E}">
        <p14:creationId xmlns:p14="http://schemas.microsoft.com/office/powerpoint/2010/main" val="25257858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012F0-2F1E-7145-B998-C77AF244AAEC}" type="slidenum">
              <a:rPr lang="en-US" smtClean="0"/>
              <a:t>54</a:t>
            </a:fld>
            <a:endParaRPr lang="en-US"/>
          </a:p>
        </p:txBody>
      </p:sp>
    </p:spTree>
    <p:extLst>
      <p:ext uri="{BB962C8B-B14F-4D97-AF65-F5344CB8AC3E}">
        <p14:creationId xmlns:p14="http://schemas.microsoft.com/office/powerpoint/2010/main" val="11913399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56331">
              <a:defRPr/>
            </a:pPr>
            <a:r>
              <a:rPr lang="en-US" sz="1600" dirty="0"/>
              <a:t>Education seems necessary but not sufficient condition for narrowing gender gap</a:t>
            </a:r>
          </a:p>
          <a:p>
            <a:pPr marL="0" lvl="1" defTabSz="456331">
              <a:defRPr/>
            </a:pPr>
            <a:endParaRPr lang="en-US" sz="1600" dirty="0"/>
          </a:p>
          <a:p>
            <a:pPr marL="0" lvl="1" defTabSz="456331">
              <a:defRPr/>
            </a:pPr>
            <a:r>
              <a:rPr lang="en-US" sz="1600" dirty="0"/>
              <a:t>Given the gender segregation in occupations, also changes in the </a:t>
            </a:r>
            <a:r>
              <a:rPr lang="en-US" sz="1600" dirty="0" err="1"/>
              <a:t>labour</a:t>
            </a:r>
            <a:r>
              <a:rPr lang="en-US" sz="1600" dirty="0"/>
              <a:t> market structure impact on the gender gap</a:t>
            </a:r>
          </a:p>
          <a:p>
            <a:endParaRPr lang="en-US" dirty="0"/>
          </a:p>
        </p:txBody>
      </p:sp>
      <p:sp>
        <p:nvSpPr>
          <p:cNvPr id="4" name="Slide Number Placeholder 3"/>
          <p:cNvSpPr>
            <a:spLocks noGrp="1"/>
          </p:cNvSpPr>
          <p:nvPr>
            <p:ph type="sldNum" sz="quarter" idx="10"/>
          </p:nvPr>
        </p:nvSpPr>
        <p:spPr/>
        <p:txBody>
          <a:bodyPr/>
          <a:lstStyle/>
          <a:p>
            <a:fld id="{161012F0-2F1E-7145-B998-C77AF244AAEC}" type="slidenum">
              <a:rPr lang="en-US" smtClean="0"/>
              <a:t>56</a:t>
            </a:fld>
            <a:endParaRPr lang="en-US"/>
          </a:p>
        </p:txBody>
      </p:sp>
    </p:spTree>
    <p:extLst>
      <p:ext uri="{BB962C8B-B14F-4D97-AF65-F5344CB8AC3E}">
        <p14:creationId xmlns:p14="http://schemas.microsoft.com/office/powerpoint/2010/main" val="27165206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56331">
              <a:defRPr/>
            </a:pPr>
            <a:r>
              <a:rPr lang="en-US" dirty="0"/>
              <a:t>When cohorts are excluded, period effects are not </a:t>
            </a:r>
            <a:r>
              <a:rPr lang="en-US"/>
              <a:t>accurately measured</a:t>
            </a:r>
          </a:p>
          <a:p>
            <a:pPr marL="0" lvl="1" defTabSz="456331">
              <a:defRPr/>
            </a:pPr>
            <a:endParaRPr lang="en-US" dirty="0"/>
          </a:p>
          <a:p>
            <a:pPr marL="0" lvl="1" defTabSz="456331">
              <a:defRPr/>
            </a:pPr>
            <a:r>
              <a:rPr lang="en-US" dirty="0" smtClean="0"/>
              <a:t>Existing cohort studies: </a:t>
            </a:r>
            <a:r>
              <a:rPr lang="en-US" sz="1800" dirty="0"/>
              <a:t>Limited number of cohorts, countries; log hourly wages</a:t>
            </a:r>
          </a:p>
          <a:p>
            <a:endParaRPr lang="en-US" dirty="0"/>
          </a:p>
        </p:txBody>
      </p:sp>
      <p:sp>
        <p:nvSpPr>
          <p:cNvPr id="4" name="Slide Number Placeholder 3"/>
          <p:cNvSpPr>
            <a:spLocks noGrp="1"/>
          </p:cNvSpPr>
          <p:nvPr>
            <p:ph type="sldNum" sz="quarter" idx="10"/>
          </p:nvPr>
        </p:nvSpPr>
        <p:spPr/>
        <p:txBody>
          <a:bodyPr/>
          <a:lstStyle/>
          <a:p>
            <a:fld id="{161012F0-2F1E-7145-B998-C77AF244AAEC}" type="slidenum">
              <a:rPr lang="en-US" smtClean="0"/>
              <a:t>57</a:t>
            </a:fld>
            <a:endParaRPr lang="en-US"/>
          </a:p>
        </p:txBody>
      </p:sp>
    </p:spTree>
    <p:extLst>
      <p:ext uri="{BB962C8B-B14F-4D97-AF65-F5344CB8AC3E}">
        <p14:creationId xmlns:p14="http://schemas.microsoft.com/office/powerpoint/2010/main" val="178543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1012F0-2F1E-7145-B998-C77AF244AAEC}" type="slidenum">
              <a:rPr lang="en-US" smtClean="0"/>
              <a:t>58</a:t>
            </a:fld>
            <a:endParaRPr lang="en-US"/>
          </a:p>
        </p:txBody>
      </p:sp>
    </p:spTree>
    <p:extLst>
      <p:ext uri="{BB962C8B-B14F-4D97-AF65-F5344CB8AC3E}">
        <p14:creationId xmlns:p14="http://schemas.microsoft.com/office/powerpoint/2010/main" val="3094493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1012F0-2F1E-7145-B998-C77AF244AAEC}" type="slidenum">
              <a:rPr lang="en-US" smtClean="0"/>
              <a:t>59</a:t>
            </a:fld>
            <a:endParaRPr lang="en-US"/>
          </a:p>
        </p:txBody>
      </p:sp>
    </p:spTree>
    <p:extLst>
      <p:ext uri="{BB962C8B-B14F-4D97-AF65-F5344CB8AC3E}">
        <p14:creationId xmlns:p14="http://schemas.microsoft.com/office/powerpoint/2010/main" val="1595874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4620DB8-BF28-451C-9FA5-95572BF2C0D0}" type="slidenum">
              <a:rPr lang="fr-FR" sz="1200"/>
              <a:pPr/>
              <a:t>7</a:t>
            </a:fld>
            <a:endParaRPr lang="fr-FR"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endParaRPr lang="fr-FR" smtClean="0"/>
          </a:p>
        </p:txBody>
      </p:sp>
    </p:spTree>
    <p:extLst>
      <p:ext uri="{BB962C8B-B14F-4D97-AF65-F5344CB8AC3E}">
        <p14:creationId xmlns:p14="http://schemas.microsoft.com/office/powerpoint/2010/main" val="3419003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1012F0-2F1E-7145-B998-C77AF244AAEC}" type="slidenum">
              <a:rPr lang="en-US" smtClean="0"/>
              <a:t>60</a:t>
            </a:fld>
            <a:endParaRPr lang="en-US"/>
          </a:p>
        </p:txBody>
      </p:sp>
    </p:spTree>
    <p:extLst>
      <p:ext uri="{BB962C8B-B14F-4D97-AF65-F5344CB8AC3E}">
        <p14:creationId xmlns:p14="http://schemas.microsoft.com/office/powerpoint/2010/main" val="28625867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012F0-2F1E-7145-B998-C77AF244AAEC}" type="slidenum">
              <a:rPr lang="en-US" smtClean="0"/>
              <a:t>61</a:t>
            </a:fld>
            <a:endParaRPr lang="en-US"/>
          </a:p>
        </p:txBody>
      </p:sp>
    </p:spTree>
    <p:extLst>
      <p:ext uri="{BB962C8B-B14F-4D97-AF65-F5344CB8AC3E}">
        <p14:creationId xmlns:p14="http://schemas.microsoft.com/office/powerpoint/2010/main" val="8497632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012F0-2F1E-7145-B998-C77AF244AAEC}" type="slidenum">
              <a:rPr lang="en-US" smtClean="0"/>
              <a:t>62</a:t>
            </a:fld>
            <a:endParaRPr lang="en-US"/>
          </a:p>
        </p:txBody>
      </p:sp>
    </p:spTree>
    <p:extLst>
      <p:ext uri="{BB962C8B-B14F-4D97-AF65-F5344CB8AC3E}">
        <p14:creationId xmlns:p14="http://schemas.microsoft.com/office/powerpoint/2010/main" val="29210919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012F0-2F1E-7145-B998-C77AF244AAEC}" type="slidenum">
              <a:rPr lang="en-US" smtClean="0"/>
              <a:t>63</a:t>
            </a:fld>
            <a:endParaRPr lang="en-US"/>
          </a:p>
        </p:txBody>
      </p:sp>
    </p:spTree>
    <p:extLst>
      <p:ext uri="{BB962C8B-B14F-4D97-AF65-F5344CB8AC3E}">
        <p14:creationId xmlns:p14="http://schemas.microsoft.com/office/powerpoint/2010/main" val="32909032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1012F0-2F1E-7145-B998-C77AF244AAEC}" type="slidenum">
              <a:rPr lang="en-US" smtClean="0"/>
              <a:t>64</a:t>
            </a:fld>
            <a:endParaRPr lang="en-US"/>
          </a:p>
        </p:txBody>
      </p:sp>
    </p:spTree>
    <p:extLst>
      <p:ext uri="{BB962C8B-B14F-4D97-AF65-F5344CB8AC3E}">
        <p14:creationId xmlns:p14="http://schemas.microsoft.com/office/powerpoint/2010/main" val="2109015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012F0-2F1E-7145-B998-C77AF244AAEC}" type="slidenum">
              <a:rPr lang="en-US" smtClean="0"/>
              <a:t>65</a:t>
            </a:fld>
            <a:endParaRPr lang="en-US"/>
          </a:p>
        </p:txBody>
      </p:sp>
    </p:spTree>
    <p:extLst>
      <p:ext uri="{BB962C8B-B14F-4D97-AF65-F5344CB8AC3E}">
        <p14:creationId xmlns:p14="http://schemas.microsoft.com/office/powerpoint/2010/main" val="85003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a:t>
            </a:r>
            <a:r>
              <a:rPr lang="en-US" baseline="0" dirty="0" smtClean="0"/>
              <a:t> in the US and Italy: stagnation</a:t>
            </a:r>
            <a:endParaRPr lang="en-US" dirty="0"/>
          </a:p>
        </p:txBody>
      </p:sp>
      <p:sp>
        <p:nvSpPr>
          <p:cNvPr id="4" name="Slide Number Placeholder 3"/>
          <p:cNvSpPr>
            <a:spLocks noGrp="1"/>
          </p:cNvSpPr>
          <p:nvPr>
            <p:ph type="sldNum" sz="quarter" idx="10"/>
          </p:nvPr>
        </p:nvSpPr>
        <p:spPr/>
        <p:txBody>
          <a:bodyPr/>
          <a:lstStyle/>
          <a:p>
            <a:fld id="{161012F0-2F1E-7145-B998-C77AF244AAEC}" type="slidenum">
              <a:rPr lang="en-US" smtClean="0"/>
              <a:t>66</a:t>
            </a:fld>
            <a:endParaRPr lang="en-US"/>
          </a:p>
        </p:txBody>
      </p:sp>
    </p:spTree>
    <p:extLst>
      <p:ext uri="{BB962C8B-B14F-4D97-AF65-F5344CB8AC3E}">
        <p14:creationId xmlns:p14="http://schemas.microsoft.com/office/powerpoint/2010/main" val="31729080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331">
              <a:defRPr/>
            </a:pPr>
            <a:r>
              <a:rPr lang="en-US" dirty="0" smtClean="0"/>
              <a:t>TO DO:</a:t>
            </a:r>
          </a:p>
          <a:p>
            <a:pPr defTabSz="456331">
              <a:defRPr/>
            </a:pPr>
            <a:r>
              <a:rPr lang="en-US" dirty="0" smtClean="0"/>
              <a:t>Drop</a:t>
            </a:r>
            <a:r>
              <a:rPr lang="en-US" baseline="0" dirty="0" smtClean="0"/>
              <a:t> CA</a:t>
            </a:r>
          </a:p>
          <a:p>
            <a:pPr defTabSz="456331">
              <a:defRPr/>
            </a:pPr>
            <a:r>
              <a:rPr lang="en-US" baseline="0" dirty="0" smtClean="0"/>
              <a:t>Reverse *-1</a:t>
            </a:r>
          </a:p>
          <a:p>
            <a:pPr defTabSz="456331">
              <a:defRPr/>
            </a:pPr>
            <a:endParaRPr lang="en-US" baseline="0" dirty="0" smtClean="0"/>
          </a:p>
          <a:p>
            <a:pPr defTabSz="456331">
              <a:defRPr/>
            </a:pPr>
            <a:r>
              <a:rPr lang="en-US" baseline="0" dirty="0" smtClean="0"/>
              <a:t>DONE:</a:t>
            </a:r>
          </a:p>
          <a:p>
            <a:pPr defTabSz="456331">
              <a:defRPr/>
            </a:pPr>
            <a:r>
              <a:rPr lang="en-US" baseline="0" dirty="0" smtClean="0"/>
              <a:t>Reran with 100 reps</a:t>
            </a:r>
            <a:endParaRPr lang="en-US" dirty="0"/>
          </a:p>
        </p:txBody>
      </p:sp>
      <p:sp>
        <p:nvSpPr>
          <p:cNvPr id="4" name="Slide Number Placeholder 3"/>
          <p:cNvSpPr>
            <a:spLocks noGrp="1"/>
          </p:cNvSpPr>
          <p:nvPr>
            <p:ph type="sldNum" sz="quarter" idx="10"/>
          </p:nvPr>
        </p:nvSpPr>
        <p:spPr/>
        <p:txBody>
          <a:bodyPr/>
          <a:lstStyle/>
          <a:p>
            <a:fld id="{161012F0-2F1E-7145-B998-C77AF244AAEC}" type="slidenum">
              <a:rPr lang="en-US" smtClean="0"/>
              <a:t>67</a:t>
            </a:fld>
            <a:endParaRPr lang="en-US"/>
          </a:p>
        </p:txBody>
      </p:sp>
    </p:spTree>
    <p:extLst>
      <p:ext uri="{BB962C8B-B14F-4D97-AF65-F5344CB8AC3E}">
        <p14:creationId xmlns:p14="http://schemas.microsoft.com/office/powerpoint/2010/main" val="7387572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1012F0-2F1E-7145-B998-C77AF244AAEC}" type="slidenum">
              <a:rPr lang="en-US" smtClean="0"/>
              <a:t>68</a:t>
            </a:fld>
            <a:endParaRPr lang="en-US"/>
          </a:p>
        </p:txBody>
      </p:sp>
    </p:spTree>
    <p:extLst>
      <p:ext uri="{BB962C8B-B14F-4D97-AF65-F5344CB8AC3E}">
        <p14:creationId xmlns:p14="http://schemas.microsoft.com/office/powerpoint/2010/main" val="8299854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previous</a:t>
            </a:r>
            <a:r>
              <a:rPr lang="en-US" baseline="0" dirty="0" smtClean="0"/>
              <a:t> 2 slides in 1</a:t>
            </a:r>
          </a:p>
          <a:p>
            <a:endParaRPr lang="en-US" baseline="0" dirty="0" smtClean="0"/>
          </a:p>
          <a:p>
            <a:r>
              <a:rPr lang="en-US" dirty="0" smtClean="0"/>
              <a:t>TO</a:t>
            </a:r>
            <a:r>
              <a:rPr lang="en-US" baseline="0" dirty="0" smtClean="0"/>
              <a:t> DO </a:t>
            </a:r>
          </a:p>
          <a:p>
            <a:r>
              <a:rPr lang="en-US" baseline="0" dirty="0" smtClean="0"/>
              <a:t>Reverse *-1</a:t>
            </a:r>
          </a:p>
          <a:p>
            <a:r>
              <a:rPr lang="en-US" baseline="0" dirty="0" smtClean="0"/>
              <a:t>Label 2 lines </a:t>
            </a:r>
          </a:p>
          <a:p>
            <a:r>
              <a:rPr lang="en-US" baseline="0" dirty="0" err="1" smtClean="0"/>
              <a:t>Chng</a:t>
            </a:r>
            <a:r>
              <a:rPr lang="en-US" baseline="0" dirty="0" smtClean="0"/>
              <a:t> CI (</a:t>
            </a:r>
            <a:r>
              <a:rPr lang="en-US" baseline="0" dirty="0" err="1" smtClean="0"/>
              <a:t>eg</a:t>
            </a:r>
            <a:r>
              <a:rPr lang="en-US" baseline="0" dirty="0" smtClean="0"/>
              <a:t>  area vs black lines)</a:t>
            </a:r>
            <a:endParaRPr lang="en-US" dirty="0"/>
          </a:p>
        </p:txBody>
      </p:sp>
      <p:sp>
        <p:nvSpPr>
          <p:cNvPr id="4" name="Slide Number Placeholder 3"/>
          <p:cNvSpPr>
            <a:spLocks noGrp="1"/>
          </p:cNvSpPr>
          <p:nvPr>
            <p:ph type="sldNum" sz="quarter" idx="10"/>
          </p:nvPr>
        </p:nvSpPr>
        <p:spPr/>
        <p:txBody>
          <a:bodyPr/>
          <a:lstStyle/>
          <a:p>
            <a:fld id="{161012F0-2F1E-7145-B998-C77AF244AAEC}" type="slidenum">
              <a:rPr lang="en-US" smtClean="0"/>
              <a:t>69</a:t>
            </a:fld>
            <a:endParaRPr lang="en-US"/>
          </a:p>
        </p:txBody>
      </p:sp>
    </p:spTree>
    <p:extLst>
      <p:ext uri="{BB962C8B-B14F-4D97-AF65-F5344CB8AC3E}">
        <p14:creationId xmlns:p14="http://schemas.microsoft.com/office/powerpoint/2010/main" val="1150935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4620DB8-BF28-451C-9FA5-95572BF2C0D0}" type="slidenum">
              <a:rPr lang="fr-FR" sz="1200"/>
              <a:pPr/>
              <a:t>8</a:t>
            </a:fld>
            <a:endParaRPr lang="fr-FR"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endParaRPr lang="fr-FR" smtClean="0"/>
          </a:p>
        </p:txBody>
      </p:sp>
    </p:spTree>
    <p:extLst>
      <p:ext uri="{BB962C8B-B14F-4D97-AF65-F5344CB8AC3E}">
        <p14:creationId xmlns:p14="http://schemas.microsoft.com/office/powerpoint/2010/main" val="18414425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CONCLUSION:</a:t>
            </a:r>
            <a:r>
              <a:rPr lang="en-US" baseline="0" dirty="0" smtClean="0"/>
              <a:t> remaining unexplained gender wage gap is substantial </a:t>
            </a:r>
          </a:p>
          <a:p>
            <a:endParaRPr lang="en-US" baseline="0" dirty="0" smtClean="0"/>
          </a:p>
          <a:p>
            <a:r>
              <a:rPr lang="en-US" baseline="0" dirty="0" smtClean="0">
                <a:sym typeface="Wingdings"/>
              </a:rPr>
              <a:t> </a:t>
            </a:r>
            <a:r>
              <a:rPr lang="en-US" baseline="0" dirty="0" smtClean="0"/>
              <a:t>pointing towards other explanations</a:t>
            </a:r>
          </a:p>
        </p:txBody>
      </p:sp>
      <p:sp>
        <p:nvSpPr>
          <p:cNvPr id="4" name="Slide Number Placeholder 3"/>
          <p:cNvSpPr>
            <a:spLocks noGrp="1"/>
          </p:cNvSpPr>
          <p:nvPr>
            <p:ph type="sldNum" sz="quarter" idx="10"/>
          </p:nvPr>
        </p:nvSpPr>
        <p:spPr/>
        <p:txBody>
          <a:bodyPr/>
          <a:lstStyle/>
          <a:p>
            <a:fld id="{161012F0-2F1E-7145-B998-C77AF244AAEC}" type="slidenum">
              <a:rPr lang="en-US" smtClean="0"/>
              <a:t>70</a:t>
            </a:fld>
            <a:endParaRPr lang="en-US"/>
          </a:p>
        </p:txBody>
      </p:sp>
    </p:spTree>
    <p:extLst>
      <p:ext uri="{BB962C8B-B14F-4D97-AF65-F5344CB8AC3E}">
        <p14:creationId xmlns:p14="http://schemas.microsoft.com/office/powerpoint/2010/main" val="19287917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CONCLUSION:</a:t>
            </a:r>
            <a:r>
              <a:rPr lang="en-US" baseline="0" dirty="0" smtClean="0"/>
              <a:t> remaining unexplained gender wage gap is substantial </a:t>
            </a:r>
          </a:p>
          <a:p>
            <a:endParaRPr lang="en-US" baseline="0" dirty="0" smtClean="0"/>
          </a:p>
          <a:p>
            <a:r>
              <a:rPr lang="en-US" baseline="0" dirty="0" smtClean="0">
                <a:sym typeface="Wingdings"/>
              </a:rPr>
              <a:t> </a:t>
            </a:r>
            <a:r>
              <a:rPr lang="en-US" baseline="0" dirty="0" smtClean="0"/>
              <a:t>pointing towards other explanations</a:t>
            </a:r>
          </a:p>
        </p:txBody>
      </p:sp>
      <p:sp>
        <p:nvSpPr>
          <p:cNvPr id="4" name="Slide Number Placeholder 3"/>
          <p:cNvSpPr>
            <a:spLocks noGrp="1"/>
          </p:cNvSpPr>
          <p:nvPr>
            <p:ph type="sldNum" sz="quarter" idx="10"/>
          </p:nvPr>
        </p:nvSpPr>
        <p:spPr/>
        <p:txBody>
          <a:bodyPr/>
          <a:lstStyle/>
          <a:p>
            <a:fld id="{161012F0-2F1E-7145-B998-C77AF244AAEC}" type="slidenum">
              <a:rPr lang="en-US" smtClean="0"/>
              <a:t>71</a:t>
            </a:fld>
            <a:endParaRPr lang="en-US"/>
          </a:p>
        </p:txBody>
      </p:sp>
    </p:spTree>
    <p:extLst>
      <p:ext uri="{BB962C8B-B14F-4D97-AF65-F5344CB8AC3E}">
        <p14:creationId xmlns:p14="http://schemas.microsoft.com/office/powerpoint/2010/main" val="35233898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CONCLUSION:</a:t>
            </a:r>
            <a:r>
              <a:rPr lang="en-US" baseline="0" dirty="0" smtClean="0"/>
              <a:t> remaining unexplained gender wage gap is substantial </a:t>
            </a:r>
          </a:p>
          <a:p>
            <a:endParaRPr lang="en-US" baseline="0" dirty="0" smtClean="0"/>
          </a:p>
          <a:p>
            <a:r>
              <a:rPr lang="en-US" baseline="0" dirty="0" smtClean="0">
                <a:sym typeface="Wingdings"/>
              </a:rPr>
              <a:t> </a:t>
            </a:r>
            <a:r>
              <a:rPr lang="en-US" baseline="0" dirty="0" smtClean="0"/>
              <a:t>pointing towards other explanations</a:t>
            </a:r>
          </a:p>
        </p:txBody>
      </p:sp>
      <p:sp>
        <p:nvSpPr>
          <p:cNvPr id="4" name="Slide Number Placeholder 3"/>
          <p:cNvSpPr>
            <a:spLocks noGrp="1"/>
          </p:cNvSpPr>
          <p:nvPr>
            <p:ph type="sldNum" sz="quarter" idx="10"/>
          </p:nvPr>
        </p:nvSpPr>
        <p:spPr/>
        <p:txBody>
          <a:bodyPr/>
          <a:lstStyle/>
          <a:p>
            <a:fld id="{161012F0-2F1E-7145-B998-C77AF244AAEC}" type="slidenum">
              <a:rPr lang="en-US" smtClean="0"/>
              <a:t>72</a:t>
            </a:fld>
            <a:endParaRPr lang="en-US"/>
          </a:p>
        </p:txBody>
      </p:sp>
    </p:spTree>
    <p:extLst>
      <p:ext uri="{BB962C8B-B14F-4D97-AF65-F5344CB8AC3E}">
        <p14:creationId xmlns:p14="http://schemas.microsoft.com/office/powerpoint/2010/main" val="41143529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CONCLUSION:</a:t>
            </a:r>
            <a:r>
              <a:rPr lang="en-US" baseline="0" dirty="0" smtClean="0"/>
              <a:t> remaining unexplained gender wage gap is substantial </a:t>
            </a:r>
          </a:p>
          <a:p>
            <a:endParaRPr lang="en-US" baseline="0" dirty="0" smtClean="0"/>
          </a:p>
          <a:p>
            <a:r>
              <a:rPr lang="en-US" baseline="0" dirty="0" smtClean="0">
                <a:sym typeface="Wingdings"/>
              </a:rPr>
              <a:t> </a:t>
            </a:r>
            <a:r>
              <a:rPr lang="en-US" baseline="0" dirty="0" smtClean="0"/>
              <a:t>pointing towards other explanations</a:t>
            </a:r>
          </a:p>
        </p:txBody>
      </p:sp>
      <p:sp>
        <p:nvSpPr>
          <p:cNvPr id="4" name="Slide Number Placeholder 3"/>
          <p:cNvSpPr>
            <a:spLocks noGrp="1"/>
          </p:cNvSpPr>
          <p:nvPr>
            <p:ph type="sldNum" sz="quarter" idx="10"/>
          </p:nvPr>
        </p:nvSpPr>
        <p:spPr/>
        <p:txBody>
          <a:bodyPr/>
          <a:lstStyle/>
          <a:p>
            <a:fld id="{161012F0-2F1E-7145-B998-C77AF244AAEC}" type="slidenum">
              <a:rPr lang="en-US" smtClean="0"/>
              <a:t>73</a:t>
            </a:fld>
            <a:endParaRPr lang="en-US"/>
          </a:p>
        </p:txBody>
      </p:sp>
    </p:spTree>
    <p:extLst>
      <p:ext uri="{BB962C8B-B14F-4D97-AF65-F5344CB8AC3E}">
        <p14:creationId xmlns:p14="http://schemas.microsoft.com/office/powerpoint/2010/main" val="28621793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600" dirty="0"/>
              <a:t>But: no info on field of study of specific diploma (nurse vs. doctor)</a:t>
            </a:r>
          </a:p>
          <a:p>
            <a:pPr lvl="1"/>
            <a:r>
              <a:rPr lang="en-US" sz="1600" dirty="0"/>
              <a:t>And we look at overall wage levels – not at hourly wages: women remain contributing significantly less wage to the household income relative to men</a:t>
            </a:r>
          </a:p>
          <a:p>
            <a:endParaRPr lang="en-US" dirty="0"/>
          </a:p>
        </p:txBody>
      </p:sp>
      <p:sp>
        <p:nvSpPr>
          <p:cNvPr id="4" name="Slide Number Placeholder 3"/>
          <p:cNvSpPr>
            <a:spLocks noGrp="1"/>
          </p:cNvSpPr>
          <p:nvPr>
            <p:ph type="sldNum" sz="quarter" idx="10"/>
          </p:nvPr>
        </p:nvSpPr>
        <p:spPr/>
        <p:txBody>
          <a:bodyPr/>
          <a:lstStyle/>
          <a:p>
            <a:fld id="{161012F0-2F1E-7145-B998-C77AF244AAEC}" type="slidenum">
              <a:rPr lang="en-US" smtClean="0"/>
              <a:t>74</a:t>
            </a:fld>
            <a:endParaRPr lang="en-US"/>
          </a:p>
        </p:txBody>
      </p:sp>
    </p:spTree>
    <p:extLst>
      <p:ext uri="{BB962C8B-B14F-4D97-AF65-F5344CB8AC3E}">
        <p14:creationId xmlns:p14="http://schemas.microsoft.com/office/powerpoint/2010/main" val="10740438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600" dirty="0"/>
              <a:t>But: no info on field of study of specific diploma (nurse vs. doctor)</a:t>
            </a:r>
          </a:p>
          <a:p>
            <a:pPr lvl="1"/>
            <a:r>
              <a:rPr lang="en-US" sz="1600" dirty="0"/>
              <a:t>And we look at overall wage levels – not at hourly wages: women remain contributing significantly less wage to the household income relative to men</a:t>
            </a:r>
          </a:p>
          <a:p>
            <a:endParaRPr lang="en-US" dirty="0"/>
          </a:p>
        </p:txBody>
      </p:sp>
      <p:sp>
        <p:nvSpPr>
          <p:cNvPr id="4" name="Slide Number Placeholder 3"/>
          <p:cNvSpPr>
            <a:spLocks noGrp="1"/>
          </p:cNvSpPr>
          <p:nvPr>
            <p:ph type="sldNum" sz="quarter" idx="10"/>
          </p:nvPr>
        </p:nvSpPr>
        <p:spPr/>
        <p:txBody>
          <a:bodyPr/>
          <a:lstStyle/>
          <a:p>
            <a:fld id="{161012F0-2F1E-7145-B998-C77AF244AAEC}" type="slidenum">
              <a:rPr lang="en-US" smtClean="0"/>
              <a:t>76</a:t>
            </a:fld>
            <a:endParaRPr lang="en-US"/>
          </a:p>
        </p:txBody>
      </p:sp>
    </p:spTree>
    <p:extLst>
      <p:ext uri="{BB962C8B-B14F-4D97-AF65-F5344CB8AC3E}">
        <p14:creationId xmlns:p14="http://schemas.microsoft.com/office/powerpoint/2010/main" val="1900380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defTabSz="949325">
              <a:defRPr sz="1400">
                <a:solidFill>
                  <a:schemeClr val="tx1"/>
                </a:solidFill>
                <a:latin typeface="Times New Roman" panose="02020603050405020304" pitchFamily="18" charset="0"/>
              </a:defRPr>
            </a:lvl1pPr>
            <a:lvl2pPr marL="742950" indent="-285750" defTabSz="949325">
              <a:defRPr sz="1400">
                <a:solidFill>
                  <a:schemeClr val="tx1"/>
                </a:solidFill>
                <a:latin typeface="Times New Roman" panose="02020603050405020304" pitchFamily="18" charset="0"/>
              </a:defRPr>
            </a:lvl2pPr>
            <a:lvl3pPr marL="1143000" indent="-228600" defTabSz="949325">
              <a:defRPr sz="1400">
                <a:solidFill>
                  <a:schemeClr val="tx1"/>
                </a:solidFill>
                <a:latin typeface="Times New Roman" panose="02020603050405020304" pitchFamily="18" charset="0"/>
              </a:defRPr>
            </a:lvl3pPr>
            <a:lvl4pPr marL="1600200" indent="-228600" defTabSz="949325">
              <a:defRPr sz="1400">
                <a:solidFill>
                  <a:schemeClr val="tx1"/>
                </a:solidFill>
                <a:latin typeface="Times New Roman" panose="02020603050405020304" pitchFamily="18" charset="0"/>
              </a:defRPr>
            </a:lvl4pPr>
            <a:lvl5pPr marL="2057400" indent="-228600" defTabSz="949325">
              <a:defRPr sz="1400">
                <a:solidFill>
                  <a:schemeClr val="tx1"/>
                </a:solidFill>
                <a:latin typeface="Times New Roman" panose="02020603050405020304" pitchFamily="18" charset="0"/>
              </a:defRPr>
            </a:lvl5pPr>
            <a:lvl6pPr marL="2514600" indent="-228600" defTabSz="949325"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defTabSz="949325"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defTabSz="949325"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defTabSz="949325" eaLnBrk="0" fontAlgn="base" hangingPunct="0">
              <a:spcBef>
                <a:spcPct val="0"/>
              </a:spcBef>
              <a:spcAft>
                <a:spcPct val="0"/>
              </a:spcAft>
              <a:defRPr sz="1400">
                <a:solidFill>
                  <a:schemeClr val="tx1"/>
                </a:solidFill>
                <a:latin typeface="Times New Roman" panose="02020603050405020304" pitchFamily="18" charset="0"/>
              </a:defRPr>
            </a:lvl9pPr>
          </a:lstStyle>
          <a:p>
            <a:fld id="{7EC69158-2AAE-456A-8768-562CB2B24D5C}" type="slidenum">
              <a:rPr lang="fr-FR" altLang="en-US" sz="1200" smtClean="0"/>
              <a:pPr/>
              <a:t>9</a:t>
            </a:fld>
            <a:endParaRPr lang="fr-FR" altLang="en-US" sz="120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endParaRPr lang="fr-FR" altLang="en-US" smtClean="0"/>
          </a:p>
        </p:txBody>
      </p:sp>
    </p:spTree>
    <p:extLst>
      <p:ext uri="{BB962C8B-B14F-4D97-AF65-F5344CB8AC3E}">
        <p14:creationId xmlns:p14="http://schemas.microsoft.com/office/powerpoint/2010/main" val="134978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C771B508-824A-4C3E-B859-AC05E5708260}" type="slidenum">
              <a:rPr lang="fr-FR" sz="1200"/>
              <a:pPr/>
              <a:t>10</a:t>
            </a:fld>
            <a:endParaRPr lang="fr-FR"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endParaRPr lang="fr-FR" smtClean="0"/>
          </a:p>
        </p:txBody>
      </p:sp>
    </p:spTree>
    <p:extLst>
      <p:ext uri="{BB962C8B-B14F-4D97-AF65-F5344CB8AC3E}">
        <p14:creationId xmlns:p14="http://schemas.microsoft.com/office/powerpoint/2010/main" val="3952587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88" y="744538"/>
            <a:ext cx="6615112" cy="3722687"/>
          </a:xfrm>
        </p:spPr>
      </p:sp>
      <p:sp>
        <p:nvSpPr>
          <p:cNvPr id="3" name="Notizenplatzhalter 2"/>
          <p:cNvSpPr>
            <a:spLocks noGrp="1"/>
          </p:cNvSpPr>
          <p:nvPr>
            <p:ph type="body" idx="1"/>
          </p:nvPr>
        </p:nvSpPr>
        <p:spPr/>
        <p:txBody>
          <a:bodyPr/>
          <a:lstStyle/>
          <a:p>
            <a:r>
              <a:rPr lang="de-DE" dirty="0" smtClean="0"/>
              <a:t>Louis</a:t>
            </a:r>
            <a:endParaRPr lang="lb-LU" dirty="0"/>
          </a:p>
        </p:txBody>
      </p:sp>
      <p:sp>
        <p:nvSpPr>
          <p:cNvPr id="4" name="Foliennummernplatzhalter 3"/>
          <p:cNvSpPr>
            <a:spLocks noGrp="1"/>
          </p:cNvSpPr>
          <p:nvPr>
            <p:ph type="sldNum" sz="quarter" idx="10"/>
          </p:nvPr>
        </p:nvSpPr>
        <p:spPr/>
        <p:txBody>
          <a:bodyPr/>
          <a:lstStyle/>
          <a:p>
            <a:fld id="{7F0E0ECF-F178-4F17-9915-3F58EFF28632}" type="slidenum">
              <a:rPr lang="lb-LU" smtClean="0"/>
              <a:t>11</a:t>
            </a:fld>
            <a:endParaRPr lang="lb-LU"/>
          </a:p>
        </p:txBody>
      </p:sp>
    </p:spTree>
    <p:extLst>
      <p:ext uri="{BB962C8B-B14F-4D97-AF65-F5344CB8AC3E}">
        <p14:creationId xmlns:p14="http://schemas.microsoft.com/office/powerpoint/2010/main" val="99558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defTabSz="917575">
              <a:defRPr sz="2400">
                <a:solidFill>
                  <a:schemeClr val="tx1"/>
                </a:solidFill>
                <a:latin typeface="Times New Roman" pitchFamily="18" charset="0"/>
              </a:defRPr>
            </a:lvl1pPr>
            <a:lvl2pPr marL="742950" indent="-285750" defTabSz="917575">
              <a:defRPr sz="2400">
                <a:solidFill>
                  <a:schemeClr val="tx1"/>
                </a:solidFill>
                <a:latin typeface="Times New Roman" pitchFamily="18" charset="0"/>
              </a:defRPr>
            </a:lvl2pPr>
            <a:lvl3pPr marL="1143000" indent="-228600" defTabSz="917575">
              <a:defRPr sz="2400">
                <a:solidFill>
                  <a:schemeClr val="tx1"/>
                </a:solidFill>
                <a:latin typeface="Times New Roman" pitchFamily="18" charset="0"/>
              </a:defRPr>
            </a:lvl3pPr>
            <a:lvl4pPr marL="1600200" indent="-228600" defTabSz="917575">
              <a:defRPr sz="2400">
                <a:solidFill>
                  <a:schemeClr val="tx1"/>
                </a:solidFill>
                <a:latin typeface="Times New Roman" pitchFamily="18" charset="0"/>
              </a:defRPr>
            </a:lvl4pPr>
            <a:lvl5pPr marL="2057400" indent="-228600" defTabSz="917575">
              <a:defRPr sz="2400">
                <a:solidFill>
                  <a:schemeClr val="tx1"/>
                </a:solidFill>
                <a:latin typeface="Times New Roman" pitchFamily="18" charset="0"/>
              </a:defRPr>
            </a:lvl5pPr>
            <a:lvl6pPr marL="2514600" indent="-228600" algn="ctr" defTabSz="917575" eaLnBrk="0" fontAlgn="base" hangingPunct="0">
              <a:spcBef>
                <a:spcPct val="0"/>
              </a:spcBef>
              <a:spcAft>
                <a:spcPct val="0"/>
              </a:spcAft>
              <a:defRPr sz="2400">
                <a:solidFill>
                  <a:schemeClr val="tx1"/>
                </a:solidFill>
                <a:latin typeface="Times New Roman" pitchFamily="18" charset="0"/>
              </a:defRPr>
            </a:lvl6pPr>
            <a:lvl7pPr marL="2971800" indent="-228600" algn="ctr" defTabSz="917575" eaLnBrk="0" fontAlgn="base" hangingPunct="0">
              <a:spcBef>
                <a:spcPct val="0"/>
              </a:spcBef>
              <a:spcAft>
                <a:spcPct val="0"/>
              </a:spcAft>
              <a:defRPr sz="2400">
                <a:solidFill>
                  <a:schemeClr val="tx1"/>
                </a:solidFill>
                <a:latin typeface="Times New Roman" pitchFamily="18" charset="0"/>
              </a:defRPr>
            </a:lvl7pPr>
            <a:lvl8pPr marL="3429000" indent="-228600" algn="ctr" defTabSz="917575" eaLnBrk="0" fontAlgn="base" hangingPunct="0">
              <a:spcBef>
                <a:spcPct val="0"/>
              </a:spcBef>
              <a:spcAft>
                <a:spcPct val="0"/>
              </a:spcAft>
              <a:defRPr sz="2400">
                <a:solidFill>
                  <a:schemeClr val="tx1"/>
                </a:solidFill>
                <a:latin typeface="Times New Roman" pitchFamily="18" charset="0"/>
              </a:defRPr>
            </a:lvl8pPr>
            <a:lvl9pPr marL="3886200" indent="-228600" algn="ctr" defTabSz="917575" eaLnBrk="0" fontAlgn="base" hangingPunct="0">
              <a:spcBef>
                <a:spcPct val="0"/>
              </a:spcBef>
              <a:spcAft>
                <a:spcPct val="0"/>
              </a:spcAft>
              <a:defRPr sz="2400">
                <a:solidFill>
                  <a:schemeClr val="tx1"/>
                </a:solidFill>
                <a:latin typeface="Times New Roman" pitchFamily="18" charset="0"/>
              </a:defRPr>
            </a:lvl9pPr>
          </a:lstStyle>
          <a:p>
            <a:fld id="{F67C31D5-7E86-4720-95EE-84A88F39FEF9}" type="slidenum">
              <a:rPr lang="fr-FR" sz="1200"/>
              <a:pPr/>
              <a:t>12</a:t>
            </a:fld>
            <a:endParaRPr lang="fr-FR" sz="1200"/>
          </a:p>
        </p:txBody>
      </p:sp>
      <p:sp>
        <p:nvSpPr>
          <p:cNvPr id="37891" name="Rectangle 2"/>
          <p:cNvSpPr>
            <a:spLocks noGrp="1" noRot="1" noChangeAspect="1" noChangeArrowheads="1" noTextEdit="1"/>
          </p:cNvSpPr>
          <p:nvPr>
            <p:ph type="sldImg"/>
          </p:nvPr>
        </p:nvSpPr>
        <p:spPr>
          <a:xfrm>
            <a:off x="26988" y="744538"/>
            <a:ext cx="6615112" cy="3722687"/>
          </a:xfrm>
          <a:ln/>
        </p:spPr>
      </p:sp>
      <p:sp>
        <p:nvSpPr>
          <p:cNvPr id="37892" name="Rectangle 3"/>
          <p:cNvSpPr>
            <a:spLocks noGrp="1" noChangeArrowheads="1"/>
          </p:cNvSpPr>
          <p:nvPr>
            <p:ph type="body" idx="1"/>
          </p:nvPr>
        </p:nvSpPr>
        <p:spPr>
          <a:noFill/>
        </p:spPr>
        <p:txBody>
          <a:bodyPr/>
          <a:lstStyle/>
          <a:p>
            <a:endParaRPr lang="fr-FR" smtClean="0"/>
          </a:p>
        </p:txBody>
      </p:sp>
    </p:spTree>
    <p:extLst>
      <p:ext uri="{BB962C8B-B14F-4D97-AF65-F5344CB8AC3E}">
        <p14:creationId xmlns:p14="http://schemas.microsoft.com/office/powerpoint/2010/main" val="1840859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E8BA655-9DA2-40AC-B632-0296FD9F3C26}" type="datetimeFigureOut">
              <a:rPr lang="en-US" smtClean="0"/>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3D96F-3F8E-4E51-8188-551C79653986}" type="slidenum">
              <a:rPr lang="en-US" smtClean="0"/>
              <a:t>‹#›</a:t>
            </a:fld>
            <a:endParaRPr lang="en-US"/>
          </a:p>
        </p:txBody>
      </p:sp>
    </p:spTree>
    <p:extLst>
      <p:ext uri="{BB962C8B-B14F-4D97-AF65-F5344CB8AC3E}">
        <p14:creationId xmlns:p14="http://schemas.microsoft.com/office/powerpoint/2010/main" val="1727260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E8BA655-9DA2-40AC-B632-0296FD9F3C26}" type="datetimeFigureOut">
              <a:rPr lang="en-US" smtClean="0"/>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3D96F-3F8E-4E51-8188-551C79653986}" type="slidenum">
              <a:rPr lang="en-US" smtClean="0"/>
              <a:t>‹#›</a:t>
            </a:fld>
            <a:endParaRPr lang="en-US"/>
          </a:p>
        </p:txBody>
      </p:sp>
    </p:spTree>
    <p:extLst>
      <p:ext uri="{BB962C8B-B14F-4D97-AF65-F5344CB8AC3E}">
        <p14:creationId xmlns:p14="http://schemas.microsoft.com/office/powerpoint/2010/main" val="3776619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E8BA655-9DA2-40AC-B632-0296FD9F3C26}" type="datetimeFigureOut">
              <a:rPr lang="en-US" smtClean="0"/>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3D96F-3F8E-4E51-8188-551C79653986}" type="slidenum">
              <a:rPr lang="en-US" smtClean="0"/>
              <a:t>‹#›</a:t>
            </a:fld>
            <a:endParaRPr lang="en-US"/>
          </a:p>
        </p:txBody>
      </p:sp>
    </p:spTree>
    <p:extLst>
      <p:ext uri="{BB962C8B-B14F-4D97-AF65-F5344CB8AC3E}">
        <p14:creationId xmlns:p14="http://schemas.microsoft.com/office/powerpoint/2010/main" val="2528184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E8BA655-9DA2-40AC-B632-0296FD9F3C26}" type="datetimeFigureOut">
              <a:rPr lang="en-US" smtClean="0"/>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3D96F-3F8E-4E51-8188-551C79653986}" type="slidenum">
              <a:rPr lang="en-US" smtClean="0"/>
              <a:t>‹#›</a:t>
            </a:fld>
            <a:endParaRPr lang="en-US"/>
          </a:p>
        </p:txBody>
      </p:sp>
    </p:spTree>
    <p:extLst>
      <p:ext uri="{BB962C8B-B14F-4D97-AF65-F5344CB8AC3E}">
        <p14:creationId xmlns:p14="http://schemas.microsoft.com/office/powerpoint/2010/main" val="3596169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8BA655-9DA2-40AC-B632-0296FD9F3C26}" type="datetimeFigureOut">
              <a:rPr lang="en-US" smtClean="0"/>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3D96F-3F8E-4E51-8188-551C79653986}" type="slidenum">
              <a:rPr lang="en-US" smtClean="0"/>
              <a:t>‹#›</a:t>
            </a:fld>
            <a:endParaRPr lang="en-US"/>
          </a:p>
        </p:txBody>
      </p:sp>
    </p:spTree>
    <p:extLst>
      <p:ext uri="{BB962C8B-B14F-4D97-AF65-F5344CB8AC3E}">
        <p14:creationId xmlns:p14="http://schemas.microsoft.com/office/powerpoint/2010/main" val="2338315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E8BA655-9DA2-40AC-B632-0296FD9F3C26}" type="datetimeFigureOut">
              <a:rPr lang="en-US" smtClean="0"/>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B3D96F-3F8E-4E51-8188-551C79653986}" type="slidenum">
              <a:rPr lang="en-US" smtClean="0"/>
              <a:t>‹#›</a:t>
            </a:fld>
            <a:endParaRPr lang="en-US"/>
          </a:p>
        </p:txBody>
      </p:sp>
    </p:spTree>
    <p:extLst>
      <p:ext uri="{BB962C8B-B14F-4D97-AF65-F5344CB8AC3E}">
        <p14:creationId xmlns:p14="http://schemas.microsoft.com/office/powerpoint/2010/main" val="1344291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E8BA655-9DA2-40AC-B632-0296FD9F3C26}" type="datetimeFigureOut">
              <a:rPr lang="en-US" smtClean="0"/>
              <a:t>7/8/2022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B3D96F-3F8E-4E51-8188-551C79653986}" type="slidenum">
              <a:rPr lang="en-US" smtClean="0"/>
              <a:t>‹#›</a:t>
            </a:fld>
            <a:endParaRPr lang="en-US"/>
          </a:p>
        </p:txBody>
      </p:sp>
    </p:spTree>
    <p:extLst>
      <p:ext uri="{BB962C8B-B14F-4D97-AF65-F5344CB8AC3E}">
        <p14:creationId xmlns:p14="http://schemas.microsoft.com/office/powerpoint/2010/main" val="2516333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E8BA655-9DA2-40AC-B632-0296FD9F3C26}" type="datetimeFigureOut">
              <a:rPr lang="en-US" smtClean="0"/>
              <a:t>7/8/2022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B3D96F-3F8E-4E51-8188-551C79653986}" type="slidenum">
              <a:rPr lang="en-US" smtClean="0"/>
              <a:t>‹#›</a:t>
            </a:fld>
            <a:endParaRPr lang="en-US"/>
          </a:p>
        </p:txBody>
      </p:sp>
    </p:spTree>
    <p:extLst>
      <p:ext uri="{BB962C8B-B14F-4D97-AF65-F5344CB8AC3E}">
        <p14:creationId xmlns:p14="http://schemas.microsoft.com/office/powerpoint/2010/main" val="2012145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8BA655-9DA2-40AC-B632-0296FD9F3C26}" type="datetimeFigureOut">
              <a:rPr lang="en-US" smtClean="0"/>
              <a:t>7/8/2022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B3D96F-3F8E-4E51-8188-551C79653986}" type="slidenum">
              <a:rPr lang="en-US" smtClean="0"/>
              <a:t>‹#›</a:t>
            </a:fld>
            <a:endParaRPr lang="en-US"/>
          </a:p>
        </p:txBody>
      </p:sp>
    </p:spTree>
    <p:extLst>
      <p:ext uri="{BB962C8B-B14F-4D97-AF65-F5344CB8AC3E}">
        <p14:creationId xmlns:p14="http://schemas.microsoft.com/office/powerpoint/2010/main" val="2193349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8BA655-9DA2-40AC-B632-0296FD9F3C26}" type="datetimeFigureOut">
              <a:rPr lang="en-US" smtClean="0"/>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B3D96F-3F8E-4E51-8188-551C79653986}" type="slidenum">
              <a:rPr lang="en-US" smtClean="0"/>
              <a:t>‹#›</a:t>
            </a:fld>
            <a:endParaRPr lang="en-US"/>
          </a:p>
        </p:txBody>
      </p:sp>
    </p:spTree>
    <p:extLst>
      <p:ext uri="{BB962C8B-B14F-4D97-AF65-F5344CB8AC3E}">
        <p14:creationId xmlns:p14="http://schemas.microsoft.com/office/powerpoint/2010/main" val="2819828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8BA655-9DA2-40AC-B632-0296FD9F3C26}" type="datetimeFigureOut">
              <a:rPr lang="en-US" smtClean="0"/>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B3D96F-3F8E-4E51-8188-551C79653986}" type="slidenum">
              <a:rPr lang="en-US" smtClean="0"/>
              <a:t>‹#›</a:t>
            </a:fld>
            <a:endParaRPr lang="en-US"/>
          </a:p>
        </p:txBody>
      </p:sp>
    </p:spTree>
    <p:extLst>
      <p:ext uri="{BB962C8B-B14F-4D97-AF65-F5344CB8AC3E}">
        <p14:creationId xmlns:p14="http://schemas.microsoft.com/office/powerpoint/2010/main" val="1141850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BA655-9DA2-40AC-B632-0296FD9F3C26}" type="datetimeFigureOut">
              <a:rPr lang="en-US" smtClean="0"/>
              <a:t>7/8/2022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B3D96F-3F8E-4E51-8188-551C79653986}" type="slidenum">
              <a:rPr lang="en-US" smtClean="0"/>
              <a:t>‹#›</a:t>
            </a:fld>
            <a:endParaRPr lang="en-US"/>
          </a:p>
        </p:txBody>
      </p:sp>
    </p:spTree>
    <p:extLst>
      <p:ext uri="{BB962C8B-B14F-4D97-AF65-F5344CB8AC3E}">
        <p14:creationId xmlns:p14="http://schemas.microsoft.com/office/powerpoint/2010/main" val="2402874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www.louischauvel.org/LIS_workshop2022_1.pptx"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en.uni.l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5.png"/><Relationship Id="rId4" Type="http://schemas.openxmlformats.org/officeDocument/2006/relationships/image" Target="../media/image4.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louischauvel.org/LIS_workshop2022_1.pptx"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en.uni.l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5.png"/><Relationship Id="rId4" Type="http://schemas.openxmlformats.org/officeDocument/2006/relationships/image" Target="../media/image4.wmf"/></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wwwen.uni.l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5.png"/><Relationship Id="rId4" Type="http://schemas.openxmlformats.org/officeDocument/2006/relationships/image" Target="../media/image4.wmf"/></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8.xml.rels><?xml version="1.0" encoding="UTF-8" standalone="yes"?>
<Relationships xmlns="http://schemas.openxmlformats.org/package/2006/relationships"><Relationship Id="rId3" Type="http://schemas.openxmlformats.org/officeDocument/2006/relationships/hyperlink" Target="http://www.books-by-isbn.com/links/a-n.co.uk/0745607969"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1.png"/><Relationship Id="rId3" Type="http://schemas.openxmlformats.org/officeDocument/2006/relationships/image" Target="../media/image11.emf"/><Relationship Id="rId7" Type="http://schemas.openxmlformats.org/officeDocument/2006/relationships/image" Target="../media/image15.emf"/><Relationship Id="rId12" Type="http://schemas.openxmlformats.org/officeDocument/2006/relationships/image" Target="../media/image20.png"/><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4.emf"/><Relationship Id="rId11" Type="http://schemas.openxmlformats.org/officeDocument/2006/relationships/image" Target="../media/image19.emf"/><Relationship Id="rId5" Type="http://schemas.openxmlformats.org/officeDocument/2006/relationships/image" Target="../media/image13.emf"/><Relationship Id="rId15" Type="http://schemas.openxmlformats.org/officeDocument/2006/relationships/image" Target="../media/image23.png"/><Relationship Id="rId10" Type="http://schemas.openxmlformats.org/officeDocument/2006/relationships/image" Target="../media/image18.emf"/><Relationship Id="rId4" Type="http://schemas.openxmlformats.org/officeDocument/2006/relationships/image" Target="../media/image12.emf"/><Relationship Id="rId9" Type="http://schemas.openxmlformats.org/officeDocument/2006/relationships/image" Target="../media/image17.emf"/><Relationship Id="rId1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wwwen.uni.lu/"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5.png"/><Relationship Id="rId4" Type="http://schemas.openxmlformats.org/officeDocument/2006/relationships/image" Target="../media/image4.wmf"/></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nber.org/papers/w4330" TargetMode="External"/><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worldbank.org/analyzinghealthequity"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2.xml"/><Relationship Id="rId7" Type="http://schemas.openxmlformats.org/officeDocument/2006/relationships/image" Target="../media/image68.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7.wmf"/><Relationship Id="rId4" Type="http://schemas.openxmlformats.org/officeDocument/2006/relationships/oleObject" Target="../embeddings/oleObject1.bin"/><Relationship Id="rId9" Type="http://schemas.openxmlformats.org/officeDocument/2006/relationships/image" Target="../media/image69.wmf"/></Relationships>
</file>

<file path=ppt/slides/_rels/slide63.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notesSlide" Target="../notesSlides/notesSlide43.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0.wmf"/><Relationship Id="rId5" Type="http://schemas.openxmlformats.org/officeDocument/2006/relationships/oleObject" Target="../embeddings/oleObject4.bin"/><Relationship Id="rId4" Type="http://schemas.openxmlformats.org/officeDocument/2006/relationships/image" Target="../media/image66.e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E579FEC-774A-4DF1-9F16-230A6B249B77}" type="slidenum">
              <a:rPr lang="en-US" smtClean="0"/>
              <a:t>1</a:t>
            </a:fld>
            <a:endParaRPr lang="en-US"/>
          </a:p>
        </p:txBody>
      </p:sp>
      <p:pic>
        <p:nvPicPr>
          <p:cNvPr id="6" name="Picture 12" descr="Logo-FNR-CMYK-jpg_lar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700" y="6007965"/>
            <a:ext cx="25146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Résultats de recherche d'images pour « lisdatacenter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04429" y="5452226"/>
            <a:ext cx="1172217" cy="133390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ctrTitle"/>
          </p:nvPr>
        </p:nvSpPr>
        <p:spPr/>
        <p:txBody>
          <a:bodyPr/>
          <a:lstStyle/>
          <a:p>
            <a:endParaRPr lang="en-US"/>
          </a:p>
        </p:txBody>
      </p:sp>
      <p:sp>
        <p:nvSpPr>
          <p:cNvPr id="9" name="Subtitle 8"/>
          <p:cNvSpPr>
            <a:spLocks noGrp="1"/>
          </p:cNvSpPr>
          <p:nvPr>
            <p:ph type="subTitle" idx="1"/>
          </p:nvPr>
        </p:nvSpPr>
        <p:spPr/>
        <p:txBody>
          <a:bodyPr/>
          <a:lstStyle/>
          <a:p>
            <a:endParaRPr lang="en-US"/>
          </a:p>
        </p:txBody>
      </p:sp>
      <p:sp>
        <p:nvSpPr>
          <p:cNvPr id="10" name="Rectangle 6"/>
          <p:cNvSpPr txBox="1">
            <a:spLocks noChangeArrowheads="1"/>
          </p:cNvSpPr>
          <p:nvPr/>
        </p:nvSpPr>
        <p:spPr>
          <a:xfrm>
            <a:off x="575666" y="-269081"/>
            <a:ext cx="10714038" cy="4376738"/>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smtClean="0">
              <a:latin typeface="Old English Text MT" pitchFamily="66" charset="0"/>
            </a:endParaRPr>
          </a:p>
          <a:p>
            <a:endParaRPr lang="en-GB" altLang="ja-JP" sz="3300" dirty="0" smtClean="0">
              <a:latin typeface="Old English Text MT" pitchFamily="66" charset="0"/>
              <a:ea typeface="MS PGothic" pitchFamily="34" charset="-128"/>
            </a:endParaRPr>
          </a:p>
          <a:p>
            <a:r>
              <a:rPr lang="en-US" sz="4800" cap="small" dirty="0" smtClean="0"/>
              <a:t/>
            </a:r>
            <a:br>
              <a:rPr lang="en-US" sz="4800" cap="small" dirty="0" smtClean="0"/>
            </a:br>
            <a:r>
              <a:rPr lang="en-US" sz="4800" dirty="0" smtClean="0"/>
              <a:t>Inequality Across Cohorts</a:t>
            </a:r>
            <a:r>
              <a:rPr lang="en-US" sz="4800" cap="small" dirty="0" smtClean="0"/>
              <a:t/>
            </a:r>
            <a:br>
              <a:rPr lang="en-US" sz="4800" cap="small" dirty="0" smtClean="0"/>
            </a:br>
            <a:endParaRPr lang="fr-FR" altLang="ja-JP" sz="4400" dirty="0" smtClean="0">
              <a:ea typeface="MS PGothic" pitchFamily="34" charset="-128"/>
            </a:endParaRPr>
          </a:p>
        </p:txBody>
      </p:sp>
      <p:sp>
        <p:nvSpPr>
          <p:cNvPr id="11" name="Rectangle 7"/>
          <p:cNvSpPr>
            <a:spLocks noChangeArrowheads="1"/>
          </p:cNvSpPr>
          <p:nvPr/>
        </p:nvSpPr>
        <p:spPr bwMode="auto">
          <a:xfrm>
            <a:off x="3606801" y="125026"/>
            <a:ext cx="7747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p>
            <a:pPr algn="r" defTabSz="957263">
              <a:spcBef>
                <a:spcPct val="20000"/>
              </a:spcBef>
              <a:spcAft>
                <a:spcPct val="20000"/>
              </a:spcAft>
              <a:tabLst>
                <a:tab pos="741363" algn="l"/>
              </a:tabLst>
              <a:defRPr/>
            </a:pPr>
            <a:r>
              <a:rPr lang="fr-FR" sz="4400" dirty="0">
                <a:latin typeface="+mn-lt"/>
              </a:rPr>
              <a:t>Louis </a:t>
            </a:r>
            <a:r>
              <a:rPr lang="fr-FR" sz="4400" dirty="0" smtClean="0">
                <a:latin typeface="+mn-lt"/>
              </a:rPr>
              <a:t>Chauvel </a:t>
            </a:r>
            <a:br>
              <a:rPr lang="fr-FR" sz="4400" dirty="0" smtClean="0">
                <a:latin typeface="+mn-lt"/>
              </a:rPr>
            </a:br>
            <a:r>
              <a:rPr lang="fr-FR" sz="1800" dirty="0" err="1" smtClean="0"/>
              <a:t>University</a:t>
            </a:r>
            <a:r>
              <a:rPr lang="fr-FR" sz="1800" dirty="0" smtClean="0"/>
              <a:t> </a:t>
            </a:r>
            <a:r>
              <a:rPr lang="fr-FR" sz="1800" dirty="0"/>
              <a:t>of Luxembourg</a:t>
            </a:r>
            <a:r>
              <a:rPr lang="fr-FR" sz="1800" dirty="0">
                <a:latin typeface="Old English Text MT" pitchFamily="66" charset="0"/>
              </a:rPr>
              <a:t/>
            </a:r>
            <a:br>
              <a:rPr lang="fr-FR" sz="1800" dirty="0">
                <a:latin typeface="Old English Text MT" pitchFamily="66" charset="0"/>
              </a:rPr>
            </a:br>
            <a:endParaRPr lang="fr-FR" sz="1800" dirty="0">
              <a:latin typeface="Old English Text MT" pitchFamily="66" charset="0"/>
            </a:endParaRPr>
          </a:p>
          <a:p>
            <a:pPr algn="r" defTabSz="957263">
              <a:spcBef>
                <a:spcPct val="20000"/>
              </a:spcBef>
              <a:spcAft>
                <a:spcPct val="20000"/>
              </a:spcAft>
              <a:tabLst>
                <a:tab pos="741363" algn="l"/>
              </a:tabLst>
              <a:defRPr/>
            </a:pPr>
            <a:endParaRPr lang="fr-FR" sz="1800" dirty="0">
              <a:latin typeface="Old English Text MT" pitchFamily="66" charset="0"/>
            </a:endParaRPr>
          </a:p>
          <a:p>
            <a:pPr algn="r" defTabSz="957263">
              <a:spcBef>
                <a:spcPct val="20000"/>
              </a:spcBef>
              <a:spcAft>
                <a:spcPct val="20000"/>
              </a:spcAft>
              <a:tabLst>
                <a:tab pos="741363" algn="l"/>
              </a:tabLst>
              <a:defRPr/>
            </a:pPr>
            <a:endParaRPr lang="fr-FR" sz="1800" dirty="0">
              <a:latin typeface="Old English Text MT" pitchFamily="66" charset="0"/>
            </a:endParaRPr>
          </a:p>
          <a:p>
            <a:pPr algn="r" defTabSz="957263">
              <a:spcBef>
                <a:spcPct val="20000"/>
              </a:spcBef>
              <a:spcAft>
                <a:spcPct val="20000"/>
              </a:spcAft>
              <a:tabLst>
                <a:tab pos="741363" algn="l"/>
              </a:tabLst>
              <a:defRPr/>
            </a:pPr>
            <a:endParaRPr lang="fr-FR" sz="1800" dirty="0">
              <a:latin typeface="Old English Text MT" pitchFamily="66" charset="0"/>
            </a:endParaRPr>
          </a:p>
          <a:p>
            <a:pPr algn="r" defTabSz="957263">
              <a:spcBef>
                <a:spcPct val="20000"/>
              </a:spcBef>
              <a:spcAft>
                <a:spcPct val="20000"/>
              </a:spcAft>
              <a:tabLst>
                <a:tab pos="741363" algn="l"/>
              </a:tabLst>
              <a:defRPr/>
            </a:pPr>
            <a:endParaRPr lang="fr-FR" sz="1800" dirty="0">
              <a:latin typeface="Old English Text MT" pitchFamily="66" charset="0"/>
            </a:endParaRPr>
          </a:p>
          <a:p>
            <a:pPr algn="r" defTabSz="957263">
              <a:spcBef>
                <a:spcPct val="20000"/>
              </a:spcBef>
              <a:spcAft>
                <a:spcPct val="20000"/>
              </a:spcAft>
              <a:tabLst>
                <a:tab pos="741363" algn="l"/>
              </a:tabLst>
              <a:defRPr/>
            </a:pPr>
            <a:endParaRPr lang="fr-FR" sz="1800" dirty="0">
              <a:latin typeface="Old English Text MT" pitchFamily="66" charset="0"/>
            </a:endParaRPr>
          </a:p>
          <a:p>
            <a:pPr algn="r" defTabSz="957263">
              <a:spcBef>
                <a:spcPct val="20000"/>
              </a:spcBef>
              <a:spcAft>
                <a:spcPct val="20000"/>
              </a:spcAft>
              <a:tabLst>
                <a:tab pos="741363" algn="l"/>
              </a:tabLst>
              <a:defRPr/>
            </a:pPr>
            <a:endParaRPr lang="fr-FR" sz="1800" dirty="0">
              <a:latin typeface="Old English Text MT" pitchFamily="66" charset="0"/>
            </a:endParaRPr>
          </a:p>
          <a:p>
            <a:pPr algn="r" defTabSz="957263">
              <a:spcBef>
                <a:spcPct val="20000"/>
              </a:spcBef>
              <a:spcAft>
                <a:spcPct val="20000"/>
              </a:spcAft>
              <a:tabLst>
                <a:tab pos="741363" algn="l"/>
              </a:tabLst>
              <a:defRPr/>
            </a:pPr>
            <a:endParaRPr lang="fr-FR" sz="1800" dirty="0">
              <a:latin typeface="Old English Text MT" pitchFamily="66" charset="0"/>
            </a:endParaRPr>
          </a:p>
          <a:p>
            <a:pPr algn="r" defTabSz="957263">
              <a:spcBef>
                <a:spcPct val="20000"/>
              </a:spcBef>
              <a:spcAft>
                <a:spcPct val="20000"/>
              </a:spcAft>
              <a:tabLst>
                <a:tab pos="741363" algn="l"/>
              </a:tabLst>
              <a:defRPr/>
            </a:pPr>
            <a:endParaRPr lang="fr-FR" sz="1800" dirty="0">
              <a:latin typeface="+mj-lt"/>
            </a:endParaRPr>
          </a:p>
          <a:p>
            <a:pPr algn="r" defTabSz="957263">
              <a:spcBef>
                <a:spcPct val="20000"/>
              </a:spcBef>
              <a:spcAft>
                <a:spcPct val="20000"/>
              </a:spcAft>
              <a:tabLst>
                <a:tab pos="741363" algn="l"/>
              </a:tabLst>
              <a:defRPr/>
            </a:pPr>
            <a:endParaRPr lang="fr-FR" sz="1800" b="1" dirty="0" smtClean="0">
              <a:latin typeface="+mj-lt"/>
            </a:endParaRPr>
          </a:p>
          <a:p>
            <a:pPr algn="r" defTabSz="957263">
              <a:spcBef>
                <a:spcPct val="20000"/>
              </a:spcBef>
              <a:spcAft>
                <a:spcPct val="20000"/>
              </a:spcAft>
              <a:tabLst>
                <a:tab pos="741363" algn="l"/>
              </a:tabLst>
              <a:defRPr/>
            </a:pPr>
            <a:r>
              <a:rPr lang="fr-FR" sz="1800" b="1" dirty="0" smtClean="0">
                <a:latin typeface="+mj-lt"/>
              </a:rPr>
              <a:t>louis.chauvel@uni.lu</a:t>
            </a:r>
            <a:r>
              <a:rPr lang="fr-FR" sz="1800" b="1" dirty="0">
                <a:latin typeface="+mj-lt"/>
              </a:rPr>
              <a:t/>
            </a:r>
            <a:br>
              <a:rPr lang="fr-FR" sz="1800" b="1" dirty="0">
                <a:latin typeface="+mj-lt"/>
              </a:rPr>
            </a:br>
            <a:r>
              <a:rPr lang="fr-FR" sz="1800" b="1" dirty="0">
                <a:latin typeface="+mj-lt"/>
              </a:rPr>
              <a:t>http://www.louischauvel.org </a:t>
            </a:r>
          </a:p>
        </p:txBody>
      </p:sp>
      <p:sp>
        <p:nvSpPr>
          <p:cNvPr id="14" name="Rectangle 13"/>
          <p:cNvSpPr/>
          <p:nvPr/>
        </p:nvSpPr>
        <p:spPr>
          <a:xfrm>
            <a:off x="3339444" y="4360957"/>
            <a:ext cx="5513112" cy="646331"/>
          </a:xfrm>
          <a:prstGeom prst="rect">
            <a:avLst/>
          </a:prstGeom>
        </p:spPr>
        <p:txBody>
          <a:bodyPr wrap="none">
            <a:spAutoFit/>
          </a:bodyPr>
          <a:lstStyle/>
          <a:p>
            <a:r>
              <a:rPr lang="en-US" dirty="0">
                <a:hlinkClick r:id="rId5"/>
              </a:rPr>
              <a:t>http://</a:t>
            </a:r>
            <a:r>
              <a:rPr lang="en-US" dirty="0" smtClean="0">
                <a:hlinkClick r:id="rId5"/>
              </a:rPr>
              <a:t>www.louischauvel.org/LIS_workshop2022_1.pptx</a:t>
            </a:r>
            <a:r>
              <a:rPr lang="en-US" dirty="0" smtClean="0"/>
              <a:t> </a:t>
            </a:r>
          </a:p>
          <a:p>
            <a:endParaRPr lang="en-US" dirty="0"/>
          </a:p>
        </p:txBody>
      </p:sp>
      <p:pic>
        <p:nvPicPr>
          <p:cNvPr id="2" name="Picture 1"/>
          <p:cNvPicPr>
            <a:picLocks noChangeAspect="1"/>
          </p:cNvPicPr>
          <p:nvPr/>
        </p:nvPicPr>
        <p:blipFill>
          <a:blip r:embed="rId6"/>
          <a:stretch>
            <a:fillRect/>
          </a:stretch>
        </p:blipFill>
        <p:spPr>
          <a:xfrm>
            <a:off x="10285874" y="5590539"/>
            <a:ext cx="1628775" cy="1057275"/>
          </a:xfrm>
          <a:prstGeom prst="rect">
            <a:avLst/>
          </a:prstGeom>
        </p:spPr>
      </p:pic>
      <p:sp>
        <p:nvSpPr>
          <p:cNvPr id="3" name="Rectangle 2"/>
          <p:cNvSpPr/>
          <p:nvPr/>
        </p:nvSpPr>
        <p:spPr>
          <a:xfrm>
            <a:off x="3047999" y="2077873"/>
            <a:ext cx="6935585" cy="1200329"/>
          </a:xfrm>
          <a:prstGeom prst="rect">
            <a:avLst/>
          </a:prstGeom>
        </p:spPr>
        <p:txBody>
          <a:bodyPr wrap="square">
            <a:spAutoFit/>
          </a:bodyPr>
          <a:lstStyle/>
          <a:p>
            <a:r>
              <a:rPr lang="en-US" sz="2400" dirty="0">
                <a:solidFill>
                  <a:srgbClr val="000000"/>
                </a:solidFill>
                <a:latin typeface="Calibri" panose="020F0502020204030204" pitchFamily="34" charset="0"/>
              </a:rPr>
              <a:t>Measuring, comparing and understanding inequalities between and within social generations: </a:t>
            </a:r>
            <a:r>
              <a:rPr lang="en-US" sz="2400" dirty="0" smtClean="0">
                <a:solidFill>
                  <a:srgbClr val="000000"/>
                </a:solidFill>
                <a:latin typeface="Calibri" panose="020F0502020204030204" pitchFamily="34" charset="0"/>
              </a:rPr>
              <a:t/>
            </a:r>
            <a:br>
              <a:rPr lang="en-US" sz="2400" dirty="0" smtClean="0">
                <a:solidFill>
                  <a:srgbClr val="000000"/>
                </a:solidFill>
                <a:latin typeface="Calibri" panose="020F0502020204030204" pitchFamily="34" charset="0"/>
              </a:rPr>
            </a:br>
            <a:r>
              <a:rPr lang="en-US" sz="2400" dirty="0" smtClean="0">
                <a:solidFill>
                  <a:srgbClr val="000000"/>
                </a:solidFill>
                <a:latin typeface="Calibri" panose="020F0502020204030204" pitchFamily="34" charset="0"/>
              </a:rPr>
              <a:t>the </a:t>
            </a:r>
            <a:r>
              <a:rPr lang="en-US" sz="2400" dirty="0">
                <a:solidFill>
                  <a:srgbClr val="000000"/>
                </a:solidFill>
                <a:latin typeface="Calibri" panose="020F0502020204030204" pitchFamily="34" charset="0"/>
              </a:rPr>
              <a:t>age-period-cohort toolbox with LIS 	</a:t>
            </a:r>
          </a:p>
        </p:txBody>
      </p:sp>
    </p:spTree>
    <p:extLst>
      <p:ext uri="{BB962C8B-B14F-4D97-AF65-F5344CB8AC3E}">
        <p14:creationId xmlns:p14="http://schemas.microsoft.com/office/powerpoint/2010/main" val="8494034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2DD65AD-F45D-4B6E-B6E5-4E91C513E32C}" type="slidenum">
              <a:rPr lang="fr-FR" sz="1400"/>
              <a:pPr/>
              <a:t>10</a:t>
            </a:fld>
            <a:endParaRPr lang="fr-FR" sz="1400"/>
          </a:p>
        </p:txBody>
      </p:sp>
      <p:sp>
        <p:nvSpPr>
          <p:cNvPr id="5123" name="Rectangle 2"/>
          <p:cNvSpPr>
            <a:spLocks noChangeArrowheads="1"/>
          </p:cNvSpPr>
          <p:nvPr/>
        </p:nvSpPr>
        <p:spPr bwMode="auto">
          <a:xfrm>
            <a:off x="1981201" y="188913"/>
            <a:ext cx="8723313"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p>
            <a:pPr marL="747713" lvl="3" defTabSz="957263">
              <a:spcBef>
                <a:spcPct val="20000"/>
              </a:spcBef>
              <a:tabLst>
                <a:tab pos="741363" algn="l"/>
              </a:tabLst>
            </a:pPr>
            <a:endParaRPr lang="fr-FR" sz="1000"/>
          </a:p>
          <a:p>
            <a:pPr defTabSz="957263">
              <a:spcBef>
                <a:spcPct val="20000"/>
              </a:spcBef>
              <a:spcAft>
                <a:spcPct val="100000"/>
              </a:spcAft>
              <a:tabLst>
                <a:tab pos="741363" algn="l"/>
              </a:tabLst>
            </a:pPr>
            <a:r>
              <a:rPr lang="fr-FR" sz="2500" b="1"/>
              <a:t>Socialization </a:t>
            </a:r>
            <a:r>
              <a:rPr lang="fr-FR" sz="2500" b="1" i="1"/>
              <a:t>versus </a:t>
            </a:r>
            <a:r>
              <a:rPr lang="fr-FR" sz="2500" b="1"/>
              <a:t>individual and collective history</a:t>
            </a:r>
            <a:endParaRPr lang="fr-FR" sz="3200" b="1"/>
          </a:p>
          <a:p>
            <a:pPr marL="582613" lvl="2" indent="-168275" defTabSz="957263">
              <a:spcBef>
                <a:spcPct val="20000"/>
              </a:spcBef>
              <a:buClr>
                <a:schemeClr val="tx1"/>
              </a:buClr>
              <a:buFontTx/>
              <a:buChar char="•"/>
              <a:tabLst>
                <a:tab pos="741363" algn="l"/>
              </a:tabLst>
            </a:pPr>
            <a:r>
              <a:rPr lang="fr-FR" sz="2000" b="1"/>
              <a:t>Life course and socialization</a:t>
            </a:r>
          </a:p>
          <a:p>
            <a:pPr marL="582613" lvl="2" indent="-168275" defTabSz="957263">
              <a:spcBef>
                <a:spcPct val="20000"/>
              </a:spcBef>
              <a:buClr>
                <a:schemeClr val="tx1"/>
              </a:buClr>
              <a:buFontTx/>
              <a:buChar char="•"/>
              <a:tabLst>
                <a:tab pos="741363" algn="l"/>
              </a:tabLst>
            </a:pPr>
            <a:r>
              <a:rPr lang="fr-FR" sz="2000" b="1"/>
              <a:t>Primary and secondary socialization</a:t>
            </a:r>
          </a:p>
          <a:p>
            <a:pPr marL="582613" lvl="2" indent="-168275" defTabSz="957263">
              <a:spcBef>
                <a:spcPct val="20000"/>
              </a:spcBef>
              <a:buClr>
                <a:schemeClr val="tx1"/>
              </a:buClr>
              <a:buFontTx/>
              <a:buChar char="•"/>
              <a:tabLst>
                <a:tab pos="741363" algn="l"/>
              </a:tabLst>
            </a:pPr>
            <a:r>
              <a:rPr lang="fr-FR" sz="2000" b="1"/>
              <a:t>The « transitionnal socialization »</a:t>
            </a:r>
          </a:p>
          <a:p>
            <a:pPr marL="582613" lvl="2" indent="-168275" defTabSz="957263">
              <a:spcBef>
                <a:spcPct val="20000"/>
              </a:spcBef>
              <a:buClr>
                <a:schemeClr val="tx1"/>
              </a:buClr>
              <a:buFontTx/>
              <a:buChar char="•"/>
              <a:tabLst>
                <a:tab pos="741363" algn="l"/>
              </a:tabLst>
            </a:pPr>
            <a:endParaRPr lang="fr-FR" sz="2000" b="1"/>
          </a:p>
          <a:p>
            <a:pPr marL="582613" lvl="2" indent="-168275" defTabSz="957263">
              <a:spcBef>
                <a:spcPct val="20000"/>
              </a:spcBef>
              <a:buClr>
                <a:schemeClr val="tx1"/>
              </a:buClr>
              <a:buFont typeface="Zapf Dingbats" charset="2"/>
              <a:buChar char="l"/>
              <a:tabLst>
                <a:tab pos="741363" algn="l"/>
              </a:tabLst>
            </a:pPr>
            <a:endParaRPr lang="fr-FR" sz="2000" b="1"/>
          </a:p>
          <a:p>
            <a:pPr marL="582613" lvl="2" indent="-168275" defTabSz="957263">
              <a:spcBef>
                <a:spcPct val="20000"/>
              </a:spcBef>
              <a:buClr>
                <a:schemeClr val="tx1"/>
              </a:buClr>
              <a:buFont typeface="Zapf Dingbats" charset="2"/>
              <a:buChar char="l"/>
              <a:tabLst>
                <a:tab pos="741363" algn="l"/>
              </a:tabLst>
            </a:pPr>
            <a:endParaRPr lang="fr-FR" sz="2000" b="1"/>
          </a:p>
          <a:p>
            <a:pPr marL="582613" lvl="2" indent="-168275" defTabSz="957263">
              <a:spcBef>
                <a:spcPct val="20000"/>
              </a:spcBef>
              <a:buClr>
                <a:schemeClr val="tx1"/>
              </a:buClr>
              <a:buFont typeface="Zapf Dingbats" charset="2"/>
              <a:buChar char="l"/>
              <a:tabLst>
                <a:tab pos="741363" algn="l"/>
              </a:tabLst>
            </a:pPr>
            <a:endParaRPr lang="fr-FR" sz="2000" b="1"/>
          </a:p>
          <a:p>
            <a:pPr marL="582613" lvl="2" indent="-168275" defTabSz="957263">
              <a:spcBef>
                <a:spcPct val="20000"/>
              </a:spcBef>
              <a:buClr>
                <a:schemeClr val="tx1"/>
              </a:buClr>
              <a:buFont typeface="Zapf Dingbats" charset="2"/>
              <a:buChar char="l"/>
              <a:tabLst>
                <a:tab pos="741363" algn="l"/>
              </a:tabLst>
            </a:pPr>
            <a:endParaRPr lang="fr-FR" sz="2000" b="1"/>
          </a:p>
          <a:p>
            <a:pPr marL="582613" lvl="2" indent="-168275" defTabSz="957263">
              <a:spcBef>
                <a:spcPct val="20000"/>
              </a:spcBef>
              <a:buClr>
                <a:schemeClr val="tx1"/>
              </a:buClr>
              <a:buFont typeface="Zapf Dingbats" charset="2"/>
              <a:buChar char="l"/>
              <a:tabLst>
                <a:tab pos="741363" algn="l"/>
              </a:tabLst>
            </a:pPr>
            <a:endParaRPr lang="fr-FR" sz="2000" b="1"/>
          </a:p>
          <a:p>
            <a:pPr marL="582613" lvl="2" indent="-168275" defTabSz="957263">
              <a:spcBef>
                <a:spcPct val="20000"/>
              </a:spcBef>
              <a:buClr>
                <a:schemeClr val="tx1"/>
              </a:buClr>
              <a:buFont typeface="Zapf Dingbats" charset="2"/>
              <a:buChar char="l"/>
              <a:tabLst>
                <a:tab pos="741363" algn="l"/>
              </a:tabLst>
            </a:pPr>
            <a:endParaRPr lang="fr-FR" sz="2000" b="1"/>
          </a:p>
          <a:p>
            <a:pPr marL="582613" lvl="2" indent="-168275" defTabSz="957263">
              <a:spcBef>
                <a:spcPct val="20000"/>
              </a:spcBef>
              <a:buClr>
                <a:schemeClr val="tx1"/>
              </a:buClr>
              <a:buFontTx/>
              <a:buChar char="•"/>
              <a:tabLst>
                <a:tab pos="741363" algn="l"/>
              </a:tabLst>
            </a:pPr>
            <a:r>
              <a:rPr lang="fr-FR" sz="2000" b="1"/>
              <a:t>Long term impact of the « transitionnal socialization » : </a:t>
            </a:r>
            <a:br>
              <a:rPr lang="fr-FR" sz="2000" b="1"/>
            </a:br>
            <a:r>
              <a:rPr lang="fr-FR" sz="2000" b="1"/>
              <a:t>« scar effect »</a:t>
            </a:r>
          </a:p>
          <a:p>
            <a:pPr marL="582613" lvl="2" indent="-168275" defTabSz="957263">
              <a:spcBef>
                <a:spcPct val="20000"/>
              </a:spcBef>
              <a:buClr>
                <a:schemeClr val="tx1"/>
              </a:buClr>
              <a:buFontTx/>
              <a:buChar char="•"/>
              <a:tabLst>
                <a:tab pos="741363" algn="l"/>
              </a:tabLst>
            </a:pPr>
            <a:r>
              <a:rPr lang="fr-FR" sz="2000" b="1"/>
              <a:t>History  and the constitution of a </a:t>
            </a:r>
            <a:r>
              <a:rPr lang="fr-FR" sz="2000" b="1" i="1"/>
              <a:t>Generationengeist</a:t>
            </a:r>
            <a:r>
              <a:rPr lang="fr-FR" sz="2000" b="1"/>
              <a:t> (spirit of generations) and of a </a:t>
            </a:r>
            <a:r>
              <a:rPr lang="fr-FR" sz="2000" b="1" i="1"/>
              <a:t>Generationenlage </a:t>
            </a:r>
            <a:r>
              <a:rPr lang="fr-FR" sz="2000" b="1"/>
              <a:t>(situation of generation) </a:t>
            </a:r>
          </a:p>
          <a:p>
            <a:pPr defTabSz="957263">
              <a:spcBef>
                <a:spcPct val="20000"/>
              </a:spcBef>
              <a:spcAft>
                <a:spcPct val="100000"/>
              </a:spcAft>
              <a:tabLst>
                <a:tab pos="741363" algn="l"/>
              </a:tabLst>
            </a:pPr>
            <a:endParaRPr lang="fr-FR" sz="1600" b="1"/>
          </a:p>
        </p:txBody>
      </p:sp>
      <p:sp>
        <p:nvSpPr>
          <p:cNvPr id="5124" name="Rectangle 3" descr="noir)"/>
          <p:cNvSpPr>
            <a:spLocks noChangeArrowheads="1"/>
          </p:cNvSpPr>
          <p:nvPr/>
        </p:nvSpPr>
        <p:spPr bwMode="auto">
          <a:xfrm>
            <a:off x="5029200" y="3863975"/>
            <a:ext cx="2057400" cy="304800"/>
          </a:xfrm>
          <a:prstGeom prst="rect">
            <a:avLst/>
          </a:prstGeom>
          <a:pattFill prst="ltUpDiag">
            <a:fgClr>
              <a:schemeClr val="accent1"/>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5" name="AutoShape 4"/>
          <p:cNvSpPr>
            <a:spLocks noChangeArrowheads="1"/>
          </p:cNvSpPr>
          <p:nvPr/>
        </p:nvSpPr>
        <p:spPr bwMode="auto">
          <a:xfrm>
            <a:off x="4876800" y="3863975"/>
            <a:ext cx="304800" cy="304800"/>
          </a:xfrm>
          <a:prstGeom prst="diamond">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6" name="AutoShape 5"/>
          <p:cNvSpPr>
            <a:spLocks noChangeArrowheads="1"/>
          </p:cNvSpPr>
          <p:nvPr/>
        </p:nvSpPr>
        <p:spPr bwMode="auto">
          <a:xfrm>
            <a:off x="6934200" y="3863975"/>
            <a:ext cx="304800" cy="304800"/>
          </a:xfrm>
          <a:prstGeom prst="diamond">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7" name="Rectangle 6"/>
          <p:cNvSpPr>
            <a:spLocks noChangeArrowheads="1"/>
          </p:cNvSpPr>
          <p:nvPr/>
        </p:nvSpPr>
        <p:spPr bwMode="auto">
          <a:xfrm>
            <a:off x="1905000" y="2492375"/>
            <a:ext cx="8305800" cy="213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835591" name="Group 7"/>
          <p:cNvGraphicFramePr>
            <a:graphicFrameLocks noGrp="1"/>
          </p:cNvGraphicFramePr>
          <p:nvPr>
            <p:extLst/>
          </p:nvPr>
        </p:nvGraphicFramePr>
        <p:xfrm>
          <a:off x="2209801" y="2797175"/>
          <a:ext cx="7756525" cy="1752600"/>
        </p:xfrm>
        <a:graphic>
          <a:graphicData uri="http://schemas.openxmlformats.org/drawingml/2006/table">
            <a:tbl>
              <a:tblPr/>
              <a:tblGrid>
                <a:gridCol w="2574925">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1752600">
                <a:tc>
                  <a:txBody>
                    <a:bodyPr/>
                    <a:lstStyle/>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r>
                        <a:rPr kumimoji="0" lang="fr-FR" altLang="ja-JP" sz="1700" b="1" i="0" u="none" strike="noStrike" cap="none" normalizeH="0" baseline="0" dirty="0" err="1" smtClean="0">
                          <a:ln>
                            <a:noFill/>
                          </a:ln>
                          <a:solidFill>
                            <a:schemeClr val="tx1"/>
                          </a:solidFill>
                          <a:effectLst/>
                          <a:latin typeface="Times New Roman" pitchFamily="18" charset="0"/>
                          <a:ea typeface="MS PGothic" pitchFamily="34" charset="-128"/>
                        </a:rPr>
                        <a:t>Primary</a:t>
                      </a:r>
                      <a:r>
                        <a:rPr kumimoji="0" lang="fr-FR" altLang="ja-JP" sz="1700" b="1" i="0" u="none" strike="noStrike" cap="none" normalizeH="0" baseline="0" dirty="0" smtClean="0">
                          <a:ln>
                            <a:noFill/>
                          </a:ln>
                          <a:solidFill>
                            <a:schemeClr val="tx1"/>
                          </a:solidFill>
                          <a:effectLst/>
                          <a:latin typeface="Times New Roman" pitchFamily="18" charset="0"/>
                          <a:ea typeface="MS PGothic" pitchFamily="34" charset="-128"/>
                        </a:rPr>
                        <a:t> </a:t>
                      </a:r>
                      <a:r>
                        <a:rPr kumimoji="0" lang="fr-FR" altLang="ja-JP" sz="1700" b="1" i="0" u="none" strike="noStrike" cap="none" normalizeH="0" baseline="0" dirty="0" err="1" smtClean="0">
                          <a:ln>
                            <a:noFill/>
                          </a:ln>
                          <a:solidFill>
                            <a:schemeClr val="tx1"/>
                          </a:solidFill>
                          <a:effectLst/>
                          <a:latin typeface="Times New Roman" pitchFamily="18" charset="0"/>
                          <a:ea typeface="MS PGothic" pitchFamily="34" charset="-128"/>
                        </a:rPr>
                        <a:t>socialization</a:t>
                      </a:r>
                      <a:r>
                        <a:rPr kumimoji="0" lang="fr-FR" altLang="ja-JP" sz="1700" b="1" i="0" u="none" strike="noStrike" cap="none" normalizeH="0" baseline="0" dirty="0" smtClean="0">
                          <a:ln>
                            <a:noFill/>
                          </a:ln>
                          <a:solidFill>
                            <a:schemeClr val="tx1"/>
                          </a:solidFill>
                          <a:effectLst/>
                          <a:latin typeface="Times New Roman" pitchFamily="18" charset="0"/>
                          <a:ea typeface="MS PGothic" pitchFamily="34" charset="-128"/>
                        </a:rPr>
                        <a:t> </a:t>
                      </a:r>
                    </a:p>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r>
                        <a:rPr kumimoji="0" lang="fr-FR" altLang="ja-JP" sz="1700" b="0" i="0" u="none" strike="noStrike" cap="none" normalizeH="0" baseline="0" dirty="0" err="1" smtClean="0">
                          <a:ln>
                            <a:noFill/>
                          </a:ln>
                          <a:solidFill>
                            <a:schemeClr val="tx1"/>
                          </a:solidFill>
                          <a:effectLst/>
                          <a:latin typeface="Times New Roman" pitchFamily="18" charset="0"/>
                          <a:ea typeface="MS PGothic" pitchFamily="34" charset="-128"/>
                        </a:rPr>
                        <a:t>Until</a:t>
                      </a:r>
                      <a:r>
                        <a:rPr kumimoji="0" lang="fr-FR" altLang="ja-JP" sz="1700" b="0" i="0" u="none" strike="noStrike" cap="none" normalizeH="0" baseline="0" dirty="0" smtClean="0">
                          <a:ln>
                            <a:noFill/>
                          </a:ln>
                          <a:solidFill>
                            <a:schemeClr val="tx1"/>
                          </a:solidFill>
                          <a:effectLst/>
                          <a:latin typeface="Times New Roman" pitchFamily="18" charset="0"/>
                          <a:ea typeface="MS PGothic" pitchFamily="34" charset="-128"/>
                        </a:rPr>
                        <a:t> end of </a:t>
                      </a:r>
                      <a:r>
                        <a:rPr kumimoji="0" lang="fr-FR" altLang="ja-JP" sz="1700" b="0" i="0" u="none" strike="noStrike" cap="none" normalizeH="0" baseline="0" dirty="0" err="1" smtClean="0">
                          <a:ln>
                            <a:noFill/>
                          </a:ln>
                          <a:solidFill>
                            <a:schemeClr val="tx1"/>
                          </a:solidFill>
                          <a:effectLst/>
                          <a:latin typeface="Times New Roman" pitchFamily="18" charset="0"/>
                          <a:ea typeface="MS PGothic" pitchFamily="34" charset="-128"/>
                        </a:rPr>
                        <a:t>compulsory</a:t>
                      </a:r>
                      <a:r>
                        <a:rPr kumimoji="0" lang="fr-FR" altLang="ja-JP" sz="1700" b="0" i="0" u="none" strike="noStrike" cap="none" normalizeH="0" baseline="0" dirty="0" smtClean="0">
                          <a:ln>
                            <a:noFill/>
                          </a:ln>
                          <a:solidFill>
                            <a:schemeClr val="tx1"/>
                          </a:solidFill>
                          <a:effectLst/>
                          <a:latin typeface="Times New Roman" pitchFamily="18" charset="0"/>
                          <a:ea typeface="MS PGothic" pitchFamily="34" charset="-128"/>
                        </a:rPr>
                        <a:t> </a:t>
                      </a:r>
                      <a:r>
                        <a:rPr kumimoji="0" lang="fr-FR" altLang="ja-JP" sz="1700" b="0" i="0" u="none" strike="noStrike" cap="none" normalizeH="0" baseline="0" dirty="0" err="1" smtClean="0">
                          <a:ln>
                            <a:noFill/>
                          </a:ln>
                          <a:solidFill>
                            <a:schemeClr val="tx1"/>
                          </a:solidFill>
                          <a:effectLst/>
                          <a:latin typeface="Times New Roman" pitchFamily="18" charset="0"/>
                          <a:ea typeface="MS PGothic" pitchFamily="34" charset="-128"/>
                        </a:rPr>
                        <a:t>secondary</a:t>
                      </a:r>
                      <a:r>
                        <a:rPr kumimoji="0" lang="fr-FR" altLang="ja-JP" sz="1700" b="0" i="0" u="none" strike="noStrike" cap="none" normalizeH="0" baseline="0" dirty="0" smtClean="0">
                          <a:ln>
                            <a:noFill/>
                          </a:ln>
                          <a:solidFill>
                            <a:schemeClr val="tx1"/>
                          </a:solidFill>
                          <a:effectLst/>
                          <a:latin typeface="Times New Roman" pitchFamily="18" charset="0"/>
                          <a:ea typeface="MS PGothic" pitchFamily="34" charset="-128"/>
                        </a:rPr>
                        <a:t> </a:t>
                      </a:r>
                      <a:r>
                        <a:rPr kumimoji="0" lang="fr-FR" altLang="ja-JP" sz="1700" b="0" i="0" u="none" strike="noStrike" cap="none" normalizeH="0" baseline="0" dirty="0" err="1" smtClean="0">
                          <a:ln>
                            <a:noFill/>
                          </a:ln>
                          <a:solidFill>
                            <a:schemeClr val="tx1"/>
                          </a:solidFill>
                          <a:effectLst/>
                          <a:latin typeface="Times New Roman" pitchFamily="18" charset="0"/>
                          <a:ea typeface="MS PGothic" pitchFamily="34" charset="-128"/>
                        </a:rPr>
                        <a:t>education</a:t>
                      </a:r>
                      <a:r>
                        <a:rPr kumimoji="0" lang="fr-FR" altLang="ja-JP" sz="1700" b="0" i="0" u="none" strike="noStrike" cap="none" normalizeH="0" baseline="0" dirty="0" smtClean="0">
                          <a:ln>
                            <a:noFill/>
                          </a:ln>
                          <a:solidFill>
                            <a:schemeClr val="tx1"/>
                          </a:solidFill>
                          <a:effectLst/>
                          <a:latin typeface="Times New Roman" pitchFamily="18" charset="0"/>
                          <a:ea typeface="MS PGothic" pitchFamily="34" charset="-128"/>
                        </a:rPr>
                        <a:t> (?)</a:t>
                      </a:r>
                      <a:endParaRPr kumimoji="0" lang="fr-FR" sz="1700" b="0" i="0" u="none" strike="noStrike" cap="none" normalizeH="0" baseline="0" dirty="0" smtClean="0">
                        <a:ln>
                          <a:noFill/>
                        </a:ln>
                        <a:solidFill>
                          <a:schemeClr val="tx1"/>
                        </a:solidFill>
                        <a:effectLst/>
                        <a:latin typeface="Times New Roman" pitchFamily="18" charset="0"/>
                        <a:ea typeface="MS PGothic" pitchFamily="34" charset="-128"/>
                      </a:endParaRPr>
                    </a:p>
                  </a:txBody>
                  <a:tcPr horzOverflow="overflow">
                    <a:lnL cap="flat">
                      <a:noFill/>
                    </a:lnL>
                    <a:lnR>
                      <a:noFill/>
                    </a:lnR>
                    <a:lnT cap="flat">
                      <a:noFill/>
                    </a:lnT>
                    <a:lnB cap="flat">
                      <a:noFill/>
                    </a:lnB>
                    <a:lnTlToBr>
                      <a:noFill/>
                    </a:lnTlToBr>
                    <a:lnBlToTr>
                      <a:noFill/>
                    </a:lnBlToTr>
                    <a:noFill/>
                  </a:tcPr>
                </a:tc>
                <a:tc>
                  <a:txBody>
                    <a:bodyPr/>
                    <a:lstStyle/>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r>
                        <a:rPr kumimoji="0" lang="fr-FR" altLang="ja-JP" sz="1700" b="1" i="0" u="none" strike="noStrike" cap="none" normalizeH="0" baseline="0" smtClean="0">
                          <a:ln>
                            <a:noFill/>
                          </a:ln>
                          <a:solidFill>
                            <a:schemeClr val="tx1"/>
                          </a:solidFill>
                          <a:effectLst/>
                          <a:latin typeface="Times New Roman" pitchFamily="18" charset="0"/>
                          <a:ea typeface="MS PGothic" pitchFamily="34" charset="-128"/>
                        </a:rPr>
                        <a:t>Transitionnal socialization</a:t>
                      </a:r>
                      <a:endParaRPr kumimoji="0" lang="fr-FR" sz="17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endParaRPr kumimoji="0" lang="fr-FR" sz="17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endParaRPr kumimoji="0" lang="fr-FR" sz="1700" b="1" i="0" u="none" strike="noStrike" cap="none" normalizeH="0" baseline="0" smtClean="0">
                        <a:ln>
                          <a:noFill/>
                        </a:ln>
                        <a:solidFill>
                          <a:schemeClr val="tx1"/>
                        </a:solidFill>
                        <a:effectLst/>
                        <a:latin typeface="Times New Roman" pitchFamily="18" charset="0"/>
                        <a:ea typeface="MS PGothic" pitchFamily="34" charset="-128"/>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r>
                        <a:rPr kumimoji="0" lang="fr-FR" altLang="ja-JP" sz="1700" b="1" i="0" u="none" strike="noStrike" cap="none" normalizeH="0" baseline="0" dirty="0" err="1" smtClean="0">
                          <a:ln>
                            <a:noFill/>
                          </a:ln>
                          <a:solidFill>
                            <a:schemeClr val="tx1"/>
                          </a:solidFill>
                          <a:effectLst/>
                          <a:latin typeface="Times New Roman" pitchFamily="18" charset="0"/>
                          <a:ea typeface="MS PGothic" pitchFamily="34" charset="-128"/>
                        </a:rPr>
                        <a:t>Secondary</a:t>
                      </a:r>
                      <a:r>
                        <a:rPr kumimoji="0" lang="fr-FR" altLang="ja-JP" sz="1700" b="1" i="0" u="none" strike="noStrike" cap="none" normalizeH="0" baseline="0" dirty="0" smtClean="0">
                          <a:ln>
                            <a:noFill/>
                          </a:ln>
                          <a:solidFill>
                            <a:schemeClr val="tx1"/>
                          </a:solidFill>
                          <a:effectLst/>
                          <a:latin typeface="Times New Roman" pitchFamily="18" charset="0"/>
                          <a:ea typeface="MS PGothic" pitchFamily="34" charset="-128"/>
                        </a:rPr>
                        <a:t> </a:t>
                      </a:r>
                      <a:r>
                        <a:rPr kumimoji="0" lang="fr-FR" altLang="ja-JP" sz="1700" b="1" i="0" u="none" strike="noStrike" cap="none" normalizeH="0" baseline="0" dirty="0" err="1" smtClean="0">
                          <a:ln>
                            <a:noFill/>
                          </a:ln>
                          <a:solidFill>
                            <a:schemeClr val="tx1"/>
                          </a:solidFill>
                          <a:effectLst/>
                          <a:latin typeface="Times New Roman" pitchFamily="18" charset="0"/>
                          <a:ea typeface="MS PGothic" pitchFamily="34" charset="-128"/>
                        </a:rPr>
                        <a:t>socialization</a:t>
                      </a:r>
                      <a:endParaRPr kumimoji="0" lang="fr-FR" altLang="ja-JP" sz="1700" b="1" i="0" u="none" strike="noStrike" cap="none" normalizeH="0" baseline="0" dirty="0" smtClean="0">
                        <a:ln>
                          <a:noFill/>
                        </a:ln>
                        <a:solidFill>
                          <a:schemeClr val="tx1"/>
                        </a:solidFill>
                        <a:effectLst/>
                        <a:latin typeface="Times New Roman" pitchFamily="18" charset="0"/>
                        <a:ea typeface="MS PGothic" pitchFamily="34" charset="-128"/>
                      </a:endParaRPr>
                    </a:p>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r>
                        <a:rPr kumimoji="0" lang="fr-FR" altLang="ja-JP" sz="1700" b="0" i="0" u="none" strike="noStrike" cap="none" normalizeH="0" baseline="0" dirty="0" smtClean="0">
                          <a:ln>
                            <a:noFill/>
                          </a:ln>
                          <a:solidFill>
                            <a:schemeClr val="tx1"/>
                          </a:solidFill>
                          <a:effectLst/>
                          <a:latin typeface="Times New Roman" pitchFamily="18" charset="0"/>
                          <a:ea typeface="MS PGothic" pitchFamily="34" charset="-128"/>
                        </a:rPr>
                        <a:t>« </a:t>
                      </a:r>
                      <a:r>
                        <a:rPr kumimoji="0" lang="fr-FR" altLang="ja-JP" sz="1700" b="0" i="0" u="none" strike="noStrike" cap="none" normalizeH="0" baseline="0" dirty="0" err="1" smtClean="0">
                          <a:ln>
                            <a:noFill/>
                          </a:ln>
                          <a:solidFill>
                            <a:schemeClr val="tx1"/>
                          </a:solidFill>
                          <a:effectLst/>
                          <a:latin typeface="Times New Roman" pitchFamily="18" charset="0"/>
                          <a:ea typeface="MS PGothic" pitchFamily="34" charset="-128"/>
                        </a:rPr>
                        <a:t>adulthood</a:t>
                      </a:r>
                      <a:r>
                        <a:rPr kumimoji="0" lang="fr-FR" altLang="ja-JP" sz="1700" b="0" i="0" u="none" strike="noStrike" cap="none" normalizeH="0" baseline="0" dirty="0" smtClean="0">
                          <a:ln>
                            <a:noFill/>
                          </a:ln>
                          <a:solidFill>
                            <a:schemeClr val="tx1"/>
                          </a:solidFill>
                          <a:effectLst/>
                          <a:latin typeface="Times New Roman" pitchFamily="18" charset="0"/>
                          <a:ea typeface="MS PGothic" pitchFamily="34" charset="-128"/>
                        </a:rPr>
                        <a:t> »</a:t>
                      </a:r>
                      <a:endParaRPr kumimoji="0" lang="fr-FR" sz="1700" b="0" i="0" u="none" strike="noStrike" cap="none" normalizeH="0" baseline="0" dirty="0" smtClean="0">
                        <a:ln>
                          <a:noFill/>
                        </a:ln>
                        <a:solidFill>
                          <a:schemeClr val="tx1"/>
                        </a:solidFill>
                        <a:effectLst/>
                        <a:latin typeface="Times New Roman" pitchFamily="18" charset="0"/>
                        <a:ea typeface="MS PGothic" pitchFamily="34" charset="-128"/>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132" name="Line 19"/>
          <p:cNvSpPr>
            <a:spLocks noChangeShapeType="1"/>
          </p:cNvSpPr>
          <p:nvPr/>
        </p:nvSpPr>
        <p:spPr bwMode="auto">
          <a:xfrm>
            <a:off x="2438400" y="4016375"/>
            <a:ext cx="7315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3" name="Rectangle 20"/>
          <p:cNvSpPr>
            <a:spLocks noChangeArrowheads="1"/>
          </p:cNvSpPr>
          <p:nvPr/>
        </p:nvSpPr>
        <p:spPr bwMode="auto">
          <a:xfrm>
            <a:off x="5791200" y="4200525"/>
            <a:ext cx="198120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p>
            <a:pPr marL="747713" lvl="3" algn="r" defTabSz="957263">
              <a:spcBef>
                <a:spcPts val="300"/>
              </a:spcBef>
              <a:spcAft>
                <a:spcPts val="300"/>
              </a:spcAft>
              <a:tabLst>
                <a:tab pos="741363" algn="l"/>
              </a:tabLst>
            </a:pPr>
            <a:r>
              <a:rPr lang="fr-FR" altLang="ja-JP" sz="1600" b="1">
                <a:solidFill>
                  <a:srgbClr val="000000"/>
                </a:solidFill>
                <a:ea typeface="MS PGothic" pitchFamily="34" charset="-128"/>
                <a:cs typeface="Times New Roman" pitchFamily="18" charset="0"/>
              </a:rPr>
              <a:t>25-30 y.o.</a:t>
            </a:r>
            <a:endParaRPr lang="en-US" altLang="ja-JP" sz="1600">
              <a:solidFill>
                <a:srgbClr val="000000"/>
              </a:solidFill>
              <a:ea typeface="MS PGothic" pitchFamily="34" charset="-128"/>
              <a:cs typeface="Times New Roman" pitchFamily="18" charset="0"/>
            </a:endParaRPr>
          </a:p>
        </p:txBody>
      </p:sp>
      <p:sp>
        <p:nvSpPr>
          <p:cNvPr id="5134" name="Rectangle 21"/>
          <p:cNvSpPr>
            <a:spLocks noChangeArrowheads="1"/>
          </p:cNvSpPr>
          <p:nvPr/>
        </p:nvSpPr>
        <p:spPr bwMode="auto">
          <a:xfrm>
            <a:off x="4724400" y="4200525"/>
            <a:ext cx="106680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p>
            <a:pPr defTabSz="957263">
              <a:spcBef>
                <a:spcPts val="300"/>
              </a:spcBef>
              <a:spcAft>
                <a:spcPts val="600"/>
              </a:spcAft>
              <a:tabLst>
                <a:tab pos="741363" algn="l"/>
              </a:tabLst>
            </a:pPr>
            <a:r>
              <a:rPr lang="fr-FR" altLang="ja-JP" sz="1600" b="1">
                <a:solidFill>
                  <a:srgbClr val="000000"/>
                </a:solidFill>
                <a:ea typeface="MS PGothic" pitchFamily="34" charset="-128"/>
                <a:cs typeface="Times New Roman" pitchFamily="18" charset="0"/>
              </a:rPr>
              <a:t>16-18 y.o.</a:t>
            </a:r>
            <a:endParaRPr lang="fr-FR" sz="1600">
              <a:solidFill>
                <a:srgbClr val="000000"/>
              </a:solidFill>
              <a:ea typeface="MS PGothic" pitchFamily="34" charset="-128"/>
              <a:cs typeface="Times New Roman" pitchFamily="18" charset="0"/>
            </a:endParaRPr>
          </a:p>
        </p:txBody>
      </p:sp>
    </p:spTree>
    <p:extLst>
      <p:ext uri="{BB962C8B-B14F-4D97-AF65-F5344CB8AC3E}">
        <p14:creationId xmlns:p14="http://schemas.microsoft.com/office/powerpoint/2010/main" val="37866245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487489" y="161339"/>
            <a:ext cx="9726380" cy="4862870"/>
          </a:xfrm>
          <a:prstGeom prst="rect">
            <a:avLst/>
          </a:prstGeom>
          <a:noFill/>
        </p:spPr>
        <p:txBody>
          <a:bodyPr wrap="square" rtlCol="0">
            <a:spAutoFit/>
          </a:bodyPr>
          <a:lstStyle/>
          <a:p>
            <a:r>
              <a:rPr lang="en-US" sz="2800" b="1" dirty="0"/>
              <a:t>General question of research on cohort inequalities:</a:t>
            </a:r>
            <a:br>
              <a:rPr lang="en-US" sz="2800" b="1" dirty="0"/>
            </a:br>
            <a:r>
              <a:rPr lang="en-US" sz="2800" b="1" dirty="0"/>
              <a:t>Economic crises and the social integration of new cohorts. </a:t>
            </a:r>
          </a:p>
          <a:p>
            <a:endParaRPr lang="en-US" sz="2400" dirty="0"/>
          </a:p>
          <a:p>
            <a:pPr marL="342900" indent="-342900">
              <a:spcAft>
                <a:spcPts val="2400"/>
              </a:spcAft>
              <a:buFont typeface="Arial" charset="0"/>
              <a:buChar char="•"/>
            </a:pPr>
            <a:r>
              <a:rPr lang="en-US" sz="2400" dirty="0"/>
              <a:t>Scarring effects of youth unemployment (Ellwood 1982 / </a:t>
            </a:r>
            <a:r>
              <a:rPr lang="en-US" sz="2400" dirty="0" err="1"/>
              <a:t>Gangl</a:t>
            </a:r>
            <a:r>
              <a:rPr lang="en-US" sz="2400" dirty="0"/>
              <a:t> 2004).</a:t>
            </a:r>
          </a:p>
          <a:p>
            <a:pPr marL="342900" indent="-342900">
              <a:spcAft>
                <a:spcPts val="2400"/>
              </a:spcAft>
              <a:buFont typeface="Arial" charset="0"/>
              <a:buChar char="•"/>
            </a:pPr>
            <a:r>
              <a:rPr lang="en-US" dirty="0"/>
              <a:t>Permanence or resilience of initial trauma and Cumulative advantage/disadvantage  (R. Merton 1968, Th. </a:t>
            </a:r>
            <a:r>
              <a:rPr lang="en-US" dirty="0" err="1"/>
              <a:t>DiPrete</a:t>
            </a:r>
            <a:r>
              <a:rPr lang="en-US" dirty="0"/>
              <a:t> 2006)</a:t>
            </a:r>
          </a:p>
          <a:p>
            <a:pPr marL="342900" indent="-342900">
              <a:spcAft>
                <a:spcPts val="2400"/>
              </a:spcAft>
              <a:buFont typeface="Arial" charset="0"/>
              <a:buChar char="•"/>
            </a:pPr>
            <a:r>
              <a:rPr lang="en-US" dirty="0"/>
              <a:t>Or compensation, resilience (</a:t>
            </a:r>
            <a:r>
              <a:rPr lang="en-US" dirty="0" err="1"/>
              <a:t>Luthar</a:t>
            </a:r>
            <a:r>
              <a:rPr lang="en-US" dirty="0"/>
              <a:t> &amp; al. 2000, </a:t>
            </a:r>
            <a:r>
              <a:rPr lang="en-US" dirty="0" err="1"/>
              <a:t>Bonanno</a:t>
            </a:r>
            <a:r>
              <a:rPr lang="en-US" dirty="0"/>
              <a:t> 2004)</a:t>
            </a:r>
          </a:p>
          <a:p>
            <a:pPr marL="342900" indent="-342900">
              <a:spcAft>
                <a:spcPts val="2400"/>
              </a:spcAft>
              <a:buFont typeface="Arial" charset="0"/>
              <a:buChar char="•"/>
            </a:pPr>
            <a:r>
              <a:rPr lang="en-US" sz="2400" dirty="0"/>
              <a:t>Do states differ in how well they could integrate new cohorts or do we see more pronounced insider-outsider dynamics in some countries?</a:t>
            </a:r>
          </a:p>
          <a:p>
            <a:pPr marL="342900" indent="-342900">
              <a:spcAft>
                <a:spcPts val="2400"/>
              </a:spcAft>
              <a:buFont typeface="Arial" charset="0"/>
              <a:buChar char="•"/>
            </a:pPr>
            <a:r>
              <a:rPr lang="en-US" sz="2400" dirty="0"/>
              <a:t>Are some generations sacrificed or do cohorts with a bad start catch up?</a:t>
            </a:r>
          </a:p>
        </p:txBody>
      </p:sp>
      <p:sp>
        <p:nvSpPr>
          <p:cNvPr id="3"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11</a:t>
            </a:fld>
            <a:endParaRPr lang="fr-CH" dirty="0"/>
          </a:p>
        </p:txBody>
      </p:sp>
      <p:sp>
        <p:nvSpPr>
          <p:cNvPr id="2" name="Rectangle 1"/>
          <p:cNvSpPr/>
          <p:nvPr/>
        </p:nvSpPr>
        <p:spPr>
          <a:xfrm>
            <a:off x="1703512" y="5229200"/>
            <a:ext cx="9001000" cy="923330"/>
          </a:xfrm>
          <a:prstGeom prst="rect">
            <a:avLst/>
          </a:prstGeom>
        </p:spPr>
        <p:txBody>
          <a:bodyPr wrap="square">
            <a:spAutoFit/>
          </a:bodyPr>
          <a:lstStyle/>
          <a:p>
            <a:r>
              <a:rPr lang="en-US" b="1" dirty="0" err="1"/>
              <a:t>Goerres</a:t>
            </a:r>
            <a:r>
              <a:rPr lang="en-US" b="1" dirty="0"/>
              <a:t> and </a:t>
            </a:r>
            <a:r>
              <a:rPr lang="en-US" b="1" dirty="0" err="1"/>
              <a:t>Vanhuysse</a:t>
            </a:r>
            <a:r>
              <a:rPr lang="en-US" b="1" dirty="0"/>
              <a:t> (2012: 1) </a:t>
            </a:r>
            <a:br>
              <a:rPr lang="en-US" b="1" dirty="0"/>
            </a:br>
            <a:r>
              <a:rPr lang="en-US" b="1" dirty="0"/>
              <a:t>‘developing an integrated body of knowledge to answer the question of which generations get what, when and how.’ </a:t>
            </a:r>
          </a:p>
        </p:txBody>
      </p:sp>
    </p:spTree>
    <p:extLst>
      <p:ext uri="{BB962C8B-B14F-4D97-AF65-F5344CB8AC3E}">
        <p14:creationId xmlns:p14="http://schemas.microsoft.com/office/powerpoint/2010/main" val="94907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98267D2B-96CC-4DE9-90C8-C0C59FC4AF1C}" type="slidenum">
              <a:rPr lang="fr-FR" sz="1400"/>
              <a:pPr/>
              <a:t>12</a:t>
            </a:fld>
            <a:endParaRPr lang="fr-FR" sz="1400"/>
          </a:p>
        </p:txBody>
      </p:sp>
      <p:sp>
        <p:nvSpPr>
          <p:cNvPr id="13315" name="Rectangle 2"/>
          <p:cNvSpPr>
            <a:spLocks noChangeArrowheads="1"/>
          </p:cNvSpPr>
          <p:nvPr/>
        </p:nvSpPr>
        <p:spPr bwMode="auto">
          <a:xfrm>
            <a:off x="2133600" y="1500188"/>
            <a:ext cx="83058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p>
            <a:pPr marL="995363" lvl="3" indent="-247650" defTabSz="957263">
              <a:spcBef>
                <a:spcPct val="20000"/>
              </a:spcBef>
              <a:tabLst>
                <a:tab pos="741363" algn="l"/>
              </a:tabLst>
            </a:pPr>
            <a:endParaRPr lang="en-US" sz="800" dirty="0"/>
          </a:p>
          <a:p>
            <a:pPr marL="361950" indent="-361950" defTabSz="957263">
              <a:spcBef>
                <a:spcPct val="20000"/>
              </a:spcBef>
              <a:spcAft>
                <a:spcPct val="100000"/>
              </a:spcAft>
              <a:tabLst>
                <a:tab pos="741363" algn="l"/>
              </a:tabLst>
            </a:pPr>
            <a:r>
              <a:rPr lang="en-US" sz="2500" b="1" dirty="0"/>
              <a:t>Multidimensional generational fractures in France </a:t>
            </a:r>
            <a:endParaRPr lang="en-US" sz="3200" b="1" dirty="0"/>
          </a:p>
          <a:p>
            <a:pPr marL="361950" indent="-361950" algn="just" defTabSz="957263">
              <a:spcBef>
                <a:spcPts val="300"/>
              </a:spcBef>
              <a:spcAft>
                <a:spcPts val="300"/>
              </a:spcAft>
              <a:buFont typeface="+mj-lt"/>
              <a:buAutoNum type="alphaLcPeriod"/>
              <a:tabLst>
                <a:tab pos="741363" algn="l"/>
              </a:tabLst>
            </a:pPr>
            <a:r>
              <a:rPr lang="en-US" b="1" dirty="0">
                <a:solidFill>
                  <a:srgbClr val="000000"/>
                </a:solidFill>
              </a:rPr>
              <a:t>Relative(?) socio-economic decline</a:t>
            </a:r>
          </a:p>
          <a:p>
            <a:pPr marL="361950" indent="-361950" algn="just" defTabSz="957263">
              <a:spcBef>
                <a:spcPts val="300"/>
              </a:spcBef>
              <a:spcAft>
                <a:spcPts val="300"/>
              </a:spcAft>
              <a:buFont typeface="+mj-lt"/>
              <a:buAutoNum type="alphaLcPeriod"/>
              <a:tabLst>
                <a:tab pos="741363" algn="l"/>
              </a:tabLst>
            </a:pPr>
            <a:r>
              <a:rPr lang="en-US" b="1" dirty="0">
                <a:solidFill>
                  <a:srgbClr val="000000"/>
                </a:solidFill>
              </a:rPr>
              <a:t>Overeducation and educational </a:t>
            </a:r>
            <a:r>
              <a:rPr lang="en-US" b="1" i="1" dirty="0" err="1">
                <a:solidFill>
                  <a:srgbClr val="000000"/>
                </a:solidFill>
              </a:rPr>
              <a:t>déclassés</a:t>
            </a:r>
            <a:endParaRPr lang="en-US" b="1" i="1" dirty="0">
              <a:solidFill>
                <a:srgbClr val="000000"/>
              </a:solidFill>
            </a:endParaRPr>
          </a:p>
          <a:p>
            <a:pPr marL="361950" indent="-361950" algn="just" defTabSz="957263">
              <a:spcBef>
                <a:spcPts val="300"/>
              </a:spcBef>
              <a:spcAft>
                <a:spcPts val="300"/>
              </a:spcAft>
              <a:buFont typeface="+mj-lt"/>
              <a:buAutoNum type="alphaLcPeriod"/>
              <a:tabLst>
                <a:tab pos="741363" algn="l"/>
              </a:tabLst>
            </a:pPr>
            <a:r>
              <a:rPr lang="en-US" b="1" dirty="0"/>
              <a:t>Risks of downward mobility</a:t>
            </a:r>
            <a:endParaRPr lang="en-US" b="1" dirty="0">
              <a:solidFill>
                <a:srgbClr val="000000"/>
              </a:solidFill>
            </a:endParaRPr>
          </a:p>
          <a:p>
            <a:pPr marL="361950" indent="-361950" algn="just" defTabSz="957263">
              <a:spcBef>
                <a:spcPts val="300"/>
              </a:spcBef>
              <a:spcAft>
                <a:spcPts val="300"/>
              </a:spcAft>
              <a:buFont typeface="+mj-lt"/>
              <a:buAutoNum type="alphaLcPeriod"/>
              <a:tabLst>
                <a:tab pos="741363" algn="l"/>
              </a:tabLst>
            </a:pPr>
            <a:r>
              <a:rPr lang="en-US" b="1" dirty="0" err="1">
                <a:solidFill>
                  <a:srgbClr val="000000"/>
                </a:solidFill>
              </a:rPr>
              <a:t>Dyssocialisation</a:t>
            </a:r>
            <a:r>
              <a:rPr lang="en-US" b="1" dirty="0">
                <a:solidFill>
                  <a:srgbClr val="000000"/>
                </a:solidFill>
              </a:rPr>
              <a:t> </a:t>
            </a:r>
          </a:p>
          <a:p>
            <a:pPr marL="361950" indent="-361950" algn="just" defTabSz="957263">
              <a:spcBef>
                <a:spcPts val="300"/>
              </a:spcBef>
              <a:spcAft>
                <a:spcPts val="300"/>
              </a:spcAft>
              <a:buFont typeface="+mj-lt"/>
              <a:buAutoNum type="alphaLcPeriod"/>
              <a:tabLst>
                <a:tab pos="741363" algn="l"/>
              </a:tabLst>
            </a:pPr>
            <a:r>
              <a:rPr lang="en-US" b="1" dirty="0" err="1">
                <a:solidFill>
                  <a:srgbClr val="000000"/>
                </a:solidFill>
              </a:rPr>
              <a:t>Recomposition</a:t>
            </a:r>
            <a:r>
              <a:rPr lang="en-US" b="1" dirty="0">
                <a:solidFill>
                  <a:srgbClr val="000000"/>
                </a:solidFill>
              </a:rPr>
              <a:t> of risks of suicide</a:t>
            </a:r>
          </a:p>
          <a:p>
            <a:pPr marL="361950" indent="-361950" algn="just" defTabSz="957263">
              <a:spcBef>
                <a:spcPts val="300"/>
              </a:spcBef>
              <a:spcAft>
                <a:spcPts val="300"/>
              </a:spcAft>
              <a:buFont typeface="+mj-lt"/>
              <a:buAutoNum type="alphaLcPeriod"/>
              <a:tabLst>
                <a:tab pos="741363" algn="l"/>
              </a:tabLst>
            </a:pPr>
            <a:r>
              <a:rPr lang="en-US" b="1" dirty="0">
                <a:solidFill>
                  <a:srgbClr val="000000"/>
                </a:solidFill>
              </a:rPr>
              <a:t>Out of the political arena</a:t>
            </a:r>
          </a:p>
          <a:p>
            <a:pPr marL="661988" lvl="2" indent="-247650" defTabSz="957263">
              <a:spcBef>
                <a:spcPct val="20000"/>
              </a:spcBef>
              <a:buClr>
                <a:schemeClr val="tx1"/>
              </a:buClr>
              <a:buFont typeface="Zapf Dingbats" charset="2"/>
              <a:buChar char="l"/>
              <a:tabLst>
                <a:tab pos="741363" algn="l"/>
              </a:tabLst>
            </a:pPr>
            <a:endParaRPr lang="en-US" b="1" dirty="0"/>
          </a:p>
          <a:p>
            <a:pPr marL="361950" indent="-361950" defTabSz="957263">
              <a:spcBef>
                <a:spcPct val="20000"/>
              </a:spcBef>
              <a:spcAft>
                <a:spcPct val="100000"/>
              </a:spcAft>
              <a:tabLst>
                <a:tab pos="741363" algn="l"/>
              </a:tabLst>
            </a:pPr>
            <a:endParaRPr lang="en-US" b="1" dirty="0"/>
          </a:p>
        </p:txBody>
      </p:sp>
      <p:sp>
        <p:nvSpPr>
          <p:cNvPr id="13316" name="Rectangle 4"/>
          <p:cNvSpPr>
            <a:spLocks noChangeArrowheads="1"/>
          </p:cNvSpPr>
          <p:nvPr/>
        </p:nvSpPr>
        <p:spPr bwMode="auto">
          <a:xfrm>
            <a:off x="1598898" y="581781"/>
            <a:ext cx="62115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sz="2400" b="1" dirty="0"/>
              <a:t>Young generations as victims of social change </a:t>
            </a:r>
            <a:br>
              <a:rPr lang="en-AU" sz="2400" b="1" dirty="0"/>
            </a:br>
            <a:r>
              <a:rPr lang="en-AU" sz="2400" b="1" dirty="0"/>
              <a:t>France as a crash test </a:t>
            </a:r>
            <a:endParaRPr lang="fr-FR" sz="2400" b="1" dirty="0"/>
          </a:p>
        </p:txBody>
      </p:sp>
      <p:sp>
        <p:nvSpPr>
          <p:cNvPr id="3" name="Right Brace 2"/>
          <p:cNvSpPr/>
          <p:nvPr/>
        </p:nvSpPr>
        <p:spPr bwMode="auto">
          <a:xfrm>
            <a:off x="6888088" y="3573016"/>
            <a:ext cx="373826" cy="1728192"/>
          </a:xfrm>
          <a:prstGeom prst="rightBrace">
            <a:avLst/>
          </a:prstGeom>
          <a:solidFill>
            <a:schemeClr val="bg1"/>
          </a:solidFill>
          <a:ln w="222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2" name="Rectangle 1"/>
          <p:cNvSpPr/>
          <p:nvPr/>
        </p:nvSpPr>
        <p:spPr bwMode="auto">
          <a:xfrm>
            <a:off x="8229600" y="2348880"/>
            <a:ext cx="2546920" cy="3744416"/>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4" name="Rectangle 3"/>
          <p:cNvSpPr/>
          <p:nvPr/>
        </p:nvSpPr>
        <p:spPr>
          <a:xfrm>
            <a:off x="7282700" y="4167330"/>
            <a:ext cx="771365" cy="369332"/>
          </a:xfrm>
          <a:prstGeom prst="rect">
            <a:avLst/>
          </a:prstGeom>
        </p:spPr>
        <p:txBody>
          <a:bodyPr wrap="none">
            <a:spAutoFit/>
          </a:bodyPr>
          <a:lstStyle/>
          <a:p>
            <a:r>
              <a:rPr lang="en-AU" b="1" dirty="0"/>
              <a:t>See</a:t>
            </a:r>
            <a:r>
              <a:rPr lang="en-AU" b="1" dirty="0">
                <a:sym typeface="Wingdings" panose="05000000000000000000" pitchFamily="2" charset="2"/>
              </a:rPr>
              <a:t></a:t>
            </a:r>
            <a:endParaRPr lang="en-US" dirty="0"/>
          </a:p>
        </p:txBody>
      </p:sp>
      <p:sp>
        <p:nvSpPr>
          <p:cNvPr id="5" name="Rectangle 4"/>
          <p:cNvSpPr/>
          <p:nvPr/>
        </p:nvSpPr>
        <p:spPr>
          <a:xfrm>
            <a:off x="2135561" y="2060848"/>
            <a:ext cx="4000775" cy="369332"/>
          </a:xfrm>
          <a:prstGeom prst="rect">
            <a:avLst/>
          </a:prstGeom>
        </p:spPr>
        <p:txBody>
          <a:bodyPr wrap="none">
            <a:spAutoFit/>
          </a:bodyPr>
          <a:lstStyle/>
          <a:p>
            <a:r>
              <a:rPr lang="en-US" b="1" dirty="0"/>
              <a:t>Extreme frustrations and consequences </a:t>
            </a:r>
            <a:endParaRPr lang="en-US" dirty="0"/>
          </a:p>
        </p:txBody>
      </p:sp>
      <p:pic>
        <p:nvPicPr>
          <p:cNvPr id="7" name="Picture 6"/>
          <p:cNvPicPr>
            <a:picLocks noChangeAspect="1"/>
          </p:cNvPicPr>
          <p:nvPr/>
        </p:nvPicPr>
        <p:blipFill>
          <a:blip r:embed="rId3"/>
          <a:stretch>
            <a:fillRect/>
          </a:stretch>
        </p:blipFill>
        <p:spPr>
          <a:xfrm>
            <a:off x="8412758" y="2434717"/>
            <a:ext cx="2180604" cy="3572741"/>
          </a:xfrm>
          <a:prstGeom prst="rect">
            <a:avLst/>
          </a:prstGeom>
        </p:spPr>
      </p:pic>
    </p:spTree>
    <p:extLst>
      <p:ext uri="{BB962C8B-B14F-4D97-AF65-F5344CB8AC3E}">
        <p14:creationId xmlns:p14="http://schemas.microsoft.com/office/powerpoint/2010/main" val="26991063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Rectangle 7"/>
          <p:cNvSpPr>
            <a:spLocks noChangeArrowheads="1"/>
          </p:cNvSpPr>
          <p:nvPr/>
        </p:nvSpPr>
        <p:spPr bwMode="auto">
          <a:xfrm>
            <a:off x="3863976" y="333375"/>
            <a:ext cx="618331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p>
            <a:pPr algn="r" defTabSz="957263">
              <a:spcBef>
                <a:spcPct val="20000"/>
              </a:spcBef>
              <a:spcAft>
                <a:spcPct val="20000"/>
              </a:spcAft>
              <a:tabLst>
                <a:tab pos="741363" algn="l"/>
              </a:tabLst>
              <a:defRPr/>
            </a:pPr>
            <a:r>
              <a:rPr lang="fr-FR" sz="4400" dirty="0"/>
              <a:t>Louis Chauvel </a:t>
            </a:r>
          </a:p>
          <a:p>
            <a:pPr algn="r" defTabSz="957263">
              <a:spcBef>
                <a:spcPct val="20000"/>
              </a:spcBef>
              <a:spcAft>
                <a:spcPct val="20000"/>
              </a:spcAft>
              <a:tabLst>
                <a:tab pos="741363" algn="l"/>
              </a:tabLst>
              <a:defRPr/>
            </a:pPr>
            <a:r>
              <a:rPr lang="fr-FR" dirty="0">
                <a:latin typeface="Old English Text MT" pitchFamily="66" charset="0"/>
              </a:rPr>
              <a:t>Pr Dr </a:t>
            </a:r>
            <a:r>
              <a:rPr lang="fr-FR" dirty="0" err="1">
                <a:latin typeface="Old English Text MT" pitchFamily="66" charset="0"/>
              </a:rPr>
              <a:t>at</a:t>
            </a:r>
            <a:r>
              <a:rPr lang="fr-FR" dirty="0">
                <a:latin typeface="Old English Text MT" pitchFamily="66" charset="0"/>
              </a:rPr>
              <a:t> </a:t>
            </a:r>
            <a:r>
              <a:rPr lang="fr-FR" dirty="0" err="1">
                <a:latin typeface="Old English Text MT" pitchFamily="66" charset="0"/>
              </a:rPr>
              <a:t>University</a:t>
            </a:r>
            <a:r>
              <a:rPr lang="fr-FR" dirty="0">
                <a:latin typeface="Old English Text MT" pitchFamily="66" charset="0"/>
              </a:rPr>
              <a:t> of Luxembourg</a:t>
            </a:r>
            <a:br>
              <a:rPr lang="fr-FR" dirty="0">
                <a:latin typeface="Old English Text MT" pitchFamily="66" charset="0"/>
              </a:rPr>
            </a:b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mj-lt"/>
            </a:endParaRPr>
          </a:p>
          <a:p>
            <a:pPr algn="r" defTabSz="957263">
              <a:spcBef>
                <a:spcPct val="20000"/>
              </a:spcBef>
              <a:spcAft>
                <a:spcPct val="20000"/>
              </a:spcAft>
              <a:tabLst>
                <a:tab pos="741363" algn="l"/>
              </a:tabLst>
              <a:defRPr/>
            </a:pPr>
            <a:endParaRPr lang="fr-FR" b="1" dirty="0">
              <a:latin typeface="+mj-lt"/>
            </a:endParaRPr>
          </a:p>
          <a:p>
            <a:pPr algn="r" defTabSz="957263">
              <a:spcBef>
                <a:spcPct val="20000"/>
              </a:spcBef>
              <a:spcAft>
                <a:spcPct val="20000"/>
              </a:spcAft>
              <a:tabLst>
                <a:tab pos="741363" algn="l"/>
              </a:tabLst>
              <a:defRPr/>
            </a:pPr>
            <a:r>
              <a:rPr lang="fr-FR" b="1" dirty="0">
                <a:latin typeface="+mj-lt"/>
              </a:rPr>
              <a:t>louis.chauvel@uni.lu</a:t>
            </a:r>
            <a:br>
              <a:rPr lang="fr-FR" b="1" dirty="0">
                <a:latin typeface="+mj-lt"/>
              </a:rPr>
            </a:br>
            <a:r>
              <a:rPr lang="fr-FR" b="1" dirty="0">
                <a:latin typeface="+mj-lt"/>
              </a:rPr>
              <a:t>http://www.louischauvel.org </a:t>
            </a:r>
          </a:p>
        </p:txBody>
      </p:sp>
      <p:sp>
        <p:nvSpPr>
          <p:cNvPr id="2050" name="Slide Number Placeholder 3"/>
          <p:cNvSpPr>
            <a:spLocks noGrp="1"/>
          </p:cNvSpPr>
          <p:nvPr>
            <p:ph type="sldNum" sz="quarter" idx="10"/>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C0991A9D-D730-49AF-92A2-375396CBF1F7}" type="slidenum">
              <a:rPr lang="fr-FR" sz="1400">
                <a:latin typeface="Old English Text MT" pitchFamily="66" charset="0"/>
              </a:rPr>
              <a:pPr/>
              <a:t>13</a:t>
            </a:fld>
            <a:endParaRPr lang="fr-FR" sz="1400">
              <a:latin typeface="Old English Text MT" pitchFamily="66" charset="0"/>
            </a:endParaRPr>
          </a:p>
        </p:txBody>
      </p:sp>
      <p:sp>
        <p:nvSpPr>
          <p:cNvPr id="2051" name="Rectangle 6"/>
          <p:cNvSpPr>
            <a:spLocks noGrp="1" noChangeArrowheads="1"/>
          </p:cNvSpPr>
          <p:nvPr>
            <p:ph type="body" idx="1"/>
          </p:nvPr>
        </p:nvSpPr>
        <p:spPr>
          <a:xfrm>
            <a:off x="1327732" y="1064263"/>
            <a:ext cx="10714038" cy="4376738"/>
          </a:xfrm>
          <a:noFill/>
        </p:spPr>
        <p:txBody>
          <a:bodyPr/>
          <a:lstStyle/>
          <a:p>
            <a:pPr marL="0" indent="0"/>
            <a:endParaRPr lang="en-US" sz="1800" dirty="0">
              <a:latin typeface="Old English Text MT" pitchFamily="66" charset="0"/>
            </a:endParaRPr>
          </a:p>
          <a:p>
            <a:pPr marL="0" indent="0" algn="ctr"/>
            <a:endParaRPr lang="en-GB" altLang="ja-JP" sz="3300" dirty="0">
              <a:latin typeface="Old English Text MT" pitchFamily="66" charset="0"/>
              <a:ea typeface="MS PGothic" pitchFamily="34" charset="-128"/>
            </a:endParaRPr>
          </a:p>
          <a:p>
            <a:pPr marL="0" indent="0" algn="ctr"/>
            <a:r>
              <a:rPr lang="en-US" sz="3600" cap="small" dirty="0"/>
              <a:t>inequality across birth cohorts</a:t>
            </a:r>
            <a:br>
              <a:rPr lang="en-US" sz="3600" cap="small" dirty="0"/>
            </a:br>
            <a:r>
              <a:rPr lang="en-US" sz="3600" cap="small" dirty="0"/>
              <a:t>PART </a:t>
            </a:r>
            <a:r>
              <a:rPr lang="en-US" sz="3600" cap="small" dirty="0" smtClean="0"/>
              <a:t>2: </a:t>
            </a:r>
            <a:r>
              <a:rPr lang="en-US" sz="3600" cap="small" dirty="0"/>
              <a:t/>
            </a:r>
            <a:br>
              <a:rPr lang="en-US" sz="3600" cap="small" dirty="0"/>
            </a:br>
            <a:r>
              <a:rPr lang="en-US" sz="3600" cap="small" dirty="0" smtClean="0"/>
              <a:t>APC Methods (introduction)</a:t>
            </a:r>
            <a:endParaRPr lang="fr-FR" altLang="ja-JP" sz="3300" dirty="0">
              <a:ea typeface="MS PGothic" pitchFamily="34" charset="-128"/>
            </a:endParaRPr>
          </a:p>
        </p:txBody>
      </p:sp>
      <p:pic>
        <p:nvPicPr>
          <p:cNvPr id="2054" name="Picture 6">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77142" y="4350842"/>
            <a:ext cx="2081313" cy="10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25"/>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atin typeface="Old English Text MT" pitchFamily="66" charset="0"/>
            </a:endParaRPr>
          </a:p>
        </p:txBody>
      </p:sp>
      <p:sp>
        <p:nvSpPr>
          <p:cNvPr id="2056" name="Rectangle 26"/>
          <p:cNvSpPr>
            <a:spLocks noChangeArrowheads="1"/>
          </p:cNvSpPr>
          <p:nvPr/>
        </p:nvSpPr>
        <p:spPr bwMode="auto">
          <a:xfrm>
            <a:off x="1143001" y="1643064"/>
            <a:ext cx="2254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200">
                <a:solidFill>
                  <a:srgbClr val="000000"/>
                </a:solidFill>
                <a:latin typeface="Old English Text MT" pitchFamily="66" charset="0"/>
                <a:cs typeface="Times New Roman" pitchFamily="18" charset="0"/>
              </a:rPr>
              <a:t> </a:t>
            </a:r>
            <a:endParaRPr lang="en-US">
              <a:latin typeface="Old English Text MT" pitchFamily="66" charset="0"/>
            </a:endParaRPr>
          </a:p>
        </p:txBody>
      </p:sp>
      <p:sp>
        <p:nvSpPr>
          <p:cNvPr id="9" name="Rectangle 1"/>
          <p:cNvSpPr>
            <a:spLocks noChangeArrowheads="1"/>
          </p:cNvSpPr>
          <p:nvPr/>
        </p:nvSpPr>
        <p:spPr bwMode="auto">
          <a:xfrm>
            <a:off x="4614151" y="5373217"/>
            <a:ext cx="2407292"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r>
              <a:rPr lang="en-US" altLang="en-US" sz="1800" b="1" dirty="0">
                <a:latin typeface="Papyrus" pitchFamily="66" charset="0"/>
              </a:rPr>
              <a:t>IRSEI </a:t>
            </a:r>
            <a:br>
              <a:rPr lang="en-US" altLang="en-US" sz="1800" b="1" dirty="0">
                <a:latin typeface="Papyrus" pitchFamily="66" charset="0"/>
              </a:rPr>
            </a:br>
            <a:r>
              <a:rPr lang="en-US" altLang="en-US" sz="1800" b="1" dirty="0">
                <a:latin typeface="Papyrus" pitchFamily="66" charset="0"/>
              </a:rPr>
              <a:t>Institute for Research </a:t>
            </a:r>
            <a:br>
              <a:rPr lang="en-US" altLang="en-US" sz="1800" b="1" dirty="0">
                <a:latin typeface="Papyrus" pitchFamily="66" charset="0"/>
              </a:rPr>
            </a:br>
            <a:r>
              <a:rPr lang="en-US" altLang="en-US" sz="1800" b="1" dirty="0">
                <a:latin typeface="Papyrus" pitchFamily="66" charset="0"/>
              </a:rPr>
              <a:t>on  Socio-Economic  </a:t>
            </a:r>
            <a:br>
              <a:rPr lang="en-US" altLang="en-US" sz="1800" b="1" dirty="0">
                <a:latin typeface="Papyrus" pitchFamily="66" charset="0"/>
              </a:rPr>
            </a:br>
            <a:r>
              <a:rPr lang="en-US" altLang="en-US" sz="1800" b="1" dirty="0">
                <a:latin typeface="Papyrus" pitchFamily="66" charset="0"/>
              </a:rPr>
              <a:t>Inequality</a:t>
            </a:r>
          </a:p>
        </p:txBody>
      </p:sp>
      <p:pic>
        <p:nvPicPr>
          <p:cNvPr id="10" name="Picture 4" descr="Fonds National de la Recherche Luxembour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56683" y="291150"/>
            <a:ext cx="3760224"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descr="Résultats de recherche d'images pour « lisdatacenter »"/>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56683" y="1461933"/>
            <a:ext cx="1880112" cy="2139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60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772402" y="2255961"/>
            <a:ext cx="703385" cy="2822331"/>
            <a:chOff x="6248401" y="2255960"/>
            <a:chExt cx="703385" cy="2822331"/>
          </a:xfrm>
        </p:grpSpPr>
        <p:sp>
          <p:nvSpPr>
            <p:cNvPr id="20651" name="Freeform 181"/>
            <p:cNvSpPr>
              <a:spLocks/>
            </p:cNvSpPr>
            <p:nvPr/>
          </p:nvSpPr>
          <p:spPr bwMode="auto">
            <a:xfrm>
              <a:off x="6762751" y="4274527"/>
              <a:ext cx="172915" cy="175846"/>
            </a:xfrm>
            <a:custGeom>
              <a:avLst/>
              <a:gdLst>
                <a:gd name="T0" fmla="*/ 0 w 118"/>
                <a:gd name="T1" fmla="*/ 302418750 h 120"/>
                <a:gd name="T2" fmla="*/ 297378438 w 118"/>
                <a:gd name="T3" fmla="*/ 148690013 h 120"/>
                <a:gd name="T4" fmla="*/ 0 w 118"/>
                <a:gd name="T5" fmla="*/ 0 h 120"/>
                <a:gd name="T6" fmla="*/ 0 w 118"/>
                <a:gd name="T7" fmla="*/ 302418750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 h="120">
                  <a:moveTo>
                    <a:pt x="0" y="120"/>
                  </a:moveTo>
                  <a:lnTo>
                    <a:pt x="118" y="59"/>
                  </a:lnTo>
                  <a:lnTo>
                    <a:pt x="0" y="0"/>
                  </a:lnTo>
                  <a:lnTo>
                    <a:pt x="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62" name="Freeform 266"/>
            <p:cNvSpPr>
              <a:spLocks/>
            </p:cNvSpPr>
            <p:nvPr/>
          </p:nvSpPr>
          <p:spPr bwMode="auto">
            <a:xfrm>
              <a:off x="6367097" y="2897066"/>
              <a:ext cx="184638" cy="186103"/>
            </a:xfrm>
            <a:custGeom>
              <a:avLst/>
              <a:gdLst>
                <a:gd name="T0" fmla="*/ 209173763 w 126"/>
                <a:gd name="T1" fmla="*/ 320058256 h 127"/>
                <a:gd name="T2" fmla="*/ 317539688 w 126"/>
                <a:gd name="T3" fmla="*/ 0 h 127"/>
                <a:gd name="T4" fmla="*/ 0 w 126"/>
                <a:gd name="T5" fmla="*/ 108365656 h 127"/>
                <a:gd name="T6" fmla="*/ 209173763 w 126"/>
                <a:gd name="T7" fmla="*/ 320058256 h 1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6" h="127">
                  <a:moveTo>
                    <a:pt x="83" y="127"/>
                  </a:moveTo>
                  <a:lnTo>
                    <a:pt x="126" y="0"/>
                  </a:lnTo>
                  <a:lnTo>
                    <a:pt x="0" y="43"/>
                  </a:lnTo>
                  <a:lnTo>
                    <a:pt x="83"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185" name="Rectangle 10"/>
            <p:cNvSpPr>
              <a:spLocks noChangeArrowheads="1"/>
            </p:cNvSpPr>
            <p:nvPr/>
          </p:nvSpPr>
          <p:spPr bwMode="auto">
            <a:xfrm>
              <a:off x="6248401" y="2255960"/>
              <a:ext cx="700454" cy="700454"/>
            </a:xfrm>
            <a:prstGeom prst="rect">
              <a:avLst/>
            </a:prstGeom>
            <a:solidFill>
              <a:srgbClr val="FFFFFF"/>
            </a:solidFill>
            <a:ln w="19050" cap="rnd">
              <a:solidFill>
                <a:srgbClr val="333300"/>
              </a:solidFill>
              <a:prstDash val="sysDash"/>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186" name="Rectangle 12"/>
            <p:cNvSpPr>
              <a:spLocks noChangeArrowheads="1"/>
            </p:cNvSpPr>
            <p:nvPr/>
          </p:nvSpPr>
          <p:spPr bwMode="auto">
            <a:xfrm>
              <a:off x="6251332" y="2965206"/>
              <a:ext cx="700454" cy="701919"/>
            </a:xfrm>
            <a:prstGeom prst="rect">
              <a:avLst/>
            </a:prstGeom>
            <a:solidFill>
              <a:srgbClr val="FFFFFF"/>
            </a:solidFill>
            <a:ln w="19050" cap="rnd">
              <a:solidFill>
                <a:srgbClr val="333300"/>
              </a:solidFill>
              <a:prstDash val="sysDash"/>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187" name="Rectangle 14"/>
            <p:cNvSpPr>
              <a:spLocks noChangeArrowheads="1"/>
            </p:cNvSpPr>
            <p:nvPr/>
          </p:nvSpPr>
          <p:spPr bwMode="auto">
            <a:xfrm>
              <a:off x="6251332" y="3670056"/>
              <a:ext cx="700454" cy="700454"/>
            </a:xfrm>
            <a:prstGeom prst="rect">
              <a:avLst/>
            </a:prstGeom>
            <a:solidFill>
              <a:srgbClr val="FFFFFF"/>
            </a:solidFill>
            <a:ln w="19050" cap="rnd">
              <a:solidFill>
                <a:srgbClr val="333300"/>
              </a:solidFill>
              <a:prstDash val="sysDash"/>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188" name="Rectangle 16"/>
            <p:cNvSpPr>
              <a:spLocks noChangeArrowheads="1"/>
            </p:cNvSpPr>
            <p:nvPr/>
          </p:nvSpPr>
          <p:spPr bwMode="auto">
            <a:xfrm>
              <a:off x="6251332" y="4376371"/>
              <a:ext cx="700454" cy="701920"/>
            </a:xfrm>
            <a:prstGeom prst="rect">
              <a:avLst/>
            </a:prstGeom>
            <a:solidFill>
              <a:srgbClr val="FFFFFF"/>
            </a:solidFill>
            <a:ln w="19050" cap="rnd">
              <a:solidFill>
                <a:srgbClr val="333300"/>
              </a:solidFill>
              <a:prstDash val="sysDash"/>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grpSp>
      <p:sp>
        <p:nvSpPr>
          <p:cNvPr id="20482" name="Slide Number Placeholder 3"/>
          <p:cNvSpPr>
            <a:spLocks noGrp="1"/>
          </p:cNvSpPr>
          <p:nvPr>
            <p:ph type="sldNum" sz="quarter" idx="10"/>
          </p:nvPr>
        </p:nvSpPr>
        <p:spPr>
          <a:noFill/>
        </p:spPr>
        <p:txBody>
          <a:bodyPr/>
          <a:lstStyle>
            <a:lvl1pPr>
              <a:defRPr sz="2215">
                <a:solidFill>
                  <a:schemeClr val="tx1"/>
                </a:solidFill>
                <a:latin typeface="Times New Roman" panose="02020603050405020304" pitchFamily="18" charset="0"/>
              </a:defRPr>
            </a:lvl1pPr>
            <a:lvl2pPr marL="685817" indent="-263776">
              <a:defRPr sz="2215">
                <a:solidFill>
                  <a:schemeClr val="tx1"/>
                </a:solidFill>
                <a:latin typeface="Times New Roman" panose="02020603050405020304" pitchFamily="18" charset="0"/>
              </a:defRPr>
            </a:lvl2pPr>
            <a:lvl3pPr marL="1055103" indent="-211021">
              <a:defRPr sz="2215">
                <a:solidFill>
                  <a:schemeClr val="tx1"/>
                </a:solidFill>
                <a:latin typeface="Times New Roman" panose="02020603050405020304" pitchFamily="18" charset="0"/>
              </a:defRPr>
            </a:lvl3pPr>
            <a:lvl4pPr marL="1477145" indent="-211021">
              <a:defRPr sz="2215">
                <a:solidFill>
                  <a:schemeClr val="tx1"/>
                </a:solidFill>
                <a:latin typeface="Times New Roman" panose="02020603050405020304" pitchFamily="18" charset="0"/>
              </a:defRPr>
            </a:lvl4pPr>
            <a:lvl5pPr marL="1899186" indent="-211021">
              <a:defRPr sz="2215">
                <a:solidFill>
                  <a:schemeClr val="tx1"/>
                </a:solidFill>
                <a:latin typeface="Times New Roman" panose="02020603050405020304" pitchFamily="18" charset="0"/>
              </a:defRPr>
            </a:lvl5pPr>
            <a:lvl6pPr marL="2321227" indent="-211021" eaLnBrk="0" fontAlgn="base" hangingPunct="0">
              <a:spcBef>
                <a:spcPct val="0"/>
              </a:spcBef>
              <a:spcAft>
                <a:spcPct val="0"/>
              </a:spcAft>
              <a:defRPr sz="2215">
                <a:solidFill>
                  <a:schemeClr val="tx1"/>
                </a:solidFill>
                <a:latin typeface="Times New Roman" panose="02020603050405020304" pitchFamily="18" charset="0"/>
              </a:defRPr>
            </a:lvl6pPr>
            <a:lvl7pPr marL="2743269" indent="-211021" eaLnBrk="0" fontAlgn="base" hangingPunct="0">
              <a:spcBef>
                <a:spcPct val="0"/>
              </a:spcBef>
              <a:spcAft>
                <a:spcPct val="0"/>
              </a:spcAft>
              <a:defRPr sz="2215">
                <a:solidFill>
                  <a:schemeClr val="tx1"/>
                </a:solidFill>
                <a:latin typeface="Times New Roman" panose="02020603050405020304" pitchFamily="18" charset="0"/>
              </a:defRPr>
            </a:lvl7pPr>
            <a:lvl8pPr marL="3165310" indent="-211021" eaLnBrk="0" fontAlgn="base" hangingPunct="0">
              <a:spcBef>
                <a:spcPct val="0"/>
              </a:spcBef>
              <a:spcAft>
                <a:spcPct val="0"/>
              </a:spcAft>
              <a:defRPr sz="2215">
                <a:solidFill>
                  <a:schemeClr val="tx1"/>
                </a:solidFill>
                <a:latin typeface="Times New Roman" panose="02020603050405020304" pitchFamily="18" charset="0"/>
              </a:defRPr>
            </a:lvl8pPr>
            <a:lvl9pPr marL="3587351" indent="-211021" eaLnBrk="0" fontAlgn="base" hangingPunct="0">
              <a:spcBef>
                <a:spcPct val="0"/>
              </a:spcBef>
              <a:spcAft>
                <a:spcPct val="0"/>
              </a:spcAft>
              <a:defRPr sz="2215">
                <a:solidFill>
                  <a:schemeClr val="tx1"/>
                </a:solidFill>
                <a:latin typeface="Times New Roman" panose="02020603050405020304" pitchFamily="18" charset="0"/>
              </a:defRPr>
            </a:lvl9pPr>
          </a:lstStyle>
          <a:p>
            <a:fld id="{FECC1896-704D-46AC-A608-1C4BAE6E915E}" type="slidenum">
              <a:rPr lang="fr-FR" altLang="en-US" sz="1292"/>
              <a:pPr/>
              <a:t>14</a:t>
            </a:fld>
            <a:endParaRPr lang="fr-FR" altLang="en-US" sz="1292"/>
          </a:p>
        </p:txBody>
      </p:sp>
      <p:sp>
        <p:nvSpPr>
          <p:cNvPr id="20483" name="Rectangle 2"/>
          <p:cNvSpPr>
            <a:spLocks noChangeArrowheads="1"/>
          </p:cNvSpPr>
          <p:nvPr/>
        </p:nvSpPr>
        <p:spPr bwMode="auto">
          <a:xfrm>
            <a:off x="2157046" y="967154"/>
            <a:ext cx="787790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248" tIns="36624" rIns="73248" bIns="36624"/>
          <a:lstStyle>
            <a:lvl1pPr marL="342900" indent="-342900" defTabSz="957263">
              <a:spcBef>
                <a:spcPct val="20000"/>
              </a:spcBef>
              <a:spcAft>
                <a:spcPct val="100000"/>
              </a:spcAft>
              <a:tabLst>
                <a:tab pos="741363" algn="l"/>
              </a:tabLst>
              <a:defRPr sz="1900" b="1">
                <a:solidFill>
                  <a:schemeClr val="tx1"/>
                </a:solidFill>
                <a:latin typeface="Times New Roman" panose="02020603050405020304" pitchFamily="18" charset="0"/>
              </a:defRPr>
            </a:lvl1pPr>
            <a:lvl2pPr marL="249238" indent="-84138" defTabSz="957263">
              <a:spcBef>
                <a:spcPct val="20000"/>
              </a:spcBef>
              <a:buClr>
                <a:schemeClr val="tx1"/>
              </a:buClr>
              <a:buFont typeface="Zapf Dingbats" charset="2"/>
              <a:buChar char="l"/>
              <a:tabLst>
                <a:tab pos="741363" algn="l"/>
              </a:tabLst>
              <a:defRPr sz="1700" b="1">
                <a:solidFill>
                  <a:schemeClr val="tx1"/>
                </a:solidFill>
                <a:latin typeface="Times New Roman" panose="02020603050405020304" pitchFamily="18" charset="0"/>
              </a:defRPr>
            </a:lvl2pPr>
            <a:lvl3pPr marL="582613" indent="-168275" defTabSz="957263">
              <a:spcBef>
                <a:spcPct val="20000"/>
              </a:spcBef>
              <a:buClr>
                <a:schemeClr val="tx1"/>
              </a:buClr>
              <a:buFont typeface="Zapf Dingbats" charset="2"/>
              <a:buChar char="l"/>
              <a:tabLst>
                <a:tab pos="741363" algn="l"/>
              </a:tabLst>
              <a:defRPr sz="1300" b="1">
                <a:solidFill>
                  <a:schemeClr val="tx1"/>
                </a:solidFill>
                <a:latin typeface="Times New Roman" panose="02020603050405020304" pitchFamily="18" charset="0"/>
              </a:defRPr>
            </a:lvl3pPr>
            <a:lvl4pPr marL="1600200" indent="-228600" defTabSz="957263">
              <a:spcBef>
                <a:spcPct val="20000"/>
              </a:spcBef>
              <a:tabLst>
                <a:tab pos="741363" algn="l"/>
              </a:tabLst>
              <a:defRPr sz="1300">
                <a:solidFill>
                  <a:schemeClr val="tx1"/>
                </a:solidFill>
                <a:latin typeface="Times New Roman" panose="02020603050405020304" pitchFamily="18" charset="0"/>
              </a:defRPr>
            </a:lvl4pPr>
            <a:lvl5pPr marL="995363" indent="74613" defTabSz="957263">
              <a:spcBef>
                <a:spcPct val="20000"/>
              </a:spcBef>
              <a:tabLst>
                <a:tab pos="741363" algn="l"/>
              </a:tabLst>
              <a:defRPr sz="1100">
                <a:solidFill>
                  <a:schemeClr val="tx1"/>
                </a:solidFill>
                <a:latin typeface="Times New Roman" panose="02020603050405020304" pitchFamily="18" charset="0"/>
              </a:defRPr>
            </a:lvl5pPr>
            <a:lvl6pPr marL="1452563" indent="74613" defTabSz="957263" eaLnBrk="0" fontAlgn="base" hangingPunct="0">
              <a:spcBef>
                <a:spcPct val="20000"/>
              </a:spcBef>
              <a:spcAft>
                <a:spcPct val="0"/>
              </a:spcAft>
              <a:tabLst>
                <a:tab pos="741363" algn="l"/>
              </a:tabLst>
              <a:defRPr sz="1100">
                <a:solidFill>
                  <a:schemeClr val="tx1"/>
                </a:solidFill>
                <a:latin typeface="Times New Roman" panose="02020603050405020304" pitchFamily="18" charset="0"/>
              </a:defRPr>
            </a:lvl6pPr>
            <a:lvl7pPr marL="1909763" indent="74613" defTabSz="957263" eaLnBrk="0" fontAlgn="base" hangingPunct="0">
              <a:spcBef>
                <a:spcPct val="20000"/>
              </a:spcBef>
              <a:spcAft>
                <a:spcPct val="0"/>
              </a:spcAft>
              <a:tabLst>
                <a:tab pos="741363" algn="l"/>
              </a:tabLst>
              <a:defRPr sz="1100">
                <a:solidFill>
                  <a:schemeClr val="tx1"/>
                </a:solidFill>
                <a:latin typeface="Times New Roman" panose="02020603050405020304" pitchFamily="18" charset="0"/>
              </a:defRPr>
            </a:lvl7pPr>
            <a:lvl8pPr marL="2366963" indent="74613" defTabSz="957263" eaLnBrk="0" fontAlgn="base" hangingPunct="0">
              <a:spcBef>
                <a:spcPct val="20000"/>
              </a:spcBef>
              <a:spcAft>
                <a:spcPct val="0"/>
              </a:spcAft>
              <a:tabLst>
                <a:tab pos="741363" algn="l"/>
              </a:tabLst>
              <a:defRPr sz="1100">
                <a:solidFill>
                  <a:schemeClr val="tx1"/>
                </a:solidFill>
                <a:latin typeface="Times New Roman" panose="02020603050405020304" pitchFamily="18" charset="0"/>
              </a:defRPr>
            </a:lvl8pPr>
            <a:lvl9pPr marL="2824163" indent="74613" defTabSz="957263" eaLnBrk="0" fontAlgn="base" hangingPunct="0">
              <a:spcBef>
                <a:spcPct val="20000"/>
              </a:spcBef>
              <a:spcAft>
                <a:spcPct val="0"/>
              </a:spcAft>
              <a:tabLst>
                <a:tab pos="741363" algn="l"/>
              </a:tabLst>
              <a:defRPr sz="1100">
                <a:solidFill>
                  <a:schemeClr val="tx1"/>
                </a:solidFill>
                <a:latin typeface="Times New Roman" panose="02020603050405020304" pitchFamily="18" charset="0"/>
              </a:defRPr>
            </a:lvl9pPr>
          </a:lstStyle>
          <a:p>
            <a:pPr lvl="2" algn="ctr">
              <a:buFont typeface="Zapf Dingbats" charset="2"/>
              <a:buNone/>
            </a:pPr>
            <a:r>
              <a:rPr lang="fr-FR" altLang="en-US" sz="1662" dirty="0">
                <a:solidFill>
                  <a:srgbClr val="000000"/>
                </a:solidFill>
              </a:rPr>
              <a:t>Method : Lexis </a:t>
            </a:r>
            <a:r>
              <a:rPr lang="fr-FR" altLang="en-US" sz="1662" dirty="0" err="1">
                <a:solidFill>
                  <a:srgbClr val="000000"/>
                </a:solidFill>
              </a:rPr>
              <a:t>diagram</a:t>
            </a:r>
            <a:r>
              <a:rPr lang="fr-FR" altLang="en-US" sz="1662" dirty="0">
                <a:solidFill>
                  <a:srgbClr val="000000"/>
                </a:solidFill>
              </a:rPr>
              <a:t> (1872)</a:t>
            </a:r>
            <a:endParaRPr lang="fr-FR" altLang="en-US" sz="1662" dirty="0"/>
          </a:p>
          <a:p>
            <a:pPr lvl="1" algn="ctr">
              <a:buFont typeface="Zapf Dingbats" charset="2"/>
              <a:buNone/>
            </a:pPr>
            <a:endParaRPr lang="fr-FR" altLang="en-US" sz="1662" dirty="0"/>
          </a:p>
          <a:p>
            <a:pPr lvl="1" algn="ctr">
              <a:buFont typeface="Zapf Dingbats" charset="2"/>
              <a:buNone/>
            </a:pPr>
            <a:endParaRPr lang="fr-FR" altLang="en-US" sz="1477" dirty="0"/>
          </a:p>
          <a:p>
            <a:pPr lvl="1" algn="ctr">
              <a:buFont typeface="Zapf Dingbats" charset="2"/>
              <a:buNone/>
            </a:pPr>
            <a:endParaRPr lang="fr-FR" altLang="en-US" sz="1477" dirty="0"/>
          </a:p>
        </p:txBody>
      </p:sp>
      <p:sp>
        <p:nvSpPr>
          <p:cNvPr id="20484" name="Rectangle 9"/>
          <p:cNvSpPr>
            <a:spLocks noChangeArrowheads="1"/>
          </p:cNvSpPr>
          <p:nvPr/>
        </p:nvSpPr>
        <p:spPr bwMode="auto">
          <a:xfrm>
            <a:off x="2297723" y="1336432"/>
            <a:ext cx="62518" cy="298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939">
                <a:solidFill>
                  <a:srgbClr val="000000"/>
                </a:solidFill>
              </a:rPr>
              <a:t> </a:t>
            </a:r>
            <a:endParaRPr lang="fr-FR" altLang="en-US" sz="2215"/>
          </a:p>
        </p:txBody>
      </p:sp>
      <p:sp>
        <p:nvSpPr>
          <p:cNvPr id="20485" name="Rectangle 10"/>
          <p:cNvSpPr>
            <a:spLocks noChangeArrowheads="1"/>
          </p:cNvSpPr>
          <p:nvPr/>
        </p:nvSpPr>
        <p:spPr bwMode="auto">
          <a:xfrm>
            <a:off x="7067551" y="2246435"/>
            <a:ext cx="700454"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486" name="Line 11"/>
          <p:cNvSpPr>
            <a:spLocks noChangeShapeType="1"/>
          </p:cNvSpPr>
          <p:nvPr/>
        </p:nvSpPr>
        <p:spPr bwMode="auto">
          <a:xfrm flipV="1">
            <a:off x="7067552" y="2246437"/>
            <a:ext cx="706315"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487" name="Rectangle 12"/>
          <p:cNvSpPr>
            <a:spLocks noChangeArrowheads="1"/>
          </p:cNvSpPr>
          <p:nvPr/>
        </p:nvSpPr>
        <p:spPr bwMode="auto">
          <a:xfrm>
            <a:off x="7070482" y="2955682"/>
            <a:ext cx="700454" cy="701919"/>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488" name="Line 13"/>
          <p:cNvSpPr>
            <a:spLocks noChangeShapeType="1"/>
          </p:cNvSpPr>
          <p:nvPr/>
        </p:nvSpPr>
        <p:spPr bwMode="auto">
          <a:xfrm flipV="1">
            <a:off x="7070483" y="2955681"/>
            <a:ext cx="706315" cy="707780"/>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489" name="Rectangle 14"/>
          <p:cNvSpPr>
            <a:spLocks noChangeArrowheads="1"/>
          </p:cNvSpPr>
          <p:nvPr/>
        </p:nvSpPr>
        <p:spPr bwMode="auto">
          <a:xfrm>
            <a:off x="7070482" y="3660531"/>
            <a:ext cx="700454"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490" name="Line 15"/>
          <p:cNvSpPr>
            <a:spLocks noChangeShapeType="1"/>
          </p:cNvSpPr>
          <p:nvPr/>
        </p:nvSpPr>
        <p:spPr bwMode="auto">
          <a:xfrm flipV="1">
            <a:off x="7070483" y="3660532"/>
            <a:ext cx="706315"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491" name="Rectangle 16"/>
          <p:cNvSpPr>
            <a:spLocks noChangeArrowheads="1"/>
          </p:cNvSpPr>
          <p:nvPr/>
        </p:nvSpPr>
        <p:spPr bwMode="auto">
          <a:xfrm>
            <a:off x="7070482" y="4366846"/>
            <a:ext cx="700454" cy="701920"/>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492" name="Line 17"/>
          <p:cNvSpPr>
            <a:spLocks noChangeShapeType="1"/>
          </p:cNvSpPr>
          <p:nvPr/>
        </p:nvSpPr>
        <p:spPr bwMode="auto">
          <a:xfrm flipV="1">
            <a:off x="7070483" y="4366848"/>
            <a:ext cx="706315" cy="707781"/>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493" name="Rectangle 18"/>
          <p:cNvSpPr>
            <a:spLocks noChangeArrowheads="1"/>
          </p:cNvSpPr>
          <p:nvPr/>
        </p:nvSpPr>
        <p:spPr bwMode="auto">
          <a:xfrm>
            <a:off x="2836985" y="4366846"/>
            <a:ext cx="701920" cy="701920"/>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494" name="Line 19"/>
          <p:cNvSpPr>
            <a:spLocks noChangeShapeType="1"/>
          </p:cNvSpPr>
          <p:nvPr/>
        </p:nvSpPr>
        <p:spPr bwMode="auto">
          <a:xfrm flipV="1">
            <a:off x="2836986" y="4366848"/>
            <a:ext cx="707781" cy="707781"/>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495" name="Rectangle 20"/>
          <p:cNvSpPr>
            <a:spLocks noChangeArrowheads="1"/>
          </p:cNvSpPr>
          <p:nvPr/>
        </p:nvSpPr>
        <p:spPr bwMode="auto">
          <a:xfrm>
            <a:off x="3544766" y="4366846"/>
            <a:ext cx="700454" cy="701920"/>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496" name="Line 21"/>
          <p:cNvSpPr>
            <a:spLocks noChangeShapeType="1"/>
          </p:cNvSpPr>
          <p:nvPr/>
        </p:nvSpPr>
        <p:spPr bwMode="auto">
          <a:xfrm flipV="1">
            <a:off x="3544768" y="4366848"/>
            <a:ext cx="706315" cy="707781"/>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497" name="Rectangle 22"/>
          <p:cNvSpPr>
            <a:spLocks noChangeArrowheads="1"/>
          </p:cNvSpPr>
          <p:nvPr/>
        </p:nvSpPr>
        <p:spPr bwMode="auto">
          <a:xfrm>
            <a:off x="4251082" y="4366846"/>
            <a:ext cx="701919" cy="701920"/>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498" name="Line 23"/>
          <p:cNvSpPr>
            <a:spLocks noChangeShapeType="1"/>
          </p:cNvSpPr>
          <p:nvPr/>
        </p:nvSpPr>
        <p:spPr bwMode="auto">
          <a:xfrm flipV="1">
            <a:off x="4251081" y="4366848"/>
            <a:ext cx="707780" cy="707781"/>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499" name="Rectangle 24"/>
          <p:cNvSpPr>
            <a:spLocks noChangeArrowheads="1"/>
          </p:cNvSpPr>
          <p:nvPr/>
        </p:nvSpPr>
        <p:spPr bwMode="auto">
          <a:xfrm>
            <a:off x="2834054" y="2246435"/>
            <a:ext cx="704850"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00" name="Line 25"/>
          <p:cNvSpPr>
            <a:spLocks noChangeShapeType="1"/>
          </p:cNvSpPr>
          <p:nvPr/>
        </p:nvSpPr>
        <p:spPr bwMode="auto">
          <a:xfrm flipV="1">
            <a:off x="2834055" y="2246437"/>
            <a:ext cx="707781"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01" name="Rectangle 26"/>
          <p:cNvSpPr>
            <a:spLocks noChangeArrowheads="1"/>
          </p:cNvSpPr>
          <p:nvPr/>
        </p:nvSpPr>
        <p:spPr bwMode="auto">
          <a:xfrm>
            <a:off x="3541835" y="2246435"/>
            <a:ext cx="700454"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02" name="Line 27"/>
          <p:cNvSpPr>
            <a:spLocks noChangeShapeType="1"/>
          </p:cNvSpPr>
          <p:nvPr/>
        </p:nvSpPr>
        <p:spPr bwMode="auto">
          <a:xfrm flipV="1">
            <a:off x="3541837" y="2246437"/>
            <a:ext cx="706315"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03" name="Rectangle 28"/>
          <p:cNvSpPr>
            <a:spLocks noChangeArrowheads="1"/>
          </p:cNvSpPr>
          <p:nvPr/>
        </p:nvSpPr>
        <p:spPr bwMode="auto">
          <a:xfrm>
            <a:off x="4248151" y="2246435"/>
            <a:ext cx="701919"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04" name="Line 29"/>
          <p:cNvSpPr>
            <a:spLocks noChangeShapeType="1"/>
          </p:cNvSpPr>
          <p:nvPr/>
        </p:nvSpPr>
        <p:spPr bwMode="auto">
          <a:xfrm flipV="1">
            <a:off x="4248151" y="2246437"/>
            <a:ext cx="707780"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05" name="Rectangle 30"/>
          <p:cNvSpPr>
            <a:spLocks noChangeArrowheads="1"/>
          </p:cNvSpPr>
          <p:nvPr/>
        </p:nvSpPr>
        <p:spPr bwMode="auto">
          <a:xfrm>
            <a:off x="2836985" y="2952751"/>
            <a:ext cx="701920" cy="701919"/>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06" name="Line 31"/>
          <p:cNvSpPr>
            <a:spLocks noChangeShapeType="1"/>
          </p:cNvSpPr>
          <p:nvPr/>
        </p:nvSpPr>
        <p:spPr bwMode="auto">
          <a:xfrm flipV="1">
            <a:off x="2836986" y="2952751"/>
            <a:ext cx="707781" cy="707780"/>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07" name="Rectangle 32"/>
          <p:cNvSpPr>
            <a:spLocks noChangeArrowheads="1"/>
          </p:cNvSpPr>
          <p:nvPr/>
        </p:nvSpPr>
        <p:spPr bwMode="auto">
          <a:xfrm>
            <a:off x="2836985" y="3660531"/>
            <a:ext cx="701920"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08" name="Line 33"/>
          <p:cNvSpPr>
            <a:spLocks noChangeShapeType="1"/>
          </p:cNvSpPr>
          <p:nvPr/>
        </p:nvSpPr>
        <p:spPr bwMode="auto">
          <a:xfrm flipV="1">
            <a:off x="2836986" y="3660532"/>
            <a:ext cx="707781"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09" name="Rectangle 34"/>
          <p:cNvSpPr>
            <a:spLocks noChangeArrowheads="1"/>
          </p:cNvSpPr>
          <p:nvPr/>
        </p:nvSpPr>
        <p:spPr bwMode="auto">
          <a:xfrm>
            <a:off x="3544766" y="2952751"/>
            <a:ext cx="700454" cy="701919"/>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10" name="Line 35"/>
          <p:cNvSpPr>
            <a:spLocks noChangeShapeType="1"/>
          </p:cNvSpPr>
          <p:nvPr/>
        </p:nvSpPr>
        <p:spPr bwMode="auto">
          <a:xfrm flipV="1">
            <a:off x="3544768" y="2952751"/>
            <a:ext cx="706315" cy="707780"/>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11" name="Rectangle 36"/>
          <p:cNvSpPr>
            <a:spLocks noChangeArrowheads="1"/>
          </p:cNvSpPr>
          <p:nvPr/>
        </p:nvSpPr>
        <p:spPr bwMode="auto">
          <a:xfrm>
            <a:off x="3544766" y="3660531"/>
            <a:ext cx="700454"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12" name="Line 37"/>
          <p:cNvSpPr>
            <a:spLocks noChangeShapeType="1"/>
          </p:cNvSpPr>
          <p:nvPr/>
        </p:nvSpPr>
        <p:spPr bwMode="auto">
          <a:xfrm flipV="1">
            <a:off x="3544768" y="3660532"/>
            <a:ext cx="706315"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13" name="Rectangle 38"/>
          <p:cNvSpPr>
            <a:spLocks noChangeArrowheads="1"/>
          </p:cNvSpPr>
          <p:nvPr/>
        </p:nvSpPr>
        <p:spPr bwMode="auto">
          <a:xfrm>
            <a:off x="4251082" y="2952751"/>
            <a:ext cx="701919" cy="701919"/>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14" name="Line 39"/>
          <p:cNvSpPr>
            <a:spLocks noChangeShapeType="1"/>
          </p:cNvSpPr>
          <p:nvPr/>
        </p:nvSpPr>
        <p:spPr bwMode="auto">
          <a:xfrm flipV="1">
            <a:off x="4251081" y="2952751"/>
            <a:ext cx="707780" cy="707780"/>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15" name="Rectangle 40"/>
          <p:cNvSpPr>
            <a:spLocks noChangeArrowheads="1"/>
          </p:cNvSpPr>
          <p:nvPr/>
        </p:nvSpPr>
        <p:spPr bwMode="auto">
          <a:xfrm>
            <a:off x="4251082" y="3660531"/>
            <a:ext cx="701919"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16" name="Line 41"/>
          <p:cNvSpPr>
            <a:spLocks noChangeShapeType="1"/>
          </p:cNvSpPr>
          <p:nvPr/>
        </p:nvSpPr>
        <p:spPr bwMode="auto">
          <a:xfrm flipV="1">
            <a:off x="4251081" y="3660532"/>
            <a:ext cx="707780"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17" name="Rectangle 42"/>
          <p:cNvSpPr>
            <a:spLocks noChangeArrowheads="1"/>
          </p:cNvSpPr>
          <p:nvPr/>
        </p:nvSpPr>
        <p:spPr bwMode="auto">
          <a:xfrm>
            <a:off x="4953001" y="2246435"/>
            <a:ext cx="703385"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18" name="Line 43"/>
          <p:cNvSpPr>
            <a:spLocks noChangeShapeType="1"/>
          </p:cNvSpPr>
          <p:nvPr/>
        </p:nvSpPr>
        <p:spPr bwMode="auto">
          <a:xfrm flipV="1">
            <a:off x="4953002" y="2246437"/>
            <a:ext cx="706315"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19" name="Rectangle 44"/>
          <p:cNvSpPr>
            <a:spLocks noChangeArrowheads="1"/>
          </p:cNvSpPr>
          <p:nvPr/>
        </p:nvSpPr>
        <p:spPr bwMode="auto">
          <a:xfrm>
            <a:off x="5662247" y="2246435"/>
            <a:ext cx="700454"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20" name="Line 45"/>
          <p:cNvSpPr>
            <a:spLocks noChangeShapeType="1"/>
          </p:cNvSpPr>
          <p:nvPr/>
        </p:nvSpPr>
        <p:spPr bwMode="auto">
          <a:xfrm flipV="1">
            <a:off x="5659315" y="2246437"/>
            <a:ext cx="710712"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21" name="Rectangle 46"/>
          <p:cNvSpPr>
            <a:spLocks noChangeArrowheads="1"/>
          </p:cNvSpPr>
          <p:nvPr/>
        </p:nvSpPr>
        <p:spPr bwMode="auto">
          <a:xfrm>
            <a:off x="6359770" y="2246435"/>
            <a:ext cx="701920"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22" name="Line 47"/>
          <p:cNvSpPr>
            <a:spLocks noChangeShapeType="1"/>
          </p:cNvSpPr>
          <p:nvPr/>
        </p:nvSpPr>
        <p:spPr bwMode="auto">
          <a:xfrm flipV="1">
            <a:off x="6359771" y="2246437"/>
            <a:ext cx="707781"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23" name="Rectangle 48"/>
          <p:cNvSpPr>
            <a:spLocks noChangeArrowheads="1"/>
          </p:cNvSpPr>
          <p:nvPr/>
        </p:nvSpPr>
        <p:spPr bwMode="auto">
          <a:xfrm>
            <a:off x="4955931" y="2952751"/>
            <a:ext cx="700454" cy="701919"/>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24" name="Line 49"/>
          <p:cNvSpPr>
            <a:spLocks noChangeShapeType="1"/>
          </p:cNvSpPr>
          <p:nvPr/>
        </p:nvSpPr>
        <p:spPr bwMode="auto">
          <a:xfrm flipV="1">
            <a:off x="4955932" y="2952751"/>
            <a:ext cx="706315" cy="707780"/>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25" name="Rectangle 50"/>
          <p:cNvSpPr>
            <a:spLocks noChangeArrowheads="1"/>
          </p:cNvSpPr>
          <p:nvPr/>
        </p:nvSpPr>
        <p:spPr bwMode="auto">
          <a:xfrm>
            <a:off x="4955931" y="3660531"/>
            <a:ext cx="700454"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26" name="Line 51"/>
          <p:cNvSpPr>
            <a:spLocks noChangeShapeType="1"/>
          </p:cNvSpPr>
          <p:nvPr/>
        </p:nvSpPr>
        <p:spPr bwMode="auto">
          <a:xfrm flipV="1">
            <a:off x="4955932" y="3660532"/>
            <a:ext cx="706315"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27" name="Rectangle 52"/>
          <p:cNvSpPr>
            <a:spLocks noChangeArrowheads="1"/>
          </p:cNvSpPr>
          <p:nvPr/>
        </p:nvSpPr>
        <p:spPr bwMode="auto">
          <a:xfrm>
            <a:off x="4955931" y="4366846"/>
            <a:ext cx="700454" cy="701920"/>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28" name="Line 53"/>
          <p:cNvSpPr>
            <a:spLocks noChangeShapeType="1"/>
          </p:cNvSpPr>
          <p:nvPr/>
        </p:nvSpPr>
        <p:spPr bwMode="auto">
          <a:xfrm flipV="1">
            <a:off x="4955932" y="4366848"/>
            <a:ext cx="706315" cy="707781"/>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29" name="Rectangle 54"/>
          <p:cNvSpPr>
            <a:spLocks noChangeArrowheads="1"/>
          </p:cNvSpPr>
          <p:nvPr/>
        </p:nvSpPr>
        <p:spPr bwMode="auto">
          <a:xfrm>
            <a:off x="5662247" y="2952751"/>
            <a:ext cx="700454" cy="701919"/>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30" name="Line 55"/>
          <p:cNvSpPr>
            <a:spLocks noChangeShapeType="1"/>
          </p:cNvSpPr>
          <p:nvPr/>
        </p:nvSpPr>
        <p:spPr bwMode="auto">
          <a:xfrm flipV="1">
            <a:off x="5662248" y="2952751"/>
            <a:ext cx="707781" cy="707780"/>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31" name="Rectangle 56"/>
          <p:cNvSpPr>
            <a:spLocks noChangeArrowheads="1"/>
          </p:cNvSpPr>
          <p:nvPr/>
        </p:nvSpPr>
        <p:spPr bwMode="auto">
          <a:xfrm>
            <a:off x="5662247" y="3660531"/>
            <a:ext cx="700454"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32" name="Line 57"/>
          <p:cNvSpPr>
            <a:spLocks noChangeShapeType="1"/>
          </p:cNvSpPr>
          <p:nvPr/>
        </p:nvSpPr>
        <p:spPr bwMode="auto">
          <a:xfrm flipV="1">
            <a:off x="5662248" y="3660532"/>
            <a:ext cx="707781"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33" name="Rectangle 58"/>
          <p:cNvSpPr>
            <a:spLocks noChangeArrowheads="1"/>
          </p:cNvSpPr>
          <p:nvPr/>
        </p:nvSpPr>
        <p:spPr bwMode="auto">
          <a:xfrm>
            <a:off x="5662247" y="4366846"/>
            <a:ext cx="700454" cy="701920"/>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34" name="Line 59"/>
          <p:cNvSpPr>
            <a:spLocks noChangeShapeType="1"/>
          </p:cNvSpPr>
          <p:nvPr/>
        </p:nvSpPr>
        <p:spPr bwMode="auto">
          <a:xfrm flipV="1">
            <a:off x="5662248" y="4366848"/>
            <a:ext cx="707781" cy="707781"/>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35" name="Rectangle 60"/>
          <p:cNvSpPr>
            <a:spLocks noChangeArrowheads="1"/>
          </p:cNvSpPr>
          <p:nvPr/>
        </p:nvSpPr>
        <p:spPr bwMode="auto">
          <a:xfrm>
            <a:off x="6362700" y="2955682"/>
            <a:ext cx="701920" cy="701919"/>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36" name="Line 61"/>
          <p:cNvSpPr>
            <a:spLocks noChangeShapeType="1"/>
          </p:cNvSpPr>
          <p:nvPr/>
        </p:nvSpPr>
        <p:spPr bwMode="auto">
          <a:xfrm flipV="1">
            <a:off x="6359769" y="2955681"/>
            <a:ext cx="710712" cy="707780"/>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37" name="Rectangle 62"/>
          <p:cNvSpPr>
            <a:spLocks noChangeArrowheads="1"/>
          </p:cNvSpPr>
          <p:nvPr/>
        </p:nvSpPr>
        <p:spPr bwMode="auto">
          <a:xfrm>
            <a:off x="6362700" y="3660531"/>
            <a:ext cx="701920"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38" name="Line 63"/>
          <p:cNvSpPr>
            <a:spLocks noChangeShapeType="1"/>
          </p:cNvSpPr>
          <p:nvPr/>
        </p:nvSpPr>
        <p:spPr bwMode="auto">
          <a:xfrm flipV="1">
            <a:off x="6359769" y="3660532"/>
            <a:ext cx="710712"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39" name="Rectangle 64"/>
          <p:cNvSpPr>
            <a:spLocks noChangeArrowheads="1"/>
          </p:cNvSpPr>
          <p:nvPr/>
        </p:nvSpPr>
        <p:spPr bwMode="auto">
          <a:xfrm>
            <a:off x="6362700" y="4366846"/>
            <a:ext cx="701920" cy="701920"/>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40" name="Line 65"/>
          <p:cNvSpPr>
            <a:spLocks noChangeShapeType="1"/>
          </p:cNvSpPr>
          <p:nvPr/>
        </p:nvSpPr>
        <p:spPr bwMode="auto">
          <a:xfrm flipV="1">
            <a:off x="6359769" y="4366848"/>
            <a:ext cx="710712" cy="707781"/>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41" name="Rectangle 66"/>
          <p:cNvSpPr>
            <a:spLocks noChangeArrowheads="1"/>
          </p:cNvSpPr>
          <p:nvPr/>
        </p:nvSpPr>
        <p:spPr bwMode="auto">
          <a:xfrm>
            <a:off x="2658209" y="5247543"/>
            <a:ext cx="454269"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42" name="Rectangle 67"/>
          <p:cNvSpPr>
            <a:spLocks noChangeArrowheads="1"/>
          </p:cNvSpPr>
          <p:nvPr/>
        </p:nvSpPr>
        <p:spPr bwMode="auto">
          <a:xfrm>
            <a:off x="2658209" y="5256335"/>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1890</a:t>
            </a:r>
            <a:endParaRPr lang="fr-FR" altLang="en-US" sz="2215"/>
          </a:p>
        </p:txBody>
      </p:sp>
      <p:sp>
        <p:nvSpPr>
          <p:cNvPr id="20543" name="Rectangle 68"/>
          <p:cNvSpPr>
            <a:spLocks noChangeArrowheads="1"/>
          </p:cNvSpPr>
          <p:nvPr/>
        </p:nvSpPr>
        <p:spPr bwMode="auto">
          <a:xfrm>
            <a:off x="3064120" y="525633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0544" name="Rectangle 69"/>
          <p:cNvSpPr>
            <a:spLocks noChangeArrowheads="1"/>
          </p:cNvSpPr>
          <p:nvPr/>
        </p:nvSpPr>
        <p:spPr bwMode="auto">
          <a:xfrm>
            <a:off x="3332286" y="5247543"/>
            <a:ext cx="454269"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45" name="Rectangle 70"/>
          <p:cNvSpPr>
            <a:spLocks noChangeArrowheads="1"/>
          </p:cNvSpPr>
          <p:nvPr/>
        </p:nvSpPr>
        <p:spPr bwMode="auto">
          <a:xfrm>
            <a:off x="3332286" y="5256335"/>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1910</a:t>
            </a:r>
            <a:endParaRPr lang="fr-FR" altLang="en-US" sz="2215"/>
          </a:p>
        </p:txBody>
      </p:sp>
      <p:sp>
        <p:nvSpPr>
          <p:cNvPr id="20546" name="Rectangle 71"/>
          <p:cNvSpPr>
            <a:spLocks noChangeArrowheads="1"/>
          </p:cNvSpPr>
          <p:nvPr/>
        </p:nvSpPr>
        <p:spPr bwMode="auto">
          <a:xfrm>
            <a:off x="3738197" y="525633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0547" name="Rectangle 72"/>
          <p:cNvSpPr>
            <a:spLocks noChangeArrowheads="1"/>
          </p:cNvSpPr>
          <p:nvPr/>
        </p:nvSpPr>
        <p:spPr bwMode="auto">
          <a:xfrm>
            <a:off x="3997569" y="5247543"/>
            <a:ext cx="457200"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48" name="Rectangle 73"/>
          <p:cNvSpPr>
            <a:spLocks noChangeArrowheads="1"/>
          </p:cNvSpPr>
          <p:nvPr/>
        </p:nvSpPr>
        <p:spPr bwMode="auto">
          <a:xfrm>
            <a:off x="3997571" y="5256335"/>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1930</a:t>
            </a:r>
            <a:endParaRPr lang="fr-FR" altLang="en-US" sz="2215"/>
          </a:p>
        </p:txBody>
      </p:sp>
      <p:sp>
        <p:nvSpPr>
          <p:cNvPr id="20549" name="Rectangle 74"/>
          <p:cNvSpPr>
            <a:spLocks noChangeArrowheads="1"/>
          </p:cNvSpPr>
          <p:nvPr/>
        </p:nvSpPr>
        <p:spPr bwMode="auto">
          <a:xfrm>
            <a:off x="4403481" y="525633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0550" name="Rectangle 75"/>
          <p:cNvSpPr>
            <a:spLocks noChangeArrowheads="1"/>
          </p:cNvSpPr>
          <p:nvPr/>
        </p:nvSpPr>
        <p:spPr bwMode="auto">
          <a:xfrm>
            <a:off x="4671648" y="5247543"/>
            <a:ext cx="454269"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51" name="Rectangle 76"/>
          <p:cNvSpPr>
            <a:spLocks noChangeArrowheads="1"/>
          </p:cNvSpPr>
          <p:nvPr/>
        </p:nvSpPr>
        <p:spPr bwMode="auto">
          <a:xfrm>
            <a:off x="4671648" y="5256335"/>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1950</a:t>
            </a:r>
            <a:endParaRPr lang="fr-FR" altLang="en-US" sz="2215"/>
          </a:p>
        </p:txBody>
      </p:sp>
      <p:sp>
        <p:nvSpPr>
          <p:cNvPr id="20552" name="Rectangle 77"/>
          <p:cNvSpPr>
            <a:spLocks noChangeArrowheads="1"/>
          </p:cNvSpPr>
          <p:nvPr/>
        </p:nvSpPr>
        <p:spPr bwMode="auto">
          <a:xfrm>
            <a:off x="5077558" y="525633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0553" name="Rectangle 78"/>
          <p:cNvSpPr>
            <a:spLocks noChangeArrowheads="1"/>
          </p:cNvSpPr>
          <p:nvPr/>
        </p:nvSpPr>
        <p:spPr bwMode="auto">
          <a:xfrm>
            <a:off x="8459667" y="5143501"/>
            <a:ext cx="877765" cy="25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54" name="Rectangle 79"/>
          <p:cNvSpPr>
            <a:spLocks noChangeArrowheads="1"/>
          </p:cNvSpPr>
          <p:nvPr/>
        </p:nvSpPr>
        <p:spPr bwMode="auto">
          <a:xfrm>
            <a:off x="8734989" y="5173960"/>
            <a:ext cx="527388"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dirty="0" err="1">
                <a:solidFill>
                  <a:srgbClr val="000000"/>
                </a:solidFill>
              </a:rPr>
              <a:t>Period</a:t>
            </a:r>
            <a:endParaRPr lang="fr-FR" altLang="en-US" sz="2215" dirty="0"/>
          </a:p>
        </p:txBody>
      </p:sp>
      <p:sp>
        <p:nvSpPr>
          <p:cNvPr id="20555" name="Rectangle 80"/>
          <p:cNvSpPr>
            <a:spLocks noChangeArrowheads="1"/>
          </p:cNvSpPr>
          <p:nvPr/>
        </p:nvSpPr>
        <p:spPr bwMode="auto">
          <a:xfrm>
            <a:off x="9066335" y="5152292"/>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0556" name="Rectangle 81"/>
          <p:cNvSpPr>
            <a:spLocks noChangeArrowheads="1"/>
          </p:cNvSpPr>
          <p:nvPr/>
        </p:nvSpPr>
        <p:spPr bwMode="auto">
          <a:xfrm>
            <a:off x="2485292" y="2776904"/>
            <a:ext cx="253512" cy="48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57" name="Rectangle 82"/>
          <p:cNvSpPr>
            <a:spLocks noChangeArrowheads="1"/>
          </p:cNvSpPr>
          <p:nvPr/>
        </p:nvSpPr>
        <p:spPr bwMode="auto">
          <a:xfrm>
            <a:off x="2482362" y="2785697"/>
            <a:ext cx="201978"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60</a:t>
            </a:r>
            <a:endParaRPr lang="fr-FR" altLang="en-US" sz="2215"/>
          </a:p>
        </p:txBody>
      </p:sp>
      <p:sp>
        <p:nvSpPr>
          <p:cNvPr id="20558" name="Rectangle 83"/>
          <p:cNvSpPr>
            <a:spLocks noChangeArrowheads="1"/>
          </p:cNvSpPr>
          <p:nvPr/>
        </p:nvSpPr>
        <p:spPr bwMode="auto">
          <a:xfrm>
            <a:off x="2686051" y="2785697"/>
            <a:ext cx="49694"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 </a:t>
            </a:r>
            <a:endParaRPr lang="fr-FR" altLang="en-US" sz="2215"/>
          </a:p>
        </p:txBody>
      </p:sp>
      <p:sp>
        <p:nvSpPr>
          <p:cNvPr id="20559" name="Rectangle 84"/>
          <p:cNvSpPr>
            <a:spLocks noChangeArrowheads="1"/>
          </p:cNvSpPr>
          <p:nvPr/>
        </p:nvSpPr>
        <p:spPr bwMode="auto">
          <a:xfrm>
            <a:off x="2485292" y="3496408"/>
            <a:ext cx="253512" cy="48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60" name="Rectangle 85"/>
          <p:cNvSpPr>
            <a:spLocks noChangeArrowheads="1"/>
          </p:cNvSpPr>
          <p:nvPr/>
        </p:nvSpPr>
        <p:spPr bwMode="auto">
          <a:xfrm>
            <a:off x="2482362" y="3505200"/>
            <a:ext cx="201978"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40</a:t>
            </a:r>
            <a:endParaRPr lang="fr-FR" altLang="en-US" sz="2215"/>
          </a:p>
        </p:txBody>
      </p:sp>
      <p:sp>
        <p:nvSpPr>
          <p:cNvPr id="20561" name="Rectangle 86"/>
          <p:cNvSpPr>
            <a:spLocks noChangeArrowheads="1"/>
          </p:cNvSpPr>
          <p:nvPr/>
        </p:nvSpPr>
        <p:spPr bwMode="auto">
          <a:xfrm>
            <a:off x="2686051" y="3505200"/>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0562" name="Rectangle 87"/>
          <p:cNvSpPr>
            <a:spLocks noChangeArrowheads="1"/>
          </p:cNvSpPr>
          <p:nvPr/>
        </p:nvSpPr>
        <p:spPr bwMode="auto">
          <a:xfrm>
            <a:off x="2485292" y="4211515"/>
            <a:ext cx="253512" cy="48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63" name="Rectangle 88"/>
          <p:cNvSpPr>
            <a:spLocks noChangeArrowheads="1"/>
          </p:cNvSpPr>
          <p:nvPr/>
        </p:nvSpPr>
        <p:spPr bwMode="auto">
          <a:xfrm>
            <a:off x="2482362" y="4221774"/>
            <a:ext cx="201978"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20</a:t>
            </a:r>
            <a:endParaRPr lang="fr-FR" altLang="en-US" sz="2215"/>
          </a:p>
        </p:txBody>
      </p:sp>
      <p:sp>
        <p:nvSpPr>
          <p:cNvPr id="20564" name="Rectangle 89"/>
          <p:cNvSpPr>
            <a:spLocks noChangeArrowheads="1"/>
          </p:cNvSpPr>
          <p:nvPr/>
        </p:nvSpPr>
        <p:spPr bwMode="auto">
          <a:xfrm>
            <a:off x="2686051" y="4221774"/>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0565" name="Rectangle 90"/>
          <p:cNvSpPr>
            <a:spLocks noChangeArrowheads="1"/>
          </p:cNvSpPr>
          <p:nvPr/>
        </p:nvSpPr>
        <p:spPr bwMode="auto">
          <a:xfrm>
            <a:off x="2485292" y="4933950"/>
            <a:ext cx="253512" cy="48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66" name="Rectangle 91"/>
          <p:cNvSpPr>
            <a:spLocks noChangeArrowheads="1"/>
          </p:cNvSpPr>
          <p:nvPr/>
        </p:nvSpPr>
        <p:spPr bwMode="auto">
          <a:xfrm>
            <a:off x="2482361" y="4942743"/>
            <a:ext cx="100990"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0</a:t>
            </a:r>
            <a:endParaRPr lang="fr-FR" altLang="en-US" sz="2215"/>
          </a:p>
        </p:txBody>
      </p:sp>
      <p:sp>
        <p:nvSpPr>
          <p:cNvPr id="20567" name="Rectangle 92"/>
          <p:cNvSpPr>
            <a:spLocks noChangeArrowheads="1"/>
          </p:cNvSpPr>
          <p:nvPr/>
        </p:nvSpPr>
        <p:spPr bwMode="auto">
          <a:xfrm>
            <a:off x="2583474" y="4942743"/>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0568" name="Line 93"/>
          <p:cNvSpPr>
            <a:spLocks noChangeShapeType="1"/>
          </p:cNvSpPr>
          <p:nvPr/>
        </p:nvSpPr>
        <p:spPr bwMode="auto">
          <a:xfrm flipV="1">
            <a:off x="2834055" y="1491763"/>
            <a:ext cx="2931" cy="3579935"/>
          </a:xfrm>
          <a:prstGeom prst="line">
            <a:avLst/>
          </a:prstGeom>
          <a:noFill/>
          <a:ln w="254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69" name="Freeform 94"/>
          <p:cNvSpPr>
            <a:spLocks/>
          </p:cNvSpPr>
          <p:nvPr/>
        </p:nvSpPr>
        <p:spPr bwMode="auto">
          <a:xfrm>
            <a:off x="2772508" y="1491762"/>
            <a:ext cx="133350" cy="137746"/>
          </a:xfrm>
          <a:custGeom>
            <a:avLst/>
            <a:gdLst>
              <a:gd name="T0" fmla="*/ 229335806 w 91"/>
              <a:gd name="T1" fmla="*/ 236894688 h 94"/>
              <a:gd name="T2" fmla="*/ 115927589 w 91"/>
              <a:gd name="T3" fmla="*/ 0 h 94"/>
              <a:gd name="T4" fmla="*/ 0 w 91"/>
              <a:gd name="T5" fmla="*/ 236894688 h 94"/>
              <a:gd name="T6" fmla="*/ 0 60000 65536"/>
              <a:gd name="T7" fmla="*/ 0 60000 65536"/>
              <a:gd name="T8" fmla="*/ 0 60000 65536"/>
            </a:gdLst>
            <a:ahLst/>
            <a:cxnLst>
              <a:cxn ang="T6">
                <a:pos x="T0" y="T1"/>
              </a:cxn>
              <a:cxn ang="T7">
                <a:pos x="T2" y="T3"/>
              </a:cxn>
              <a:cxn ang="T8">
                <a:pos x="T4" y="T5"/>
              </a:cxn>
            </a:cxnLst>
            <a:rect l="0" t="0" r="r" b="b"/>
            <a:pathLst>
              <a:path w="91" h="94">
                <a:moveTo>
                  <a:pt x="91" y="94"/>
                </a:moveTo>
                <a:lnTo>
                  <a:pt x="46" y="0"/>
                </a:lnTo>
                <a:lnTo>
                  <a:pt x="0" y="94"/>
                </a:lnTo>
              </a:path>
            </a:pathLst>
          </a:custGeom>
          <a:noFill/>
          <a:ln w="254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662"/>
          </a:p>
        </p:txBody>
      </p:sp>
      <p:sp>
        <p:nvSpPr>
          <p:cNvPr id="20570" name="Rectangle 95"/>
          <p:cNvSpPr>
            <a:spLocks noChangeArrowheads="1"/>
          </p:cNvSpPr>
          <p:nvPr/>
        </p:nvSpPr>
        <p:spPr bwMode="auto">
          <a:xfrm>
            <a:off x="2297723" y="1459524"/>
            <a:ext cx="700454" cy="34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71" name="Rectangle 96"/>
          <p:cNvSpPr>
            <a:spLocks noChangeArrowheads="1"/>
          </p:cNvSpPr>
          <p:nvPr/>
        </p:nvSpPr>
        <p:spPr bwMode="auto">
          <a:xfrm>
            <a:off x="2297725" y="1468315"/>
            <a:ext cx="336631"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Age</a:t>
            </a:r>
            <a:endParaRPr lang="fr-FR" altLang="en-US" sz="2215"/>
          </a:p>
        </p:txBody>
      </p:sp>
      <p:sp>
        <p:nvSpPr>
          <p:cNvPr id="20572" name="Rectangle 97"/>
          <p:cNvSpPr>
            <a:spLocks noChangeArrowheads="1"/>
          </p:cNvSpPr>
          <p:nvPr/>
        </p:nvSpPr>
        <p:spPr bwMode="auto">
          <a:xfrm>
            <a:off x="2623039" y="146831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0573" name="Rectangle 98"/>
          <p:cNvSpPr>
            <a:spLocks noChangeArrowheads="1"/>
          </p:cNvSpPr>
          <p:nvPr/>
        </p:nvSpPr>
        <p:spPr bwMode="auto">
          <a:xfrm>
            <a:off x="5354515" y="5247543"/>
            <a:ext cx="457200"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74" name="Rectangle 99"/>
          <p:cNvSpPr>
            <a:spLocks noChangeArrowheads="1"/>
          </p:cNvSpPr>
          <p:nvPr/>
        </p:nvSpPr>
        <p:spPr bwMode="auto">
          <a:xfrm>
            <a:off x="5354517" y="5256335"/>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1970</a:t>
            </a:r>
            <a:endParaRPr lang="fr-FR" altLang="en-US" sz="2215"/>
          </a:p>
        </p:txBody>
      </p:sp>
      <p:sp>
        <p:nvSpPr>
          <p:cNvPr id="20575" name="Rectangle 100"/>
          <p:cNvSpPr>
            <a:spLocks noChangeArrowheads="1"/>
          </p:cNvSpPr>
          <p:nvPr/>
        </p:nvSpPr>
        <p:spPr bwMode="auto">
          <a:xfrm>
            <a:off x="5760427" y="525633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0576" name="Rectangle 101"/>
          <p:cNvSpPr>
            <a:spLocks noChangeArrowheads="1"/>
          </p:cNvSpPr>
          <p:nvPr/>
        </p:nvSpPr>
        <p:spPr bwMode="auto">
          <a:xfrm>
            <a:off x="6065229" y="5247543"/>
            <a:ext cx="452803"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77" name="Rectangle 102"/>
          <p:cNvSpPr>
            <a:spLocks noChangeArrowheads="1"/>
          </p:cNvSpPr>
          <p:nvPr/>
        </p:nvSpPr>
        <p:spPr bwMode="auto">
          <a:xfrm>
            <a:off x="6062298" y="5256335"/>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1990</a:t>
            </a:r>
            <a:endParaRPr lang="fr-FR" altLang="en-US" sz="2215"/>
          </a:p>
        </p:txBody>
      </p:sp>
      <p:sp>
        <p:nvSpPr>
          <p:cNvPr id="20578" name="Rectangle 103"/>
          <p:cNvSpPr>
            <a:spLocks noChangeArrowheads="1"/>
          </p:cNvSpPr>
          <p:nvPr/>
        </p:nvSpPr>
        <p:spPr bwMode="auto">
          <a:xfrm>
            <a:off x="6468208" y="525633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0579" name="Rectangle 104"/>
          <p:cNvSpPr>
            <a:spLocks noChangeArrowheads="1"/>
          </p:cNvSpPr>
          <p:nvPr/>
        </p:nvSpPr>
        <p:spPr bwMode="auto">
          <a:xfrm>
            <a:off x="6762752" y="5247543"/>
            <a:ext cx="454269"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80" name="Rectangle 105"/>
          <p:cNvSpPr>
            <a:spLocks noChangeArrowheads="1"/>
          </p:cNvSpPr>
          <p:nvPr/>
        </p:nvSpPr>
        <p:spPr bwMode="auto">
          <a:xfrm>
            <a:off x="6762752" y="5256335"/>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2010</a:t>
            </a:r>
            <a:endParaRPr lang="fr-FR" altLang="en-US" sz="2215"/>
          </a:p>
        </p:txBody>
      </p:sp>
      <p:sp>
        <p:nvSpPr>
          <p:cNvPr id="20581" name="Rectangle 106"/>
          <p:cNvSpPr>
            <a:spLocks noChangeArrowheads="1"/>
          </p:cNvSpPr>
          <p:nvPr/>
        </p:nvSpPr>
        <p:spPr bwMode="auto">
          <a:xfrm>
            <a:off x="7168662" y="525633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0582" name="Line 107"/>
          <p:cNvSpPr>
            <a:spLocks noChangeShapeType="1"/>
          </p:cNvSpPr>
          <p:nvPr/>
        </p:nvSpPr>
        <p:spPr bwMode="auto">
          <a:xfrm>
            <a:off x="2836985" y="5071698"/>
            <a:ext cx="6544408" cy="2931"/>
          </a:xfrm>
          <a:prstGeom prst="line">
            <a:avLst/>
          </a:prstGeom>
          <a:noFill/>
          <a:ln w="25400" cap="rnd">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583" name="Freeform 108"/>
          <p:cNvSpPr>
            <a:spLocks/>
          </p:cNvSpPr>
          <p:nvPr/>
        </p:nvSpPr>
        <p:spPr bwMode="auto">
          <a:xfrm>
            <a:off x="9248043" y="5008686"/>
            <a:ext cx="136280" cy="134815"/>
          </a:xfrm>
          <a:custGeom>
            <a:avLst/>
            <a:gdLst>
              <a:gd name="T0" fmla="*/ 0 w 93"/>
              <a:gd name="T1" fmla="*/ 231854375 h 92"/>
              <a:gd name="T2" fmla="*/ 234372944 w 93"/>
              <a:gd name="T3" fmla="*/ 118448138 h 92"/>
              <a:gd name="T4" fmla="*/ 0 w 93"/>
              <a:gd name="T5" fmla="*/ 0 h 92"/>
              <a:gd name="T6" fmla="*/ 0 60000 65536"/>
              <a:gd name="T7" fmla="*/ 0 60000 65536"/>
              <a:gd name="T8" fmla="*/ 0 60000 65536"/>
            </a:gdLst>
            <a:ahLst/>
            <a:cxnLst>
              <a:cxn ang="T6">
                <a:pos x="T0" y="T1"/>
              </a:cxn>
              <a:cxn ang="T7">
                <a:pos x="T2" y="T3"/>
              </a:cxn>
              <a:cxn ang="T8">
                <a:pos x="T4" y="T5"/>
              </a:cxn>
            </a:cxnLst>
            <a:rect l="0" t="0" r="r" b="b"/>
            <a:pathLst>
              <a:path w="93" h="92">
                <a:moveTo>
                  <a:pt x="0" y="92"/>
                </a:moveTo>
                <a:lnTo>
                  <a:pt x="93" y="47"/>
                </a:lnTo>
                <a:lnTo>
                  <a:pt x="0" y="0"/>
                </a:lnTo>
              </a:path>
            </a:pathLst>
          </a:custGeom>
          <a:noFill/>
          <a:ln w="25400" cap="rnd">
            <a:solidFill>
              <a:srgbClr val="3333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662"/>
          </a:p>
        </p:txBody>
      </p:sp>
      <p:sp>
        <p:nvSpPr>
          <p:cNvPr id="20584" name="Rectangle 109"/>
          <p:cNvSpPr>
            <a:spLocks noChangeArrowheads="1"/>
          </p:cNvSpPr>
          <p:nvPr/>
        </p:nvSpPr>
        <p:spPr bwMode="auto">
          <a:xfrm>
            <a:off x="2494086" y="2067658"/>
            <a:ext cx="256443" cy="48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585" name="Rectangle 110"/>
          <p:cNvSpPr>
            <a:spLocks noChangeArrowheads="1"/>
          </p:cNvSpPr>
          <p:nvPr/>
        </p:nvSpPr>
        <p:spPr bwMode="auto">
          <a:xfrm>
            <a:off x="2494085" y="2076450"/>
            <a:ext cx="201978"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80</a:t>
            </a:r>
            <a:endParaRPr lang="fr-FR" altLang="en-US" sz="2215"/>
          </a:p>
        </p:txBody>
      </p:sp>
      <p:sp>
        <p:nvSpPr>
          <p:cNvPr id="20586" name="Rectangle 111"/>
          <p:cNvSpPr>
            <a:spLocks noChangeArrowheads="1"/>
          </p:cNvSpPr>
          <p:nvPr/>
        </p:nvSpPr>
        <p:spPr bwMode="auto">
          <a:xfrm>
            <a:off x="2697774" y="2076450"/>
            <a:ext cx="49694"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 </a:t>
            </a:r>
            <a:endParaRPr lang="fr-FR" altLang="en-US" sz="2215"/>
          </a:p>
        </p:txBody>
      </p:sp>
      <p:sp>
        <p:nvSpPr>
          <p:cNvPr id="20587" name="Freeform 112"/>
          <p:cNvSpPr>
            <a:spLocks/>
          </p:cNvSpPr>
          <p:nvPr/>
        </p:nvSpPr>
        <p:spPr bwMode="auto">
          <a:xfrm>
            <a:off x="3768969" y="5026269"/>
            <a:ext cx="70338" cy="71804"/>
          </a:xfrm>
          <a:custGeom>
            <a:avLst/>
            <a:gdLst>
              <a:gd name="T0" fmla="*/ 0 w 48"/>
              <a:gd name="T1" fmla="*/ 63005105 h 49"/>
              <a:gd name="T2" fmla="*/ 60483750 w 48"/>
              <a:gd name="T3" fmla="*/ 123489244 h 49"/>
              <a:gd name="T4" fmla="*/ 120967500 w 48"/>
              <a:gd name="T5" fmla="*/ 63005105 h 49"/>
              <a:gd name="T6" fmla="*/ 60483750 w 48"/>
              <a:gd name="T7" fmla="*/ 0 h 49"/>
              <a:gd name="T8" fmla="*/ 0 w 48"/>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0" y="25"/>
                </a:moveTo>
                <a:lnTo>
                  <a:pt x="24" y="49"/>
                </a:lnTo>
                <a:lnTo>
                  <a:pt x="48"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588" name="Freeform 113"/>
          <p:cNvSpPr>
            <a:spLocks/>
          </p:cNvSpPr>
          <p:nvPr/>
        </p:nvSpPr>
        <p:spPr bwMode="auto">
          <a:xfrm>
            <a:off x="3839308" y="4954468"/>
            <a:ext cx="71804" cy="71803"/>
          </a:xfrm>
          <a:custGeom>
            <a:avLst/>
            <a:gdLst>
              <a:gd name="T0" fmla="*/ 0 w 49"/>
              <a:gd name="T1" fmla="*/ 63002708 h 49"/>
              <a:gd name="T2" fmla="*/ 63005105 w 49"/>
              <a:gd name="T3" fmla="*/ 123486069 h 49"/>
              <a:gd name="T4" fmla="*/ 123489244 w 49"/>
              <a:gd name="T5" fmla="*/ 63002708 h 49"/>
              <a:gd name="T6" fmla="*/ 63005105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5" y="49"/>
                </a:lnTo>
                <a:lnTo>
                  <a:pt x="49" y="25"/>
                </a:lnTo>
                <a:lnTo>
                  <a:pt x="25"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589" name="Freeform 114"/>
          <p:cNvSpPr>
            <a:spLocks/>
          </p:cNvSpPr>
          <p:nvPr/>
        </p:nvSpPr>
        <p:spPr bwMode="auto">
          <a:xfrm>
            <a:off x="3914044" y="4887058"/>
            <a:ext cx="71803" cy="67408"/>
          </a:xfrm>
          <a:custGeom>
            <a:avLst/>
            <a:gdLst>
              <a:gd name="T0" fmla="*/ 0 w 49"/>
              <a:gd name="T1" fmla="*/ 55443438 h 46"/>
              <a:gd name="T2" fmla="*/ 63002708 w 49"/>
              <a:gd name="T3" fmla="*/ 115927188 h 46"/>
              <a:gd name="T4" fmla="*/ 123486069 w 49"/>
              <a:gd name="T5" fmla="*/ 60483750 h 46"/>
              <a:gd name="T6" fmla="*/ 63002708 w 49"/>
              <a:gd name="T7" fmla="*/ 0 h 46"/>
              <a:gd name="T8" fmla="*/ 0 w 49"/>
              <a:gd name="T9" fmla="*/ 55443438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6">
                <a:moveTo>
                  <a:pt x="0" y="22"/>
                </a:moveTo>
                <a:lnTo>
                  <a:pt x="25" y="46"/>
                </a:lnTo>
                <a:lnTo>
                  <a:pt x="49" y="24"/>
                </a:lnTo>
                <a:lnTo>
                  <a:pt x="25" y="0"/>
                </a:lnTo>
                <a:lnTo>
                  <a:pt x="0" y="22"/>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590" name="Freeform 115"/>
          <p:cNvSpPr>
            <a:spLocks/>
          </p:cNvSpPr>
          <p:nvPr/>
        </p:nvSpPr>
        <p:spPr bwMode="auto">
          <a:xfrm>
            <a:off x="3985846" y="4815254"/>
            <a:ext cx="71804" cy="71804"/>
          </a:xfrm>
          <a:custGeom>
            <a:avLst/>
            <a:gdLst>
              <a:gd name="T0" fmla="*/ 0 w 49"/>
              <a:gd name="T1" fmla="*/ 60484139 h 49"/>
              <a:gd name="T2" fmla="*/ 63005105 w 49"/>
              <a:gd name="T3" fmla="*/ 123489244 h 49"/>
              <a:gd name="T4" fmla="*/ 123489244 w 49"/>
              <a:gd name="T5" fmla="*/ 60484139 h 49"/>
              <a:gd name="T6" fmla="*/ 63005105 w 49"/>
              <a:gd name="T7" fmla="*/ 0 h 49"/>
              <a:gd name="T8" fmla="*/ 0 w 49"/>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591" name="Freeform 116"/>
          <p:cNvSpPr>
            <a:spLocks/>
          </p:cNvSpPr>
          <p:nvPr/>
        </p:nvSpPr>
        <p:spPr bwMode="auto">
          <a:xfrm>
            <a:off x="4057652" y="4743452"/>
            <a:ext cx="71803" cy="71803"/>
          </a:xfrm>
          <a:custGeom>
            <a:avLst/>
            <a:gdLst>
              <a:gd name="T0" fmla="*/ 0 w 49"/>
              <a:gd name="T1" fmla="*/ 60483361 h 49"/>
              <a:gd name="T2" fmla="*/ 60483361 w 49"/>
              <a:gd name="T3" fmla="*/ 123486069 h 49"/>
              <a:gd name="T4" fmla="*/ 123486069 w 49"/>
              <a:gd name="T5" fmla="*/ 60483361 h 49"/>
              <a:gd name="T6" fmla="*/ 60483361 w 49"/>
              <a:gd name="T7" fmla="*/ 0 h 49"/>
              <a:gd name="T8" fmla="*/ 0 w 49"/>
              <a:gd name="T9" fmla="*/ 6048336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4" y="49"/>
                </a:lnTo>
                <a:lnTo>
                  <a:pt x="49" y="24"/>
                </a:lnTo>
                <a:lnTo>
                  <a:pt x="24"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592" name="Freeform 117"/>
          <p:cNvSpPr>
            <a:spLocks/>
          </p:cNvSpPr>
          <p:nvPr/>
        </p:nvSpPr>
        <p:spPr bwMode="auto">
          <a:xfrm>
            <a:off x="4129455" y="4671646"/>
            <a:ext cx="74735" cy="71804"/>
          </a:xfrm>
          <a:custGeom>
            <a:avLst/>
            <a:gdLst>
              <a:gd name="T0" fmla="*/ 0 w 51"/>
              <a:gd name="T1" fmla="*/ 60484139 h 49"/>
              <a:gd name="T2" fmla="*/ 60484124 w 51"/>
              <a:gd name="T3" fmla="*/ 123489244 h 49"/>
              <a:gd name="T4" fmla="*/ 128529556 w 51"/>
              <a:gd name="T5" fmla="*/ 60484139 h 49"/>
              <a:gd name="T6" fmla="*/ 65524467 w 51"/>
              <a:gd name="T7" fmla="*/ 0 h 49"/>
              <a:gd name="T8" fmla="*/ 0 w 51"/>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4"/>
                </a:moveTo>
                <a:lnTo>
                  <a:pt x="24" y="49"/>
                </a:lnTo>
                <a:lnTo>
                  <a:pt x="51" y="24"/>
                </a:lnTo>
                <a:lnTo>
                  <a:pt x="26"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593" name="Freeform 118"/>
          <p:cNvSpPr>
            <a:spLocks/>
          </p:cNvSpPr>
          <p:nvPr/>
        </p:nvSpPr>
        <p:spPr bwMode="auto">
          <a:xfrm>
            <a:off x="4204191" y="4599844"/>
            <a:ext cx="71803" cy="71803"/>
          </a:xfrm>
          <a:custGeom>
            <a:avLst/>
            <a:gdLst>
              <a:gd name="T0" fmla="*/ 0 w 49"/>
              <a:gd name="T1" fmla="*/ 63002708 h 49"/>
              <a:gd name="T2" fmla="*/ 60483361 w 49"/>
              <a:gd name="T3" fmla="*/ 123486069 h 49"/>
              <a:gd name="T4" fmla="*/ 123486069 w 49"/>
              <a:gd name="T5" fmla="*/ 63002708 h 49"/>
              <a:gd name="T6" fmla="*/ 60483361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594" name="Freeform 119"/>
          <p:cNvSpPr>
            <a:spLocks/>
          </p:cNvSpPr>
          <p:nvPr/>
        </p:nvSpPr>
        <p:spPr bwMode="auto">
          <a:xfrm>
            <a:off x="4275993" y="4530969"/>
            <a:ext cx="70338" cy="71804"/>
          </a:xfrm>
          <a:custGeom>
            <a:avLst/>
            <a:gdLst>
              <a:gd name="T0" fmla="*/ 0 w 48"/>
              <a:gd name="T1" fmla="*/ 63005105 h 49"/>
              <a:gd name="T2" fmla="*/ 60483750 w 48"/>
              <a:gd name="T3" fmla="*/ 123489244 h 49"/>
              <a:gd name="T4" fmla="*/ 120967500 w 48"/>
              <a:gd name="T5" fmla="*/ 63005105 h 49"/>
              <a:gd name="T6" fmla="*/ 60483750 w 48"/>
              <a:gd name="T7" fmla="*/ 0 h 49"/>
              <a:gd name="T8" fmla="*/ 0 w 48"/>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0" y="25"/>
                </a:moveTo>
                <a:lnTo>
                  <a:pt x="24" y="49"/>
                </a:lnTo>
                <a:lnTo>
                  <a:pt x="48"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595" name="Freeform 120"/>
          <p:cNvSpPr>
            <a:spLocks/>
          </p:cNvSpPr>
          <p:nvPr/>
        </p:nvSpPr>
        <p:spPr bwMode="auto">
          <a:xfrm>
            <a:off x="4346332" y="4459168"/>
            <a:ext cx="74735" cy="71803"/>
          </a:xfrm>
          <a:custGeom>
            <a:avLst/>
            <a:gdLst>
              <a:gd name="T0" fmla="*/ 0 w 51"/>
              <a:gd name="T1" fmla="*/ 63002708 h 49"/>
              <a:gd name="T2" fmla="*/ 63005089 w 51"/>
              <a:gd name="T3" fmla="*/ 123486069 h 49"/>
              <a:gd name="T4" fmla="*/ 128529556 w 51"/>
              <a:gd name="T5" fmla="*/ 63002708 h 49"/>
              <a:gd name="T6" fmla="*/ 68045433 w 51"/>
              <a:gd name="T7" fmla="*/ 0 h 49"/>
              <a:gd name="T8" fmla="*/ 0 w 51"/>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5"/>
                </a:moveTo>
                <a:lnTo>
                  <a:pt x="25" y="49"/>
                </a:lnTo>
                <a:lnTo>
                  <a:pt x="51" y="25"/>
                </a:lnTo>
                <a:lnTo>
                  <a:pt x="27"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596" name="Freeform 121"/>
          <p:cNvSpPr>
            <a:spLocks/>
          </p:cNvSpPr>
          <p:nvPr/>
        </p:nvSpPr>
        <p:spPr bwMode="auto">
          <a:xfrm>
            <a:off x="4421068" y="4388828"/>
            <a:ext cx="71803" cy="70338"/>
          </a:xfrm>
          <a:custGeom>
            <a:avLst/>
            <a:gdLst>
              <a:gd name="T0" fmla="*/ 0 w 49"/>
              <a:gd name="T1" fmla="*/ 60483750 h 48"/>
              <a:gd name="T2" fmla="*/ 63002708 w 49"/>
              <a:gd name="T3" fmla="*/ 120967500 h 48"/>
              <a:gd name="T4" fmla="*/ 123486069 w 49"/>
              <a:gd name="T5" fmla="*/ 60483750 h 48"/>
              <a:gd name="T6" fmla="*/ 63002708 w 49"/>
              <a:gd name="T7" fmla="*/ 0 h 48"/>
              <a:gd name="T8" fmla="*/ 0 w 49"/>
              <a:gd name="T9" fmla="*/ 6048375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8">
                <a:moveTo>
                  <a:pt x="0" y="24"/>
                </a:moveTo>
                <a:lnTo>
                  <a:pt x="25" y="48"/>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597" name="Freeform 122"/>
          <p:cNvSpPr>
            <a:spLocks/>
          </p:cNvSpPr>
          <p:nvPr/>
        </p:nvSpPr>
        <p:spPr bwMode="auto">
          <a:xfrm>
            <a:off x="4492869" y="4317023"/>
            <a:ext cx="71804" cy="71804"/>
          </a:xfrm>
          <a:custGeom>
            <a:avLst/>
            <a:gdLst>
              <a:gd name="T0" fmla="*/ 0 w 49"/>
              <a:gd name="T1" fmla="*/ 60484139 h 49"/>
              <a:gd name="T2" fmla="*/ 63005105 w 49"/>
              <a:gd name="T3" fmla="*/ 123489244 h 49"/>
              <a:gd name="T4" fmla="*/ 123489244 w 49"/>
              <a:gd name="T5" fmla="*/ 60484139 h 49"/>
              <a:gd name="T6" fmla="*/ 63005105 w 49"/>
              <a:gd name="T7" fmla="*/ 0 h 49"/>
              <a:gd name="T8" fmla="*/ 0 w 49"/>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598" name="Freeform 123"/>
          <p:cNvSpPr>
            <a:spLocks/>
          </p:cNvSpPr>
          <p:nvPr/>
        </p:nvSpPr>
        <p:spPr bwMode="auto">
          <a:xfrm>
            <a:off x="4564675" y="4248151"/>
            <a:ext cx="71803" cy="68873"/>
          </a:xfrm>
          <a:custGeom>
            <a:avLst/>
            <a:gdLst>
              <a:gd name="T0" fmla="*/ 0 w 49"/>
              <a:gd name="T1" fmla="*/ 55443066 h 47"/>
              <a:gd name="T2" fmla="*/ 60483361 w 49"/>
              <a:gd name="T3" fmla="*/ 118445756 h 47"/>
              <a:gd name="T4" fmla="*/ 123486069 w 49"/>
              <a:gd name="T5" fmla="*/ 60483345 h 47"/>
              <a:gd name="T6" fmla="*/ 60483361 w 49"/>
              <a:gd name="T7" fmla="*/ 0 h 47"/>
              <a:gd name="T8" fmla="*/ 0 w 49"/>
              <a:gd name="T9" fmla="*/ 5544306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7">
                <a:moveTo>
                  <a:pt x="0" y="22"/>
                </a:moveTo>
                <a:lnTo>
                  <a:pt x="24" y="47"/>
                </a:lnTo>
                <a:lnTo>
                  <a:pt x="49" y="24"/>
                </a:lnTo>
                <a:lnTo>
                  <a:pt x="24" y="0"/>
                </a:lnTo>
                <a:lnTo>
                  <a:pt x="0" y="22"/>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599" name="Freeform 124"/>
          <p:cNvSpPr>
            <a:spLocks/>
          </p:cNvSpPr>
          <p:nvPr/>
        </p:nvSpPr>
        <p:spPr bwMode="auto">
          <a:xfrm>
            <a:off x="4639408" y="4176346"/>
            <a:ext cx="71804" cy="71804"/>
          </a:xfrm>
          <a:custGeom>
            <a:avLst/>
            <a:gdLst>
              <a:gd name="T0" fmla="*/ 0 w 49"/>
              <a:gd name="T1" fmla="*/ 60484139 h 49"/>
              <a:gd name="T2" fmla="*/ 60484139 w 49"/>
              <a:gd name="T3" fmla="*/ 123489244 h 49"/>
              <a:gd name="T4" fmla="*/ 123489244 w 49"/>
              <a:gd name="T5" fmla="*/ 60484139 h 49"/>
              <a:gd name="T6" fmla="*/ 60484139 w 49"/>
              <a:gd name="T7" fmla="*/ 0 h 49"/>
              <a:gd name="T8" fmla="*/ 0 w 49"/>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4" y="49"/>
                </a:lnTo>
                <a:lnTo>
                  <a:pt x="49" y="24"/>
                </a:lnTo>
                <a:lnTo>
                  <a:pt x="24"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00" name="Freeform 125"/>
          <p:cNvSpPr>
            <a:spLocks/>
          </p:cNvSpPr>
          <p:nvPr/>
        </p:nvSpPr>
        <p:spPr bwMode="auto">
          <a:xfrm>
            <a:off x="4711214" y="4104544"/>
            <a:ext cx="71803" cy="71803"/>
          </a:xfrm>
          <a:custGeom>
            <a:avLst/>
            <a:gdLst>
              <a:gd name="T0" fmla="*/ 0 w 49"/>
              <a:gd name="T1" fmla="*/ 63002708 h 49"/>
              <a:gd name="T2" fmla="*/ 60483361 w 49"/>
              <a:gd name="T3" fmla="*/ 123486069 h 49"/>
              <a:gd name="T4" fmla="*/ 123486069 w 49"/>
              <a:gd name="T5" fmla="*/ 63002708 h 49"/>
              <a:gd name="T6" fmla="*/ 60483361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01" name="Freeform 126"/>
          <p:cNvSpPr>
            <a:spLocks/>
          </p:cNvSpPr>
          <p:nvPr/>
        </p:nvSpPr>
        <p:spPr bwMode="auto">
          <a:xfrm>
            <a:off x="4783016" y="4032739"/>
            <a:ext cx="70338" cy="71804"/>
          </a:xfrm>
          <a:custGeom>
            <a:avLst/>
            <a:gdLst>
              <a:gd name="T0" fmla="*/ 0 w 48"/>
              <a:gd name="T1" fmla="*/ 63005105 h 49"/>
              <a:gd name="T2" fmla="*/ 60483750 w 48"/>
              <a:gd name="T3" fmla="*/ 123489244 h 49"/>
              <a:gd name="T4" fmla="*/ 120967500 w 48"/>
              <a:gd name="T5" fmla="*/ 63005105 h 49"/>
              <a:gd name="T6" fmla="*/ 60483750 w 48"/>
              <a:gd name="T7" fmla="*/ 0 h 49"/>
              <a:gd name="T8" fmla="*/ 0 w 48"/>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0" y="25"/>
                </a:moveTo>
                <a:lnTo>
                  <a:pt x="24" y="49"/>
                </a:lnTo>
                <a:lnTo>
                  <a:pt x="48"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02" name="Freeform 127"/>
          <p:cNvSpPr>
            <a:spLocks/>
          </p:cNvSpPr>
          <p:nvPr/>
        </p:nvSpPr>
        <p:spPr bwMode="auto">
          <a:xfrm>
            <a:off x="4853355" y="3960937"/>
            <a:ext cx="74735" cy="71803"/>
          </a:xfrm>
          <a:custGeom>
            <a:avLst/>
            <a:gdLst>
              <a:gd name="T0" fmla="*/ 0 w 51"/>
              <a:gd name="T1" fmla="*/ 63002708 h 49"/>
              <a:gd name="T2" fmla="*/ 63005089 w 51"/>
              <a:gd name="T3" fmla="*/ 123486069 h 49"/>
              <a:gd name="T4" fmla="*/ 128529556 w 51"/>
              <a:gd name="T5" fmla="*/ 63002708 h 49"/>
              <a:gd name="T6" fmla="*/ 68045433 w 51"/>
              <a:gd name="T7" fmla="*/ 0 h 49"/>
              <a:gd name="T8" fmla="*/ 0 w 51"/>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5"/>
                </a:moveTo>
                <a:lnTo>
                  <a:pt x="25" y="49"/>
                </a:lnTo>
                <a:lnTo>
                  <a:pt x="51" y="25"/>
                </a:lnTo>
                <a:lnTo>
                  <a:pt x="27"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03" name="Freeform 128"/>
          <p:cNvSpPr>
            <a:spLocks/>
          </p:cNvSpPr>
          <p:nvPr/>
        </p:nvSpPr>
        <p:spPr bwMode="auto">
          <a:xfrm>
            <a:off x="4928091" y="3893529"/>
            <a:ext cx="71803" cy="71803"/>
          </a:xfrm>
          <a:custGeom>
            <a:avLst/>
            <a:gdLst>
              <a:gd name="T0" fmla="*/ 0 w 49"/>
              <a:gd name="T1" fmla="*/ 60483361 h 49"/>
              <a:gd name="T2" fmla="*/ 63002708 w 49"/>
              <a:gd name="T3" fmla="*/ 123486069 h 49"/>
              <a:gd name="T4" fmla="*/ 123486069 w 49"/>
              <a:gd name="T5" fmla="*/ 60483361 h 49"/>
              <a:gd name="T6" fmla="*/ 63002708 w 49"/>
              <a:gd name="T7" fmla="*/ 0 h 49"/>
              <a:gd name="T8" fmla="*/ 0 w 49"/>
              <a:gd name="T9" fmla="*/ 6048336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04" name="Freeform 129"/>
          <p:cNvSpPr>
            <a:spLocks/>
          </p:cNvSpPr>
          <p:nvPr/>
        </p:nvSpPr>
        <p:spPr bwMode="auto">
          <a:xfrm>
            <a:off x="4999892" y="3821723"/>
            <a:ext cx="71804" cy="71804"/>
          </a:xfrm>
          <a:custGeom>
            <a:avLst/>
            <a:gdLst>
              <a:gd name="T0" fmla="*/ 0 w 49"/>
              <a:gd name="T1" fmla="*/ 60484139 h 49"/>
              <a:gd name="T2" fmla="*/ 63005105 w 49"/>
              <a:gd name="T3" fmla="*/ 123489244 h 49"/>
              <a:gd name="T4" fmla="*/ 123489244 w 49"/>
              <a:gd name="T5" fmla="*/ 60484139 h 49"/>
              <a:gd name="T6" fmla="*/ 63005105 w 49"/>
              <a:gd name="T7" fmla="*/ 0 h 49"/>
              <a:gd name="T8" fmla="*/ 0 w 49"/>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05" name="Freeform 130"/>
          <p:cNvSpPr>
            <a:spLocks/>
          </p:cNvSpPr>
          <p:nvPr/>
        </p:nvSpPr>
        <p:spPr bwMode="auto">
          <a:xfrm>
            <a:off x="5071697" y="3749921"/>
            <a:ext cx="74734" cy="71803"/>
          </a:xfrm>
          <a:custGeom>
            <a:avLst/>
            <a:gdLst>
              <a:gd name="T0" fmla="*/ 0 w 51"/>
              <a:gd name="T1" fmla="*/ 60483361 h 49"/>
              <a:gd name="T2" fmla="*/ 60483376 w 51"/>
              <a:gd name="T3" fmla="*/ 123486069 h 49"/>
              <a:gd name="T4" fmla="*/ 128526381 w 51"/>
              <a:gd name="T5" fmla="*/ 60483361 h 49"/>
              <a:gd name="T6" fmla="*/ 68043005 w 51"/>
              <a:gd name="T7" fmla="*/ 0 h 49"/>
              <a:gd name="T8" fmla="*/ 0 w 51"/>
              <a:gd name="T9" fmla="*/ 6048336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4"/>
                </a:moveTo>
                <a:lnTo>
                  <a:pt x="24" y="49"/>
                </a:lnTo>
                <a:lnTo>
                  <a:pt x="51" y="24"/>
                </a:lnTo>
                <a:lnTo>
                  <a:pt x="27"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06" name="Freeform 131"/>
          <p:cNvSpPr>
            <a:spLocks/>
          </p:cNvSpPr>
          <p:nvPr/>
        </p:nvSpPr>
        <p:spPr bwMode="auto">
          <a:xfrm>
            <a:off x="5146431" y="3678116"/>
            <a:ext cx="71804" cy="71804"/>
          </a:xfrm>
          <a:custGeom>
            <a:avLst/>
            <a:gdLst>
              <a:gd name="T0" fmla="*/ 0 w 49"/>
              <a:gd name="T1" fmla="*/ 63005105 h 49"/>
              <a:gd name="T2" fmla="*/ 60484139 w 49"/>
              <a:gd name="T3" fmla="*/ 123489244 h 49"/>
              <a:gd name="T4" fmla="*/ 123489244 w 49"/>
              <a:gd name="T5" fmla="*/ 63005105 h 49"/>
              <a:gd name="T6" fmla="*/ 60484139 w 49"/>
              <a:gd name="T7" fmla="*/ 0 h 49"/>
              <a:gd name="T8" fmla="*/ 0 w 49"/>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07" name="Freeform 132"/>
          <p:cNvSpPr>
            <a:spLocks/>
          </p:cNvSpPr>
          <p:nvPr/>
        </p:nvSpPr>
        <p:spPr bwMode="auto">
          <a:xfrm>
            <a:off x="5218237" y="3606314"/>
            <a:ext cx="71803" cy="71803"/>
          </a:xfrm>
          <a:custGeom>
            <a:avLst/>
            <a:gdLst>
              <a:gd name="T0" fmla="*/ 0 w 49"/>
              <a:gd name="T1" fmla="*/ 63002708 h 49"/>
              <a:gd name="T2" fmla="*/ 60483361 w 49"/>
              <a:gd name="T3" fmla="*/ 123486069 h 49"/>
              <a:gd name="T4" fmla="*/ 123486069 w 49"/>
              <a:gd name="T5" fmla="*/ 63002708 h 49"/>
              <a:gd name="T6" fmla="*/ 60483361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08" name="Freeform 133"/>
          <p:cNvSpPr>
            <a:spLocks/>
          </p:cNvSpPr>
          <p:nvPr/>
        </p:nvSpPr>
        <p:spPr bwMode="auto">
          <a:xfrm>
            <a:off x="5290039" y="3537439"/>
            <a:ext cx="70338" cy="71804"/>
          </a:xfrm>
          <a:custGeom>
            <a:avLst/>
            <a:gdLst>
              <a:gd name="T0" fmla="*/ 0 w 48"/>
              <a:gd name="T1" fmla="*/ 63005105 h 49"/>
              <a:gd name="T2" fmla="*/ 60483750 w 48"/>
              <a:gd name="T3" fmla="*/ 123489244 h 49"/>
              <a:gd name="T4" fmla="*/ 120967500 w 48"/>
              <a:gd name="T5" fmla="*/ 63005105 h 49"/>
              <a:gd name="T6" fmla="*/ 60483750 w 48"/>
              <a:gd name="T7" fmla="*/ 0 h 49"/>
              <a:gd name="T8" fmla="*/ 0 w 48"/>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0" y="25"/>
                </a:moveTo>
                <a:lnTo>
                  <a:pt x="24" y="49"/>
                </a:lnTo>
                <a:lnTo>
                  <a:pt x="48"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09" name="Freeform 134"/>
          <p:cNvSpPr>
            <a:spLocks/>
          </p:cNvSpPr>
          <p:nvPr/>
        </p:nvSpPr>
        <p:spPr bwMode="auto">
          <a:xfrm>
            <a:off x="5364774" y="3467100"/>
            <a:ext cx="70338" cy="70338"/>
          </a:xfrm>
          <a:custGeom>
            <a:avLst/>
            <a:gdLst>
              <a:gd name="T0" fmla="*/ 0 w 48"/>
              <a:gd name="T1" fmla="*/ 60483750 h 48"/>
              <a:gd name="T2" fmla="*/ 60483750 w 48"/>
              <a:gd name="T3" fmla="*/ 120967500 h 48"/>
              <a:gd name="T4" fmla="*/ 120967500 w 48"/>
              <a:gd name="T5" fmla="*/ 60483750 h 48"/>
              <a:gd name="T6" fmla="*/ 60483750 w 48"/>
              <a:gd name="T7" fmla="*/ 0 h 48"/>
              <a:gd name="T8" fmla="*/ 0 w 48"/>
              <a:gd name="T9" fmla="*/ 6048375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0" y="24"/>
                </a:moveTo>
                <a:lnTo>
                  <a:pt x="24" y="48"/>
                </a:lnTo>
                <a:lnTo>
                  <a:pt x="48" y="24"/>
                </a:lnTo>
                <a:lnTo>
                  <a:pt x="24"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10" name="Freeform 135"/>
          <p:cNvSpPr>
            <a:spLocks/>
          </p:cNvSpPr>
          <p:nvPr/>
        </p:nvSpPr>
        <p:spPr bwMode="auto">
          <a:xfrm>
            <a:off x="5435114" y="3395298"/>
            <a:ext cx="71803" cy="71803"/>
          </a:xfrm>
          <a:custGeom>
            <a:avLst/>
            <a:gdLst>
              <a:gd name="T0" fmla="*/ 0 w 49"/>
              <a:gd name="T1" fmla="*/ 60483361 h 49"/>
              <a:gd name="T2" fmla="*/ 63002708 w 49"/>
              <a:gd name="T3" fmla="*/ 123486069 h 49"/>
              <a:gd name="T4" fmla="*/ 123486069 w 49"/>
              <a:gd name="T5" fmla="*/ 60483361 h 49"/>
              <a:gd name="T6" fmla="*/ 63002708 w 49"/>
              <a:gd name="T7" fmla="*/ 0 h 49"/>
              <a:gd name="T8" fmla="*/ 0 w 49"/>
              <a:gd name="T9" fmla="*/ 6048336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11" name="Freeform 136"/>
          <p:cNvSpPr>
            <a:spLocks/>
          </p:cNvSpPr>
          <p:nvPr/>
        </p:nvSpPr>
        <p:spPr bwMode="auto">
          <a:xfrm>
            <a:off x="5506916" y="3323492"/>
            <a:ext cx="71804" cy="71804"/>
          </a:xfrm>
          <a:custGeom>
            <a:avLst/>
            <a:gdLst>
              <a:gd name="T0" fmla="*/ 0 w 49"/>
              <a:gd name="T1" fmla="*/ 60484139 h 49"/>
              <a:gd name="T2" fmla="*/ 63005105 w 49"/>
              <a:gd name="T3" fmla="*/ 123489244 h 49"/>
              <a:gd name="T4" fmla="*/ 123489244 w 49"/>
              <a:gd name="T5" fmla="*/ 60484139 h 49"/>
              <a:gd name="T6" fmla="*/ 63005105 w 49"/>
              <a:gd name="T7" fmla="*/ 0 h 49"/>
              <a:gd name="T8" fmla="*/ 0 w 49"/>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12" name="Freeform 137"/>
          <p:cNvSpPr>
            <a:spLocks/>
          </p:cNvSpPr>
          <p:nvPr/>
        </p:nvSpPr>
        <p:spPr bwMode="auto">
          <a:xfrm>
            <a:off x="5578720" y="3254621"/>
            <a:ext cx="74734" cy="68873"/>
          </a:xfrm>
          <a:custGeom>
            <a:avLst/>
            <a:gdLst>
              <a:gd name="T0" fmla="*/ 0 w 51"/>
              <a:gd name="T1" fmla="*/ 55443066 h 47"/>
              <a:gd name="T2" fmla="*/ 63002723 w 51"/>
              <a:gd name="T3" fmla="*/ 118445756 h 47"/>
              <a:gd name="T4" fmla="*/ 128526381 w 51"/>
              <a:gd name="T5" fmla="*/ 60483345 h 47"/>
              <a:gd name="T6" fmla="*/ 68043005 w 51"/>
              <a:gd name="T7" fmla="*/ 0 h 47"/>
              <a:gd name="T8" fmla="*/ 0 w 51"/>
              <a:gd name="T9" fmla="*/ 5544306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7">
                <a:moveTo>
                  <a:pt x="0" y="22"/>
                </a:moveTo>
                <a:lnTo>
                  <a:pt x="25" y="47"/>
                </a:lnTo>
                <a:lnTo>
                  <a:pt x="51" y="24"/>
                </a:lnTo>
                <a:lnTo>
                  <a:pt x="27" y="0"/>
                </a:lnTo>
                <a:lnTo>
                  <a:pt x="0" y="22"/>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13" name="Freeform 138"/>
          <p:cNvSpPr>
            <a:spLocks/>
          </p:cNvSpPr>
          <p:nvPr/>
        </p:nvSpPr>
        <p:spPr bwMode="auto">
          <a:xfrm>
            <a:off x="5653454" y="3182816"/>
            <a:ext cx="71804" cy="71804"/>
          </a:xfrm>
          <a:custGeom>
            <a:avLst/>
            <a:gdLst>
              <a:gd name="T0" fmla="*/ 0 w 49"/>
              <a:gd name="T1" fmla="*/ 63005105 h 49"/>
              <a:gd name="T2" fmla="*/ 60484139 w 49"/>
              <a:gd name="T3" fmla="*/ 123489244 h 49"/>
              <a:gd name="T4" fmla="*/ 123489244 w 49"/>
              <a:gd name="T5" fmla="*/ 63005105 h 49"/>
              <a:gd name="T6" fmla="*/ 60484139 w 49"/>
              <a:gd name="T7" fmla="*/ 0 h 49"/>
              <a:gd name="T8" fmla="*/ 0 w 49"/>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14" name="Freeform 139"/>
          <p:cNvSpPr>
            <a:spLocks/>
          </p:cNvSpPr>
          <p:nvPr/>
        </p:nvSpPr>
        <p:spPr bwMode="auto">
          <a:xfrm>
            <a:off x="5725260" y="3111014"/>
            <a:ext cx="71803" cy="71803"/>
          </a:xfrm>
          <a:custGeom>
            <a:avLst/>
            <a:gdLst>
              <a:gd name="T0" fmla="*/ 0 w 49"/>
              <a:gd name="T1" fmla="*/ 63002708 h 49"/>
              <a:gd name="T2" fmla="*/ 60483361 w 49"/>
              <a:gd name="T3" fmla="*/ 123486069 h 49"/>
              <a:gd name="T4" fmla="*/ 123486069 w 49"/>
              <a:gd name="T5" fmla="*/ 63002708 h 49"/>
              <a:gd name="T6" fmla="*/ 60483361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15" name="Freeform 140"/>
          <p:cNvSpPr>
            <a:spLocks/>
          </p:cNvSpPr>
          <p:nvPr/>
        </p:nvSpPr>
        <p:spPr bwMode="auto">
          <a:xfrm>
            <a:off x="5797063" y="3039208"/>
            <a:ext cx="74735" cy="71804"/>
          </a:xfrm>
          <a:custGeom>
            <a:avLst/>
            <a:gdLst>
              <a:gd name="T0" fmla="*/ 0 w 51"/>
              <a:gd name="T1" fmla="*/ 63005105 h 49"/>
              <a:gd name="T2" fmla="*/ 60484124 w 51"/>
              <a:gd name="T3" fmla="*/ 123489244 h 49"/>
              <a:gd name="T4" fmla="*/ 128529556 w 51"/>
              <a:gd name="T5" fmla="*/ 63005105 h 49"/>
              <a:gd name="T6" fmla="*/ 65524467 w 51"/>
              <a:gd name="T7" fmla="*/ 0 h 49"/>
              <a:gd name="T8" fmla="*/ 0 w 51"/>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5"/>
                </a:moveTo>
                <a:lnTo>
                  <a:pt x="24" y="49"/>
                </a:lnTo>
                <a:lnTo>
                  <a:pt x="51" y="25"/>
                </a:lnTo>
                <a:lnTo>
                  <a:pt x="26"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16" name="Freeform 141"/>
          <p:cNvSpPr>
            <a:spLocks/>
          </p:cNvSpPr>
          <p:nvPr/>
        </p:nvSpPr>
        <p:spPr bwMode="auto">
          <a:xfrm>
            <a:off x="5871797" y="2968869"/>
            <a:ext cx="70338" cy="70338"/>
          </a:xfrm>
          <a:custGeom>
            <a:avLst/>
            <a:gdLst>
              <a:gd name="T0" fmla="*/ 0 w 48"/>
              <a:gd name="T1" fmla="*/ 60483750 h 48"/>
              <a:gd name="T2" fmla="*/ 60483750 w 48"/>
              <a:gd name="T3" fmla="*/ 120967500 h 48"/>
              <a:gd name="T4" fmla="*/ 120967500 w 48"/>
              <a:gd name="T5" fmla="*/ 60483750 h 48"/>
              <a:gd name="T6" fmla="*/ 60483750 w 48"/>
              <a:gd name="T7" fmla="*/ 0 h 48"/>
              <a:gd name="T8" fmla="*/ 0 w 48"/>
              <a:gd name="T9" fmla="*/ 6048375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0" y="24"/>
                </a:moveTo>
                <a:lnTo>
                  <a:pt x="24" y="48"/>
                </a:lnTo>
                <a:lnTo>
                  <a:pt x="48" y="24"/>
                </a:lnTo>
                <a:lnTo>
                  <a:pt x="24"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17" name="Freeform 142"/>
          <p:cNvSpPr>
            <a:spLocks/>
          </p:cNvSpPr>
          <p:nvPr/>
        </p:nvSpPr>
        <p:spPr bwMode="auto">
          <a:xfrm>
            <a:off x="5942137" y="2899998"/>
            <a:ext cx="71803" cy="71803"/>
          </a:xfrm>
          <a:custGeom>
            <a:avLst/>
            <a:gdLst>
              <a:gd name="T0" fmla="*/ 0 w 49"/>
              <a:gd name="T1" fmla="*/ 60483361 h 49"/>
              <a:gd name="T2" fmla="*/ 63002708 w 49"/>
              <a:gd name="T3" fmla="*/ 123486069 h 49"/>
              <a:gd name="T4" fmla="*/ 123486069 w 49"/>
              <a:gd name="T5" fmla="*/ 60483361 h 49"/>
              <a:gd name="T6" fmla="*/ 63002708 w 49"/>
              <a:gd name="T7" fmla="*/ 0 h 49"/>
              <a:gd name="T8" fmla="*/ 0 w 49"/>
              <a:gd name="T9" fmla="*/ 6048336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18" name="Freeform 143"/>
          <p:cNvSpPr>
            <a:spLocks/>
          </p:cNvSpPr>
          <p:nvPr/>
        </p:nvSpPr>
        <p:spPr bwMode="auto">
          <a:xfrm>
            <a:off x="6013939" y="2828192"/>
            <a:ext cx="71804" cy="71804"/>
          </a:xfrm>
          <a:custGeom>
            <a:avLst/>
            <a:gdLst>
              <a:gd name="T0" fmla="*/ 0 w 49"/>
              <a:gd name="T1" fmla="*/ 60484139 h 49"/>
              <a:gd name="T2" fmla="*/ 63005105 w 49"/>
              <a:gd name="T3" fmla="*/ 123489244 h 49"/>
              <a:gd name="T4" fmla="*/ 123489244 w 49"/>
              <a:gd name="T5" fmla="*/ 60484139 h 49"/>
              <a:gd name="T6" fmla="*/ 63005105 w 49"/>
              <a:gd name="T7" fmla="*/ 0 h 49"/>
              <a:gd name="T8" fmla="*/ 0 w 49"/>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19" name="Freeform 144"/>
          <p:cNvSpPr>
            <a:spLocks/>
          </p:cNvSpPr>
          <p:nvPr/>
        </p:nvSpPr>
        <p:spPr bwMode="auto">
          <a:xfrm>
            <a:off x="6088675" y="2756391"/>
            <a:ext cx="71803" cy="71803"/>
          </a:xfrm>
          <a:custGeom>
            <a:avLst/>
            <a:gdLst>
              <a:gd name="T0" fmla="*/ 0 w 49"/>
              <a:gd name="T1" fmla="*/ 63002708 h 49"/>
              <a:gd name="T2" fmla="*/ 63002708 w 49"/>
              <a:gd name="T3" fmla="*/ 123486069 h 49"/>
              <a:gd name="T4" fmla="*/ 123486069 w 49"/>
              <a:gd name="T5" fmla="*/ 63002708 h 49"/>
              <a:gd name="T6" fmla="*/ 63002708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5" y="49"/>
                </a:lnTo>
                <a:lnTo>
                  <a:pt x="49" y="25"/>
                </a:lnTo>
                <a:lnTo>
                  <a:pt x="25"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20" name="Freeform 145"/>
          <p:cNvSpPr>
            <a:spLocks/>
          </p:cNvSpPr>
          <p:nvPr/>
        </p:nvSpPr>
        <p:spPr bwMode="auto">
          <a:xfrm>
            <a:off x="6160477" y="2684585"/>
            <a:ext cx="71804" cy="71804"/>
          </a:xfrm>
          <a:custGeom>
            <a:avLst/>
            <a:gdLst>
              <a:gd name="T0" fmla="*/ 0 w 49"/>
              <a:gd name="T1" fmla="*/ 63005105 h 49"/>
              <a:gd name="T2" fmla="*/ 60484139 w 49"/>
              <a:gd name="T3" fmla="*/ 123489244 h 49"/>
              <a:gd name="T4" fmla="*/ 123489244 w 49"/>
              <a:gd name="T5" fmla="*/ 63005105 h 49"/>
              <a:gd name="T6" fmla="*/ 60484139 w 49"/>
              <a:gd name="T7" fmla="*/ 0 h 49"/>
              <a:gd name="T8" fmla="*/ 0 w 49"/>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21" name="Freeform 146"/>
          <p:cNvSpPr>
            <a:spLocks/>
          </p:cNvSpPr>
          <p:nvPr/>
        </p:nvSpPr>
        <p:spPr bwMode="auto">
          <a:xfrm>
            <a:off x="6232283" y="2615713"/>
            <a:ext cx="71803" cy="68873"/>
          </a:xfrm>
          <a:custGeom>
            <a:avLst/>
            <a:gdLst>
              <a:gd name="T0" fmla="*/ 0 w 49"/>
              <a:gd name="T1" fmla="*/ 57962412 h 47"/>
              <a:gd name="T2" fmla="*/ 60483361 w 49"/>
              <a:gd name="T3" fmla="*/ 118445756 h 47"/>
              <a:gd name="T4" fmla="*/ 123486069 w 49"/>
              <a:gd name="T5" fmla="*/ 63002690 h 47"/>
              <a:gd name="T6" fmla="*/ 60483361 w 49"/>
              <a:gd name="T7" fmla="*/ 0 h 47"/>
              <a:gd name="T8" fmla="*/ 0 w 49"/>
              <a:gd name="T9" fmla="*/ 57962412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7">
                <a:moveTo>
                  <a:pt x="0" y="23"/>
                </a:moveTo>
                <a:lnTo>
                  <a:pt x="24" y="47"/>
                </a:lnTo>
                <a:lnTo>
                  <a:pt x="49" y="25"/>
                </a:lnTo>
                <a:lnTo>
                  <a:pt x="24" y="0"/>
                </a:lnTo>
                <a:lnTo>
                  <a:pt x="0" y="23"/>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22" name="Freeform 147"/>
          <p:cNvSpPr>
            <a:spLocks/>
          </p:cNvSpPr>
          <p:nvPr/>
        </p:nvSpPr>
        <p:spPr bwMode="auto">
          <a:xfrm>
            <a:off x="6304086" y="2545374"/>
            <a:ext cx="74735" cy="70338"/>
          </a:xfrm>
          <a:custGeom>
            <a:avLst/>
            <a:gdLst>
              <a:gd name="T0" fmla="*/ 0 w 51"/>
              <a:gd name="T1" fmla="*/ 60483750 h 48"/>
              <a:gd name="T2" fmla="*/ 60484124 w 51"/>
              <a:gd name="T3" fmla="*/ 120967500 h 48"/>
              <a:gd name="T4" fmla="*/ 128529556 w 51"/>
              <a:gd name="T5" fmla="*/ 60483750 h 48"/>
              <a:gd name="T6" fmla="*/ 65524467 w 51"/>
              <a:gd name="T7" fmla="*/ 0 h 48"/>
              <a:gd name="T8" fmla="*/ 0 w 51"/>
              <a:gd name="T9" fmla="*/ 6048375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8">
                <a:moveTo>
                  <a:pt x="0" y="24"/>
                </a:moveTo>
                <a:lnTo>
                  <a:pt x="24" y="48"/>
                </a:lnTo>
                <a:lnTo>
                  <a:pt x="51" y="24"/>
                </a:lnTo>
                <a:lnTo>
                  <a:pt x="26"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23" name="Freeform 148"/>
          <p:cNvSpPr>
            <a:spLocks/>
          </p:cNvSpPr>
          <p:nvPr/>
        </p:nvSpPr>
        <p:spPr bwMode="auto">
          <a:xfrm>
            <a:off x="6378820" y="2473569"/>
            <a:ext cx="70338" cy="71804"/>
          </a:xfrm>
          <a:custGeom>
            <a:avLst/>
            <a:gdLst>
              <a:gd name="T0" fmla="*/ 0 w 48"/>
              <a:gd name="T1" fmla="*/ 60484139 h 49"/>
              <a:gd name="T2" fmla="*/ 60483750 w 48"/>
              <a:gd name="T3" fmla="*/ 123489244 h 49"/>
              <a:gd name="T4" fmla="*/ 120967500 w 48"/>
              <a:gd name="T5" fmla="*/ 60484139 h 49"/>
              <a:gd name="T6" fmla="*/ 60483750 w 48"/>
              <a:gd name="T7" fmla="*/ 0 h 49"/>
              <a:gd name="T8" fmla="*/ 0 w 48"/>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0" y="24"/>
                </a:moveTo>
                <a:lnTo>
                  <a:pt x="24" y="49"/>
                </a:lnTo>
                <a:lnTo>
                  <a:pt x="48" y="24"/>
                </a:lnTo>
                <a:lnTo>
                  <a:pt x="24"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24" name="Freeform 149"/>
          <p:cNvSpPr>
            <a:spLocks/>
          </p:cNvSpPr>
          <p:nvPr/>
        </p:nvSpPr>
        <p:spPr bwMode="auto">
          <a:xfrm>
            <a:off x="6449160" y="2401768"/>
            <a:ext cx="71803" cy="71803"/>
          </a:xfrm>
          <a:custGeom>
            <a:avLst/>
            <a:gdLst>
              <a:gd name="T0" fmla="*/ 0 w 49"/>
              <a:gd name="T1" fmla="*/ 60483361 h 49"/>
              <a:gd name="T2" fmla="*/ 63002708 w 49"/>
              <a:gd name="T3" fmla="*/ 123486069 h 49"/>
              <a:gd name="T4" fmla="*/ 123486069 w 49"/>
              <a:gd name="T5" fmla="*/ 60483361 h 49"/>
              <a:gd name="T6" fmla="*/ 63002708 w 49"/>
              <a:gd name="T7" fmla="*/ 0 h 49"/>
              <a:gd name="T8" fmla="*/ 0 w 49"/>
              <a:gd name="T9" fmla="*/ 6048336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25" name="Freeform 150"/>
          <p:cNvSpPr>
            <a:spLocks/>
          </p:cNvSpPr>
          <p:nvPr/>
        </p:nvSpPr>
        <p:spPr bwMode="auto">
          <a:xfrm>
            <a:off x="6520963" y="2329962"/>
            <a:ext cx="74735" cy="71804"/>
          </a:xfrm>
          <a:custGeom>
            <a:avLst/>
            <a:gdLst>
              <a:gd name="T0" fmla="*/ 0 w 51"/>
              <a:gd name="T1" fmla="*/ 60484139 h 49"/>
              <a:gd name="T2" fmla="*/ 63005089 w 51"/>
              <a:gd name="T3" fmla="*/ 123489244 h 49"/>
              <a:gd name="T4" fmla="*/ 128529556 w 51"/>
              <a:gd name="T5" fmla="*/ 60484139 h 49"/>
              <a:gd name="T6" fmla="*/ 68045433 w 51"/>
              <a:gd name="T7" fmla="*/ 0 h 49"/>
              <a:gd name="T8" fmla="*/ 0 w 51"/>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4"/>
                </a:moveTo>
                <a:lnTo>
                  <a:pt x="25" y="49"/>
                </a:lnTo>
                <a:lnTo>
                  <a:pt x="51" y="24"/>
                </a:lnTo>
                <a:lnTo>
                  <a:pt x="27"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26" name="Freeform 151"/>
          <p:cNvSpPr>
            <a:spLocks/>
          </p:cNvSpPr>
          <p:nvPr/>
        </p:nvSpPr>
        <p:spPr bwMode="auto">
          <a:xfrm>
            <a:off x="6595698" y="2261091"/>
            <a:ext cx="71803" cy="71803"/>
          </a:xfrm>
          <a:custGeom>
            <a:avLst/>
            <a:gdLst>
              <a:gd name="T0" fmla="*/ 0 w 49"/>
              <a:gd name="T1" fmla="*/ 63002708 h 49"/>
              <a:gd name="T2" fmla="*/ 63002708 w 49"/>
              <a:gd name="T3" fmla="*/ 123486069 h 49"/>
              <a:gd name="T4" fmla="*/ 123486069 w 49"/>
              <a:gd name="T5" fmla="*/ 63002708 h 49"/>
              <a:gd name="T6" fmla="*/ 63002708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5" y="49"/>
                </a:lnTo>
                <a:lnTo>
                  <a:pt x="49" y="25"/>
                </a:lnTo>
                <a:lnTo>
                  <a:pt x="25"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27" name="Freeform 152"/>
          <p:cNvSpPr>
            <a:spLocks/>
          </p:cNvSpPr>
          <p:nvPr/>
        </p:nvSpPr>
        <p:spPr bwMode="auto">
          <a:xfrm>
            <a:off x="6667500" y="2189285"/>
            <a:ext cx="71804" cy="71804"/>
          </a:xfrm>
          <a:custGeom>
            <a:avLst/>
            <a:gdLst>
              <a:gd name="T0" fmla="*/ 0 w 49"/>
              <a:gd name="T1" fmla="*/ 63005105 h 49"/>
              <a:gd name="T2" fmla="*/ 60484139 w 49"/>
              <a:gd name="T3" fmla="*/ 123489244 h 49"/>
              <a:gd name="T4" fmla="*/ 123489244 w 49"/>
              <a:gd name="T5" fmla="*/ 63005105 h 49"/>
              <a:gd name="T6" fmla="*/ 60484139 w 49"/>
              <a:gd name="T7" fmla="*/ 0 h 49"/>
              <a:gd name="T8" fmla="*/ 0 w 49"/>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28" name="Freeform 153"/>
          <p:cNvSpPr>
            <a:spLocks/>
          </p:cNvSpPr>
          <p:nvPr/>
        </p:nvSpPr>
        <p:spPr bwMode="auto">
          <a:xfrm>
            <a:off x="6739306" y="2117483"/>
            <a:ext cx="71803" cy="71803"/>
          </a:xfrm>
          <a:custGeom>
            <a:avLst/>
            <a:gdLst>
              <a:gd name="T0" fmla="*/ 0 w 49"/>
              <a:gd name="T1" fmla="*/ 63002708 h 49"/>
              <a:gd name="T2" fmla="*/ 60483361 w 49"/>
              <a:gd name="T3" fmla="*/ 123486069 h 49"/>
              <a:gd name="T4" fmla="*/ 123486069 w 49"/>
              <a:gd name="T5" fmla="*/ 63002708 h 49"/>
              <a:gd name="T6" fmla="*/ 60483361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29" name="Freeform 154"/>
          <p:cNvSpPr>
            <a:spLocks/>
          </p:cNvSpPr>
          <p:nvPr/>
        </p:nvSpPr>
        <p:spPr bwMode="auto">
          <a:xfrm>
            <a:off x="6814039" y="2050074"/>
            <a:ext cx="68874" cy="67408"/>
          </a:xfrm>
          <a:custGeom>
            <a:avLst/>
            <a:gdLst>
              <a:gd name="T0" fmla="*/ 0 w 47"/>
              <a:gd name="T1" fmla="*/ 55443438 h 46"/>
              <a:gd name="T2" fmla="*/ 60484155 w 47"/>
              <a:gd name="T3" fmla="*/ 115927188 h 46"/>
              <a:gd name="T4" fmla="*/ 118448931 w 47"/>
              <a:gd name="T5" fmla="*/ 60483750 h 46"/>
              <a:gd name="T6" fmla="*/ 55443809 w 47"/>
              <a:gd name="T7" fmla="*/ 0 h 46"/>
              <a:gd name="T8" fmla="*/ 0 w 47"/>
              <a:gd name="T9" fmla="*/ 55443438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6">
                <a:moveTo>
                  <a:pt x="0" y="22"/>
                </a:moveTo>
                <a:lnTo>
                  <a:pt x="24" y="46"/>
                </a:lnTo>
                <a:lnTo>
                  <a:pt x="47" y="24"/>
                </a:lnTo>
                <a:lnTo>
                  <a:pt x="22" y="0"/>
                </a:lnTo>
                <a:lnTo>
                  <a:pt x="0" y="22"/>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30" name="Freeform 155"/>
          <p:cNvSpPr>
            <a:spLocks/>
          </p:cNvSpPr>
          <p:nvPr/>
        </p:nvSpPr>
        <p:spPr bwMode="auto">
          <a:xfrm>
            <a:off x="6799384" y="1950429"/>
            <a:ext cx="181708" cy="186103"/>
          </a:xfrm>
          <a:custGeom>
            <a:avLst/>
            <a:gdLst>
              <a:gd name="T0" fmla="*/ 209173763 w 124"/>
              <a:gd name="T1" fmla="*/ 320058256 h 127"/>
              <a:gd name="T2" fmla="*/ 312499375 w 124"/>
              <a:gd name="T3" fmla="*/ 0 h 127"/>
              <a:gd name="T4" fmla="*/ 0 w 124"/>
              <a:gd name="T5" fmla="*/ 108365656 h 127"/>
              <a:gd name="T6" fmla="*/ 209173763 w 124"/>
              <a:gd name="T7" fmla="*/ 320058256 h 1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127">
                <a:moveTo>
                  <a:pt x="83" y="127"/>
                </a:moveTo>
                <a:lnTo>
                  <a:pt x="124" y="0"/>
                </a:lnTo>
                <a:lnTo>
                  <a:pt x="0" y="43"/>
                </a:lnTo>
                <a:lnTo>
                  <a:pt x="83" y="127"/>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31" name="Rectangle 156"/>
          <p:cNvSpPr>
            <a:spLocks noChangeArrowheads="1"/>
          </p:cNvSpPr>
          <p:nvPr/>
        </p:nvSpPr>
        <p:spPr bwMode="auto">
          <a:xfrm>
            <a:off x="6972300" y="1742343"/>
            <a:ext cx="452804"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632" name="Rectangle 157"/>
          <p:cNvSpPr>
            <a:spLocks noChangeArrowheads="1"/>
          </p:cNvSpPr>
          <p:nvPr/>
        </p:nvSpPr>
        <p:spPr bwMode="auto">
          <a:xfrm>
            <a:off x="6960578" y="1633904"/>
            <a:ext cx="593111"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c. 1918</a:t>
            </a:r>
            <a:endParaRPr lang="fr-FR" altLang="en-US" sz="2215"/>
          </a:p>
        </p:txBody>
      </p:sp>
      <p:sp>
        <p:nvSpPr>
          <p:cNvPr id="20633" name="Rectangle 159"/>
          <p:cNvSpPr>
            <a:spLocks noChangeArrowheads="1"/>
          </p:cNvSpPr>
          <p:nvPr/>
        </p:nvSpPr>
        <p:spPr bwMode="auto">
          <a:xfrm>
            <a:off x="8248652" y="2448658"/>
            <a:ext cx="452803"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634" name="Rectangle 160"/>
          <p:cNvSpPr>
            <a:spLocks noChangeArrowheads="1"/>
          </p:cNvSpPr>
          <p:nvPr/>
        </p:nvSpPr>
        <p:spPr bwMode="auto">
          <a:xfrm>
            <a:off x="8945443" y="2374236"/>
            <a:ext cx="593111"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dirty="0">
                <a:solidFill>
                  <a:srgbClr val="000000"/>
                </a:solidFill>
              </a:rPr>
              <a:t>c. 1978</a:t>
            </a:r>
            <a:endParaRPr lang="fr-FR" altLang="en-US" sz="2215" dirty="0"/>
          </a:p>
        </p:txBody>
      </p:sp>
      <p:sp>
        <p:nvSpPr>
          <p:cNvPr id="20635" name="Rectangle 161"/>
          <p:cNvSpPr>
            <a:spLocks noChangeArrowheads="1"/>
          </p:cNvSpPr>
          <p:nvPr/>
        </p:nvSpPr>
        <p:spPr bwMode="auto">
          <a:xfrm>
            <a:off x="8654562" y="245891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0636" name="Line 162"/>
          <p:cNvSpPr>
            <a:spLocks noChangeShapeType="1"/>
          </p:cNvSpPr>
          <p:nvPr/>
        </p:nvSpPr>
        <p:spPr bwMode="auto">
          <a:xfrm flipV="1">
            <a:off x="5555274" y="2234712"/>
            <a:ext cx="8792" cy="2834054"/>
          </a:xfrm>
          <a:prstGeom prst="line">
            <a:avLst/>
          </a:prstGeom>
          <a:noFill/>
          <a:ln w="19050" cap="rnd">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0637" name="Freeform 164"/>
          <p:cNvSpPr>
            <a:spLocks/>
          </p:cNvSpPr>
          <p:nvPr/>
        </p:nvSpPr>
        <p:spPr bwMode="auto">
          <a:xfrm>
            <a:off x="7923336" y="1783375"/>
            <a:ext cx="184638" cy="186103"/>
          </a:xfrm>
          <a:custGeom>
            <a:avLst/>
            <a:gdLst>
              <a:gd name="T0" fmla="*/ 209173763 w 126"/>
              <a:gd name="T1" fmla="*/ 320058256 h 127"/>
              <a:gd name="T2" fmla="*/ 317539688 w 126"/>
              <a:gd name="T3" fmla="*/ 0 h 127"/>
              <a:gd name="T4" fmla="*/ 0 w 126"/>
              <a:gd name="T5" fmla="*/ 108365656 h 127"/>
              <a:gd name="T6" fmla="*/ 209173763 w 126"/>
              <a:gd name="T7" fmla="*/ 320058256 h 1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6" h="127">
                <a:moveTo>
                  <a:pt x="83" y="127"/>
                </a:moveTo>
                <a:lnTo>
                  <a:pt x="126" y="0"/>
                </a:lnTo>
                <a:lnTo>
                  <a:pt x="0" y="43"/>
                </a:lnTo>
                <a:lnTo>
                  <a:pt x="83"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38" name="Rectangle 165"/>
          <p:cNvSpPr>
            <a:spLocks noChangeArrowheads="1"/>
          </p:cNvSpPr>
          <p:nvPr/>
        </p:nvSpPr>
        <p:spPr bwMode="auto">
          <a:xfrm>
            <a:off x="8105043" y="1315916"/>
            <a:ext cx="1232388"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640" name="Rectangle 167"/>
          <p:cNvSpPr>
            <a:spLocks noChangeArrowheads="1"/>
          </p:cNvSpPr>
          <p:nvPr/>
        </p:nvSpPr>
        <p:spPr bwMode="auto">
          <a:xfrm>
            <a:off x="9167446" y="1324708"/>
            <a:ext cx="49694"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 </a:t>
            </a:r>
            <a:endParaRPr lang="fr-FR" altLang="en-US" sz="2215"/>
          </a:p>
        </p:txBody>
      </p:sp>
      <p:sp>
        <p:nvSpPr>
          <p:cNvPr id="20642" name="Rectangle 169"/>
          <p:cNvSpPr>
            <a:spLocks noChangeArrowheads="1"/>
          </p:cNvSpPr>
          <p:nvPr/>
        </p:nvSpPr>
        <p:spPr bwMode="auto">
          <a:xfrm>
            <a:off x="8119696" y="1560635"/>
            <a:ext cx="981038"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dirty="0" err="1">
                <a:solidFill>
                  <a:srgbClr val="000000"/>
                </a:solidFill>
              </a:rPr>
              <a:t>Cohort</a:t>
            </a:r>
            <a:r>
              <a:rPr lang="fr-FR" altLang="en-US" sz="1569" dirty="0">
                <a:solidFill>
                  <a:srgbClr val="000000"/>
                </a:solidFill>
              </a:rPr>
              <a:t> </a:t>
            </a:r>
            <a:r>
              <a:rPr lang="fr-FR" altLang="en-US" sz="1569" dirty="0" err="1">
                <a:solidFill>
                  <a:srgbClr val="000000"/>
                </a:solidFill>
              </a:rPr>
              <a:t>born</a:t>
            </a:r>
            <a:endParaRPr lang="fr-FR" altLang="en-US" sz="2215" dirty="0"/>
          </a:p>
        </p:txBody>
      </p:sp>
      <p:sp>
        <p:nvSpPr>
          <p:cNvPr id="20644" name="Rectangle 171"/>
          <p:cNvSpPr>
            <a:spLocks noChangeArrowheads="1"/>
          </p:cNvSpPr>
          <p:nvPr/>
        </p:nvSpPr>
        <p:spPr bwMode="auto">
          <a:xfrm>
            <a:off x="8519748" y="1796562"/>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1948</a:t>
            </a:r>
            <a:endParaRPr lang="fr-FR" altLang="en-US" sz="2215"/>
          </a:p>
        </p:txBody>
      </p:sp>
      <p:sp>
        <p:nvSpPr>
          <p:cNvPr id="20645" name="Rectangle 172"/>
          <p:cNvSpPr>
            <a:spLocks noChangeArrowheads="1"/>
          </p:cNvSpPr>
          <p:nvPr/>
        </p:nvSpPr>
        <p:spPr bwMode="auto">
          <a:xfrm>
            <a:off x="8925658" y="1796562"/>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0646" name="Rectangle 175"/>
          <p:cNvSpPr>
            <a:spLocks noChangeArrowheads="1"/>
          </p:cNvSpPr>
          <p:nvPr/>
        </p:nvSpPr>
        <p:spPr bwMode="auto">
          <a:xfrm>
            <a:off x="4564674" y="1459524"/>
            <a:ext cx="1843454" cy="49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647" name="Rectangle 176"/>
          <p:cNvSpPr>
            <a:spLocks noChangeArrowheads="1"/>
          </p:cNvSpPr>
          <p:nvPr/>
        </p:nvSpPr>
        <p:spPr bwMode="auto">
          <a:xfrm>
            <a:off x="5174078" y="1485902"/>
            <a:ext cx="706925"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dirty="0" err="1">
                <a:solidFill>
                  <a:srgbClr val="000000"/>
                </a:solidFill>
              </a:rPr>
              <a:t>Isochron</a:t>
            </a:r>
            <a:endParaRPr lang="fr-FR" altLang="en-US" sz="2215" dirty="0"/>
          </a:p>
        </p:txBody>
      </p:sp>
      <p:sp>
        <p:nvSpPr>
          <p:cNvPr id="20648" name="Rectangle 177"/>
          <p:cNvSpPr>
            <a:spLocks noChangeArrowheads="1"/>
          </p:cNvSpPr>
          <p:nvPr/>
        </p:nvSpPr>
        <p:spPr bwMode="auto">
          <a:xfrm>
            <a:off x="6446228" y="1468315"/>
            <a:ext cx="49694"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 </a:t>
            </a:r>
            <a:endParaRPr lang="fr-FR" altLang="en-US" sz="2215"/>
          </a:p>
        </p:txBody>
      </p:sp>
      <p:sp>
        <p:nvSpPr>
          <p:cNvPr id="20649" name="Rectangle 178"/>
          <p:cNvSpPr>
            <a:spLocks noChangeArrowheads="1"/>
          </p:cNvSpPr>
          <p:nvPr/>
        </p:nvSpPr>
        <p:spPr bwMode="auto">
          <a:xfrm>
            <a:off x="5166948" y="1670538"/>
            <a:ext cx="610745"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dirty="0">
                <a:solidFill>
                  <a:srgbClr val="000000"/>
                </a:solidFill>
              </a:rPr>
              <a:t>in 1968</a:t>
            </a:r>
            <a:endParaRPr lang="fr-FR" altLang="en-US" sz="2215" dirty="0"/>
          </a:p>
        </p:txBody>
      </p:sp>
      <p:sp>
        <p:nvSpPr>
          <p:cNvPr id="20650" name="Rectangle 179"/>
          <p:cNvSpPr>
            <a:spLocks noChangeArrowheads="1"/>
          </p:cNvSpPr>
          <p:nvPr/>
        </p:nvSpPr>
        <p:spPr bwMode="auto">
          <a:xfrm>
            <a:off x="5811715" y="1704243"/>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0652" name="Rectangle 183"/>
          <p:cNvSpPr>
            <a:spLocks noChangeArrowheads="1"/>
          </p:cNvSpPr>
          <p:nvPr/>
        </p:nvSpPr>
        <p:spPr bwMode="auto">
          <a:xfrm>
            <a:off x="8614998" y="4158762"/>
            <a:ext cx="637995"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dirty="0">
                <a:solidFill>
                  <a:srgbClr val="000000"/>
                </a:solidFill>
              </a:rPr>
              <a:t>Age 20 </a:t>
            </a:r>
            <a:endParaRPr lang="fr-FR" altLang="en-US" sz="2215" dirty="0"/>
          </a:p>
        </p:txBody>
      </p:sp>
      <p:sp>
        <p:nvSpPr>
          <p:cNvPr id="20655" name="Line 262"/>
          <p:cNvSpPr>
            <a:spLocks noChangeShapeType="1"/>
          </p:cNvSpPr>
          <p:nvPr/>
        </p:nvSpPr>
        <p:spPr bwMode="auto">
          <a:xfrm>
            <a:off x="7425104" y="2258158"/>
            <a:ext cx="0" cy="2813538"/>
          </a:xfrm>
          <a:prstGeom prst="line">
            <a:avLst/>
          </a:prstGeom>
          <a:noFill/>
          <a:ln w="60325">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2"/>
          </a:p>
        </p:txBody>
      </p:sp>
      <p:sp>
        <p:nvSpPr>
          <p:cNvPr id="20656" name="Line 263"/>
          <p:cNvSpPr>
            <a:spLocks noChangeShapeType="1"/>
          </p:cNvSpPr>
          <p:nvPr/>
        </p:nvSpPr>
        <p:spPr bwMode="auto">
          <a:xfrm>
            <a:off x="2860432" y="2233246"/>
            <a:ext cx="3165231" cy="0"/>
          </a:xfrm>
          <a:prstGeom prst="line">
            <a:avLst/>
          </a:prstGeom>
          <a:noFill/>
          <a:ln w="57150">
            <a:solidFill>
              <a:schemeClr val="bg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662"/>
          </a:p>
        </p:txBody>
      </p:sp>
      <p:sp>
        <p:nvSpPr>
          <p:cNvPr id="20657" name="Freeform 174"/>
          <p:cNvSpPr>
            <a:spLocks/>
          </p:cNvSpPr>
          <p:nvPr/>
        </p:nvSpPr>
        <p:spPr bwMode="auto">
          <a:xfrm>
            <a:off x="5468815" y="1885952"/>
            <a:ext cx="175846" cy="172915"/>
          </a:xfrm>
          <a:custGeom>
            <a:avLst/>
            <a:gdLst>
              <a:gd name="T0" fmla="*/ 302418750 w 120"/>
              <a:gd name="T1" fmla="*/ 297378438 h 118"/>
              <a:gd name="T2" fmla="*/ 148690013 w 120"/>
              <a:gd name="T3" fmla="*/ 0 h 118"/>
              <a:gd name="T4" fmla="*/ 0 w 120"/>
              <a:gd name="T5" fmla="*/ 297378438 h 118"/>
              <a:gd name="T6" fmla="*/ 302418750 w 120"/>
              <a:gd name="T7" fmla="*/ 297378438 h 1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 h="118">
                <a:moveTo>
                  <a:pt x="120" y="118"/>
                </a:moveTo>
                <a:lnTo>
                  <a:pt x="59" y="0"/>
                </a:lnTo>
                <a:lnTo>
                  <a:pt x="0" y="118"/>
                </a:lnTo>
                <a:lnTo>
                  <a:pt x="120"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58" name="Rectangle 173"/>
          <p:cNvSpPr>
            <a:spLocks noChangeArrowheads="1"/>
          </p:cNvSpPr>
          <p:nvPr/>
        </p:nvSpPr>
        <p:spPr bwMode="auto">
          <a:xfrm>
            <a:off x="5531829" y="2050074"/>
            <a:ext cx="49823" cy="30128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659" name="Rectangle 265"/>
          <p:cNvSpPr>
            <a:spLocks noChangeArrowheads="1"/>
          </p:cNvSpPr>
          <p:nvPr/>
        </p:nvSpPr>
        <p:spPr bwMode="auto">
          <a:xfrm>
            <a:off x="6693879" y="2233246"/>
            <a:ext cx="1849315" cy="2791558"/>
          </a:xfrm>
          <a:prstGeom prst="rect">
            <a:avLst/>
          </a:prstGeom>
          <a:solidFill>
            <a:schemeClr val="bg1">
              <a:alpha val="52156"/>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660" name="Rectangle 180"/>
          <p:cNvSpPr>
            <a:spLocks noChangeArrowheads="1"/>
          </p:cNvSpPr>
          <p:nvPr/>
        </p:nvSpPr>
        <p:spPr bwMode="auto">
          <a:xfrm>
            <a:off x="2864827" y="4337540"/>
            <a:ext cx="5608028" cy="512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0661" name="Freeform 163"/>
          <p:cNvSpPr>
            <a:spLocks/>
          </p:cNvSpPr>
          <p:nvPr/>
        </p:nvSpPr>
        <p:spPr bwMode="auto">
          <a:xfrm>
            <a:off x="4829908" y="1883019"/>
            <a:ext cx="3176954" cy="3206262"/>
          </a:xfrm>
          <a:custGeom>
            <a:avLst/>
            <a:gdLst>
              <a:gd name="T0" fmla="*/ 0 w 2168"/>
              <a:gd name="T1" fmla="*/ 2147483646 h 2188"/>
              <a:gd name="T2" fmla="*/ 63004700 w 2168"/>
              <a:gd name="T3" fmla="*/ 2147483646 h 2188"/>
              <a:gd name="T4" fmla="*/ 2147483646 w 2168"/>
              <a:gd name="T5" fmla="*/ 60483750 h 2188"/>
              <a:gd name="T6" fmla="*/ 2147483646 w 2168"/>
              <a:gd name="T7" fmla="*/ 0 h 2188"/>
              <a:gd name="T8" fmla="*/ 0 w 2168"/>
              <a:gd name="T9" fmla="*/ 2147483646 h 2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8" h="2188">
                <a:moveTo>
                  <a:pt x="0" y="2164"/>
                </a:moveTo>
                <a:lnTo>
                  <a:pt x="25" y="2188"/>
                </a:lnTo>
                <a:lnTo>
                  <a:pt x="2168" y="24"/>
                </a:lnTo>
                <a:lnTo>
                  <a:pt x="2144" y="0"/>
                </a:lnTo>
                <a:lnTo>
                  <a:pt x="0" y="21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663" name="Line 269"/>
          <p:cNvSpPr>
            <a:spLocks noChangeShapeType="1"/>
          </p:cNvSpPr>
          <p:nvPr/>
        </p:nvSpPr>
        <p:spPr bwMode="auto">
          <a:xfrm flipV="1">
            <a:off x="5896708" y="2363666"/>
            <a:ext cx="2765180" cy="2727081"/>
          </a:xfrm>
          <a:prstGeom prst="line">
            <a:avLst/>
          </a:prstGeom>
          <a:noFill/>
          <a:ln w="50800">
            <a:solidFill>
              <a:schemeClr val="tx1"/>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662"/>
          </a:p>
        </p:txBody>
      </p:sp>
      <p:sp>
        <p:nvSpPr>
          <p:cNvPr id="20664" name="Rectangle 105"/>
          <p:cNvSpPr>
            <a:spLocks noChangeArrowheads="1"/>
          </p:cNvSpPr>
          <p:nvPr/>
        </p:nvSpPr>
        <p:spPr bwMode="auto">
          <a:xfrm>
            <a:off x="7558456" y="5250474"/>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2030</a:t>
            </a:r>
            <a:endParaRPr lang="fr-FR" altLang="en-US" sz="2215"/>
          </a:p>
        </p:txBody>
      </p:sp>
      <p:sp>
        <p:nvSpPr>
          <p:cNvPr id="191" name="Freeform 181"/>
          <p:cNvSpPr>
            <a:spLocks/>
          </p:cNvSpPr>
          <p:nvPr/>
        </p:nvSpPr>
        <p:spPr bwMode="auto">
          <a:xfrm>
            <a:off x="8439152" y="4265002"/>
            <a:ext cx="172915" cy="175846"/>
          </a:xfrm>
          <a:custGeom>
            <a:avLst/>
            <a:gdLst>
              <a:gd name="T0" fmla="*/ 0 w 118"/>
              <a:gd name="T1" fmla="*/ 302418750 h 120"/>
              <a:gd name="T2" fmla="*/ 297378438 w 118"/>
              <a:gd name="T3" fmla="*/ 148690013 h 120"/>
              <a:gd name="T4" fmla="*/ 0 w 118"/>
              <a:gd name="T5" fmla="*/ 0 h 120"/>
              <a:gd name="T6" fmla="*/ 0 w 118"/>
              <a:gd name="T7" fmla="*/ 302418750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 h="120">
                <a:moveTo>
                  <a:pt x="0" y="120"/>
                </a:moveTo>
                <a:lnTo>
                  <a:pt x="118" y="59"/>
                </a:lnTo>
                <a:lnTo>
                  <a:pt x="0" y="0"/>
                </a:lnTo>
                <a:lnTo>
                  <a:pt x="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192" name="Rectangle 265"/>
          <p:cNvSpPr>
            <a:spLocks noChangeArrowheads="1"/>
          </p:cNvSpPr>
          <p:nvPr/>
        </p:nvSpPr>
        <p:spPr bwMode="auto">
          <a:xfrm>
            <a:off x="7502771" y="2225187"/>
            <a:ext cx="1121020" cy="2791558"/>
          </a:xfrm>
          <a:prstGeom prst="rect">
            <a:avLst/>
          </a:prstGeom>
          <a:solidFill>
            <a:schemeClr val="bg1">
              <a:alpha val="52156"/>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189" name="Rectangle 4"/>
          <p:cNvSpPr>
            <a:spLocks noChangeArrowheads="1"/>
          </p:cNvSpPr>
          <p:nvPr/>
        </p:nvSpPr>
        <p:spPr bwMode="auto">
          <a:xfrm>
            <a:off x="1849353" y="123826"/>
            <a:ext cx="773647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AU" sz="3600" b="1" dirty="0"/>
              <a:t>Methodology I : the base </a:t>
            </a:r>
            <a:r>
              <a:rPr lang="en-AU" sz="3600" b="1" dirty="0">
                <a:sym typeface="Wingdings" pitchFamily="2" charset="2"/>
              </a:rPr>
              <a:t>    A = P – C </a:t>
            </a:r>
            <a:endParaRPr lang="fr-FR" sz="3600" b="1" dirty="0"/>
          </a:p>
        </p:txBody>
      </p:sp>
      <p:sp>
        <p:nvSpPr>
          <p:cNvPr id="190" name="Rectangle 231"/>
          <p:cNvSpPr>
            <a:spLocks noChangeArrowheads="1"/>
          </p:cNvSpPr>
          <p:nvPr/>
        </p:nvSpPr>
        <p:spPr bwMode="auto">
          <a:xfrm>
            <a:off x="1774825" y="5492750"/>
            <a:ext cx="60626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b="1" dirty="0">
                <a:sym typeface="Wingdings" pitchFamily="2" charset="2"/>
              </a:rPr>
              <a:t>BUT ! How to distinguish durable scarring effects and fads ???</a:t>
            </a:r>
            <a:endParaRPr lang="fr-FR" b="1" dirty="0">
              <a:sym typeface="Wingdings" pitchFamily="2" charset="2"/>
            </a:endParaRPr>
          </a:p>
        </p:txBody>
      </p:sp>
      <p:sp>
        <p:nvSpPr>
          <p:cNvPr id="193" name="Rectangle 232"/>
          <p:cNvSpPr>
            <a:spLocks noChangeArrowheads="1"/>
          </p:cNvSpPr>
          <p:nvPr/>
        </p:nvSpPr>
        <p:spPr bwMode="auto">
          <a:xfrm>
            <a:off x="1919289" y="5924550"/>
            <a:ext cx="62171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b="1">
                <a:sym typeface="Wingdings" pitchFamily="2" charset="2"/>
              </a:rPr>
              <a:t>Hysteresis = stability     </a:t>
            </a:r>
            <a:r>
              <a:rPr lang="en-AU" b="1" i="1">
                <a:sym typeface="Wingdings" pitchFamily="2" charset="2"/>
              </a:rPr>
              <a:t>versus     </a:t>
            </a:r>
            <a:r>
              <a:rPr lang="en-AU" b="1">
                <a:sym typeface="Wingdings" pitchFamily="2" charset="2"/>
              </a:rPr>
              <a:t>Resilience = resorption of scars</a:t>
            </a:r>
            <a:endParaRPr lang="fr-FR" b="1">
              <a:sym typeface="Wingdings" pitchFamily="2" charset="2"/>
            </a:endParaRPr>
          </a:p>
        </p:txBody>
      </p:sp>
    </p:spTree>
    <p:extLst>
      <p:ext uri="{BB962C8B-B14F-4D97-AF65-F5344CB8AC3E}">
        <p14:creationId xmlns:p14="http://schemas.microsoft.com/office/powerpoint/2010/main" val="2064820102"/>
      </p:ext>
    </p:extLst>
  </p:cSld>
  <p:clrMapOvr>
    <a:masterClrMapping/>
  </p:clrMapOvr>
  <p:transition advTm="83568"/>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 name="Group 189"/>
          <p:cNvGrpSpPr/>
          <p:nvPr/>
        </p:nvGrpSpPr>
        <p:grpSpPr>
          <a:xfrm>
            <a:off x="7772402" y="2255961"/>
            <a:ext cx="703385" cy="2822331"/>
            <a:chOff x="6248401" y="2255960"/>
            <a:chExt cx="703385" cy="2822331"/>
          </a:xfrm>
        </p:grpSpPr>
        <p:sp>
          <p:nvSpPr>
            <p:cNvPr id="191" name="Freeform 181"/>
            <p:cNvSpPr>
              <a:spLocks/>
            </p:cNvSpPr>
            <p:nvPr/>
          </p:nvSpPr>
          <p:spPr bwMode="auto">
            <a:xfrm>
              <a:off x="6762751" y="4274527"/>
              <a:ext cx="172915" cy="175846"/>
            </a:xfrm>
            <a:custGeom>
              <a:avLst/>
              <a:gdLst>
                <a:gd name="T0" fmla="*/ 0 w 118"/>
                <a:gd name="T1" fmla="*/ 302418750 h 120"/>
                <a:gd name="T2" fmla="*/ 297378438 w 118"/>
                <a:gd name="T3" fmla="*/ 148690013 h 120"/>
                <a:gd name="T4" fmla="*/ 0 w 118"/>
                <a:gd name="T5" fmla="*/ 0 h 120"/>
                <a:gd name="T6" fmla="*/ 0 w 118"/>
                <a:gd name="T7" fmla="*/ 302418750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 h="120">
                  <a:moveTo>
                    <a:pt x="0" y="120"/>
                  </a:moveTo>
                  <a:lnTo>
                    <a:pt x="118" y="59"/>
                  </a:lnTo>
                  <a:lnTo>
                    <a:pt x="0" y="0"/>
                  </a:lnTo>
                  <a:lnTo>
                    <a:pt x="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192" name="Freeform 266"/>
            <p:cNvSpPr>
              <a:spLocks/>
            </p:cNvSpPr>
            <p:nvPr/>
          </p:nvSpPr>
          <p:spPr bwMode="auto">
            <a:xfrm>
              <a:off x="6367097" y="2897066"/>
              <a:ext cx="184638" cy="186103"/>
            </a:xfrm>
            <a:custGeom>
              <a:avLst/>
              <a:gdLst>
                <a:gd name="T0" fmla="*/ 209173763 w 126"/>
                <a:gd name="T1" fmla="*/ 320058256 h 127"/>
                <a:gd name="T2" fmla="*/ 317539688 w 126"/>
                <a:gd name="T3" fmla="*/ 0 h 127"/>
                <a:gd name="T4" fmla="*/ 0 w 126"/>
                <a:gd name="T5" fmla="*/ 108365656 h 127"/>
                <a:gd name="T6" fmla="*/ 209173763 w 126"/>
                <a:gd name="T7" fmla="*/ 320058256 h 1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6" h="127">
                  <a:moveTo>
                    <a:pt x="83" y="127"/>
                  </a:moveTo>
                  <a:lnTo>
                    <a:pt x="126" y="0"/>
                  </a:lnTo>
                  <a:lnTo>
                    <a:pt x="0" y="43"/>
                  </a:lnTo>
                  <a:lnTo>
                    <a:pt x="83"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193" name="Rectangle 10"/>
            <p:cNvSpPr>
              <a:spLocks noChangeArrowheads="1"/>
            </p:cNvSpPr>
            <p:nvPr/>
          </p:nvSpPr>
          <p:spPr bwMode="auto">
            <a:xfrm>
              <a:off x="6248401" y="2255960"/>
              <a:ext cx="700454" cy="700454"/>
            </a:xfrm>
            <a:prstGeom prst="rect">
              <a:avLst/>
            </a:prstGeom>
            <a:solidFill>
              <a:srgbClr val="FFFFFF"/>
            </a:solidFill>
            <a:ln w="19050" cap="rnd">
              <a:solidFill>
                <a:srgbClr val="333300"/>
              </a:solidFill>
              <a:prstDash val="sysDash"/>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194" name="Rectangle 12"/>
            <p:cNvSpPr>
              <a:spLocks noChangeArrowheads="1"/>
            </p:cNvSpPr>
            <p:nvPr/>
          </p:nvSpPr>
          <p:spPr bwMode="auto">
            <a:xfrm>
              <a:off x="6251332" y="2965206"/>
              <a:ext cx="700454" cy="701919"/>
            </a:xfrm>
            <a:prstGeom prst="rect">
              <a:avLst/>
            </a:prstGeom>
            <a:solidFill>
              <a:srgbClr val="FFFFFF"/>
            </a:solidFill>
            <a:ln w="19050" cap="rnd">
              <a:solidFill>
                <a:srgbClr val="333300"/>
              </a:solidFill>
              <a:prstDash val="sysDash"/>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195" name="Rectangle 14"/>
            <p:cNvSpPr>
              <a:spLocks noChangeArrowheads="1"/>
            </p:cNvSpPr>
            <p:nvPr/>
          </p:nvSpPr>
          <p:spPr bwMode="auto">
            <a:xfrm>
              <a:off x="6251332" y="3670056"/>
              <a:ext cx="700454" cy="700454"/>
            </a:xfrm>
            <a:prstGeom prst="rect">
              <a:avLst/>
            </a:prstGeom>
            <a:solidFill>
              <a:srgbClr val="FFFFFF"/>
            </a:solidFill>
            <a:ln w="19050" cap="rnd">
              <a:solidFill>
                <a:srgbClr val="333300"/>
              </a:solidFill>
              <a:prstDash val="sysDash"/>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196" name="Rectangle 16"/>
            <p:cNvSpPr>
              <a:spLocks noChangeArrowheads="1"/>
            </p:cNvSpPr>
            <p:nvPr/>
          </p:nvSpPr>
          <p:spPr bwMode="auto">
            <a:xfrm>
              <a:off x="6251332" y="4376371"/>
              <a:ext cx="700454" cy="701920"/>
            </a:xfrm>
            <a:prstGeom prst="rect">
              <a:avLst/>
            </a:prstGeom>
            <a:solidFill>
              <a:srgbClr val="FFFFFF"/>
            </a:solidFill>
            <a:ln w="19050" cap="rnd">
              <a:solidFill>
                <a:srgbClr val="333300"/>
              </a:solidFill>
              <a:prstDash val="sysDash"/>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grpSp>
      <p:sp>
        <p:nvSpPr>
          <p:cNvPr id="22530" name="Slide Number Placeholder 3"/>
          <p:cNvSpPr>
            <a:spLocks noGrp="1"/>
          </p:cNvSpPr>
          <p:nvPr>
            <p:ph type="sldNum" sz="quarter" idx="10"/>
          </p:nvPr>
        </p:nvSpPr>
        <p:spPr>
          <a:noFill/>
        </p:spPr>
        <p:txBody>
          <a:bodyPr/>
          <a:lstStyle>
            <a:lvl1pPr>
              <a:defRPr sz="2215">
                <a:solidFill>
                  <a:schemeClr val="tx1"/>
                </a:solidFill>
                <a:latin typeface="Times New Roman" panose="02020603050405020304" pitchFamily="18" charset="0"/>
              </a:defRPr>
            </a:lvl1pPr>
            <a:lvl2pPr marL="685817" indent="-263776">
              <a:defRPr sz="2215">
                <a:solidFill>
                  <a:schemeClr val="tx1"/>
                </a:solidFill>
                <a:latin typeface="Times New Roman" panose="02020603050405020304" pitchFamily="18" charset="0"/>
              </a:defRPr>
            </a:lvl2pPr>
            <a:lvl3pPr marL="1055103" indent="-211021">
              <a:defRPr sz="2215">
                <a:solidFill>
                  <a:schemeClr val="tx1"/>
                </a:solidFill>
                <a:latin typeface="Times New Roman" panose="02020603050405020304" pitchFamily="18" charset="0"/>
              </a:defRPr>
            </a:lvl3pPr>
            <a:lvl4pPr marL="1477145" indent="-211021">
              <a:defRPr sz="2215">
                <a:solidFill>
                  <a:schemeClr val="tx1"/>
                </a:solidFill>
                <a:latin typeface="Times New Roman" panose="02020603050405020304" pitchFamily="18" charset="0"/>
              </a:defRPr>
            </a:lvl4pPr>
            <a:lvl5pPr marL="1899186" indent="-211021">
              <a:defRPr sz="2215">
                <a:solidFill>
                  <a:schemeClr val="tx1"/>
                </a:solidFill>
                <a:latin typeface="Times New Roman" panose="02020603050405020304" pitchFamily="18" charset="0"/>
              </a:defRPr>
            </a:lvl5pPr>
            <a:lvl6pPr marL="2321227" indent="-211021" eaLnBrk="0" fontAlgn="base" hangingPunct="0">
              <a:spcBef>
                <a:spcPct val="0"/>
              </a:spcBef>
              <a:spcAft>
                <a:spcPct val="0"/>
              </a:spcAft>
              <a:defRPr sz="2215">
                <a:solidFill>
                  <a:schemeClr val="tx1"/>
                </a:solidFill>
                <a:latin typeface="Times New Roman" panose="02020603050405020304" pitchFamily="18" charset="0"/>
              </a:defRPr>
            </a:lvl6pPr>
            <a:lvl7pPr marL="2743269" indent="-211021" eaLnBrk="0" fontAlgn="base" hangingPunct="0">
              <a:spcBef>
                <a:spcPct val="0"/>
              </a:spcBef>
              <a:spcAft>
                <a:spcPct val="0"/>
              </a:spcAft>
              <a:defRPr sz="2215">
                <a:solidFill>
                  <a:schemeClr val="tx1"/>
                </a:solidFill>
                <a:latin typeface="Times New Roman" panose="02020603050405020304" pitchFamily="18" charset="0"/>
              </a:defRPr>
            </a:lvl7pPr>
            <a:lvl8pPr marL="3165310" indent="-211021" eaLnBrk="0" fontAlgn="base" hangingPunct="0">
              <a:spcBef>
                <a:spcPct val="0"/>
              </a:spcBef>
              <a:spcAft>
                <a:spcPct val="0"/>
              </a:spcAft>
              <a:defRPr sz="2215">
                <a:solidFill>
                  <a:schemeClr val="tx1"/>
                </a:solidFill>
                <a:latin typeface="Times New Roman" panose="02020603050405020304" pitchFamily="18" charset="0"/>
              </a:defRPr>
            </a:lvl8pPr>
            <a:lvl9pPr marL="3587351" indent="-211021" eaLnBrk="0" fontAlgn="base" hangingPunct="0">
              <a:spcBef>
                <a:spcPct val="0"/>
              </a:spcBef>
              <a:spcAft>
                <a:spcPct val="0"/>
              </a:spcAft>
              <a:defRPr sz="2215">
                <a:solidFill>
                  <a:schemeClr val="tx1"/>
                </a:solidFill>
                <a:latin typeface="Times New Roman" panose="02020603050405020304" pitchFamily="18" charset="0"/>
              </a:defRPr>
            </a:lvl9pPr>
          </a:lstStyle>
          <a:p>
            <a:fld id="{294B4EB8-EC74-43D0-8DAE-54414D9CD817}" type="slidenum">
              <a:rPr lang="fr-FR" altLang="en-US" sz="1292"/>
              <a:pPr/>
              <a:t>15</a:t>
            </a:fld>
            <a:endParaRPr lang="fr-FR" altLang="en-US" sz="1292"/>
          </a:p>
        </p:txBody>
      </p:sp>
      <p:sp>
        <p:nvSpPr>
          <p:cNvPr id="22531" name="Rectangle 2"/>
          <p:cNvSpPr>
            <a:spLocks noChangeArrowheads="1"/>
          </p:cNvSpPr>
          <p:nvPr/>
        </p:nvSpPr>
        <p:spPr bwMode="auto">
          <a:xfrm>
            <a:off x="2157046" y="967154"/>
            <a:ext cx="787790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248" tIns="36624" rIns="73248" bIns="36624"/>
          <a:lstStyle>
            <a:lvl1pPr marL="342900" indent="-342900" defTabSz="957263">
              <a:spcBef>
                <a:spcPct val="20000"/>
              </a:spcBef>
              <a:spcAft>
                <a:spcPct val="100000"/>
              </a:spcAft>
              <a:tabLst>
                <a:tab pos="741363" algn="l"/>
              </a:tabLst>
              <a:defRPr sz="1900" b="1">
                <a:solidFill>
                  <a:schemeClr val="tx1"/>
                </a:solidFill>
                <a:latin typeface="Times New Roman" panose="02020603050405020304" pitchFamily="18" charset="0"/>
              </a:defRPr>
            </a:lvl1pPr>
            <a:lvl2pPr marL="249238" indent="-84138" defTabSz="957263">
              <a:spcBef>
                <a:spcPct val="20000"/>
              </a:spcBef>
              <a:buClr>
                <a:schemeClr val="tx1"/>
              </a:buClr>
              <a:buFont typeface="Zapf Dingbats" charset="2"/>
              <a:buChar char="l"/>
              <a:tabLst>
                <a:tab pos="741363" algn="l"/>
              </a:tabLst>
              <a:defRPr sz="1700" b="1">
                <a:solidFill>
                  <a:schemeClr val="tx1"/>
                </a:solidFill>
                <a:latin typeface="Times New Roman" panose="02020603050405020304" pitchFamily="18" charset="0"/>
              </a:defRPr>
            </a:lvl2pPr>
            <a:lvl3pPr marL="582613" indent="-168275" defTabSz="957263">
              <a:spcBef>
                <a:spcPct val="20000"/>
              </a:spcBef>
              <a:buClr>
                <a:schemeClr val="tx1"/>
              </a:buClr>
              <a:buFont typeface="Zapf Dingbats" charset="2"/>
              <a:buChar char="l"/>
              <a:tabLst>
                <a:tab pos="741363" algn="l"/>
              </a:tabLst>
              <a:defRPr sz="1300" b="1">
                <a:solidFill>
                  <a:schemeClr val="tx1"/>
                </a:solidFill>
                <a:latin typeface="Times New Roman" panose="02020603050405020304" pitchFamily="18" charset="0"/>
              </a:defRPr>
            </a:lvl3pPr>
            <a:lvl4pPr marL="1600200" indent="-228600" defTabSz="957263">
              <a:spcBef>
                <a:spcPct val="20000"/>
              </a:spcBef>
              <a:tabLst>
                <a:tab pos="741363" algn="l"/>
              </a:tabLst>
              <a:defRPr sz="1300">
                <a:solidFill>
                  <a:schemeClr val="tx1"/>
                </a:solidFill>
                <a:latin typeface="Times New Roman" panose="02020603050405020304" pitchFamily="18" charset="0"/>
              </a:defRPr>
            </a:lvl4pPr>
            <a:lvl5pPr marL="995363" indent="74613" defTabSz="957263">
              <a:spcBef>
                <a:spcPct val="20000"/>
              </a:spcBef>
              <a:tabLst>
                <a:tab pos="741363" algn="l"/>
              </a:tabLst>
              <a:defRPr sz="1100">
                <a:solidFill>
                  <a:schemeClr val="tx1"/>
                </a:solidFill>
                <a:latin typeface="Times New Roman" panose="02020603050405020304" pitchFamily="18" charset="0"/>
              </a:defRPr>
            </a:lvl5pPr>
            <a:lvl6pPr marL="1452563" indent="74613" defTabSz="957263" eaLnBrk="0" fontAlgn="base" hangingPunct="0">
              <a:spcBef>
                <a:spcPct val="20000"/>
              </a:spcBef>
              <a:spcAft>
                <a:spcPct val="0"/>
              </a:spcAft>
              <a:tabLst>
                <a:tab pos="741363" algn="l"/>
              </a:tabLst>
              <a:defRPr sz="1100">
                <a:solidFill>
                  <a:schemeClr val="tx1"/>
                </a:solidFill>
                <a:latin typeface="Times New Roman" panose="02020603050405020304" pitchFamily="18" charset="0"/>
              </a:defRPr>
            </a:lvl6pPr>
            <a:lvl7pPr marL="1909763" indent="74613" defTabSz="957263" eaLnBrk="0" fontAlgn="base" hangingPunct="0">
              <a:spcBef>
                <a:spcPct val="20000"/>
              </a:spcBef>
              <a:spcAft>
                <a:spcPct val="0"/>
              </a:spcAft>
              <a:tabLst>
                <a:tab pos="741363" algn="l"/>
              </a:tabLst>
              <a:defRPr sz="1100">
                <a:solidFill>
                  <a:schemeClr val="tx1"/>
                </a:solidFill>
                <a:latin typeface="Times New Roman" panose="02020603050405020304" pitchFamily="18" charset="0"/>
              </a:defRPr>
            </a:lvl7pPr>
            <a:lvl8pPr marL="2366963" indent="74613" defTabSz="957263" eaLnBrk="0" fontAlgn="base" hangingPunct="0">
              <a:spcBef>
                <a:spcPct val="20000"/>
              </a:spcBef>
              <a:spcAft>
                <a:spcPct val="0"/>
              </a:spcAft>
              <a:tabLst>
                <a:tab pos="741363" algn="l"/>
              </a:tabLst>
              <a:defRPr sz="1100">
                <a:solidFill>
                  <a:schemeClr val="tx1"/>
                </a:solidFill>
                <a:latin typeface="Times New Roman" panose="02020603050405020304" pitchFamily="18" charset="0"/>
              </a:defRPr>
            </a:lvl8pPr>
            <a:lvl9pPr marL="2824163" indent="74613" defTabSz="957263" eaLnBrk="0" fontAlgn="base" hangingPunct="0">
              <a:spcBef>
                <a:spcPct val="20000"/>
              </a:spcBef>
              <a:spcAft>
                <a:spcPct val="0"/>
              </a:spcAft>
              <a:tabLst>
                <a:tab pos="741363" algn="l"/>
              </a:tabLst>
              <a:defRPr sz="1100">
                <a:solidFill>
                  <a:schemeClr val="tx1"/>
                </a:solidFill>
                <a:latin typeface="Times New Roman" panose="02020603050405020304" pitchFamily="18" charset="0"/>
              </a:defRPr>
            </a:lvl9pPr>
          </a:lstStyle>
          <a:p>
            <a:pPr lvl="2" algn="ctr">
              <a:buFont typeface="Zapf Dingbats" charset="2"/>
              <a:buNone/>
            </a:pPr>
            <a:r>
              <a:rPr lang="fr-FR" altLang="en-US" sz="1662" dirty="0">
                <a:solidFill>
                  <a:srgbClr val="000000"/>
                </a:solidFill>
              </a:rPr>
              <a:t>Method : Lexis </a:t>
            </a:r>
            <a:r>
              <a:rPr lang="fr-FR" altLang="en-US" sz="1662" dirty="0" err="1">
                <a:solidFill>
                  <a:srgbClr val="000000"/>
                </a:solidFill>
              </a:rPr>
              <a:t>diagram</a:t>
            </a:r>
            <a:r>
              <a:rPr lang="fr-FR" altLang="en-US" sz="1662" dirty="0">
                <a:solidFill>
                  <a:srgbClr val="000000"/>
                </a:solidFill>
              </a:rPr>
              <a:t> (1872)</a:t>
            </a:r>
            <a:endParaRPr lang="fr-FR" altLang="en-US" sz="1662" dirty="0"/>
          </a:p>
          <a:p>
            <a:pPr lvl="1" algn="ctr">
              <a:buFont typeface="Zapf Dingbats" charset="2"/>
              <a:buNone/>
            </a:pPr>
            <a:endParaRPr lang="fr-FR" altLang="en-US" sz="1662"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ja-JP" sz="923" b="0" dirty="0">
              <a:ea typeface="MS PGothic" panose="020B0600070205080204" pitchFamily="34" charset="-128"/>
            </a:endParaRPr>
          </a:p>
          <a:p>
            <a:pPr lvl="1" algn="ctr">
              <a:buFont typeface="Zapf Dingbats" charset="2"/>
              <a:buNone/>
            </a:pPr>
            <a:endParaRPr lang="fr-FR" altLang="en-US" sz="1477" dirty="0"/>
          </a:p>
        </p:txBody>
      </p:sp>
      <p:sp>
        <p:nvSpPr>
          <p:cNvPr id="22532" name="Rectangle 9"/>
          <p:cNvSpPr>
            <a:spLocks noChangeArrowheads="1"/>
          </p:cNvSpPr>
          <p:nvPr/>
        </p:nvSpPr>
        <p:spPr bwMode="auto">
          <a:xfrm>
            <a:off x="2297723" y="1336432"/>
            <a:ext cx="62518" cy="298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939">
                <a:solidFill>
                  <a:srgbClr val="000000"/>
                </a:solidFill>
              </a:rPr>
              <a:t> </a:t>
            </a:r>
            <a:endParaRPr lang="fr-FR" altLang="en-US" sz="2215"/>
          </a:p>
        </p:txBody>
      </p:sp>
      <p:sp>
        <p:nvSpPr>
          <p:cNvPr id="22533" name="Rectangle 10"/>
          <p:cNvSpPr>
            <a:spLocks noChangeArrowheads="1"/>
          </p:cNvSpPr>
          <p:nvPr/>
        </p:nvSpPr>
        <p:spPr bwMode="auto">
          <a:xfrm>
            <a:off x="7067551" y="2246435"/>
            <a:ext cx="700454"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34" name="Line 11"/>
          <p:cNvSpPr>
            <a:spLocks noChangeShapeType="1"/>
          </p:cNvSpPr>
          <p:nvPr/>
        </p:nvSpPr>
        <p:spPr bwMode="auto">
          <a:xfrm flipV="1">
            <a:off x="7067552" y="2246437"/>
            <a:ext cx="706315"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35" name="Rectangle 12"/>
          <p:cNvSpPr>
            <a:spLocks noChangeArrowheads="1"/>
          </p:cNvSpPr>
          <p:nvPr/>
        </p:nvSpPr>
        <p:spPr bwMode="auto">
          <a:xfrm>
            <a:off x="7070482" y="2955682"/>
            <a:ext cx="700454" cy="701919"/>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36" name="Line 13"/>
          <p:cNvSpPr>
            <a:spLocks noChangeShapeType="1"/>
          </p:cNvSpPr>
          <p:nvPr/>
        </p:nvSpPr>
        <p:spPr bwMode="auto">
          <a:xfrm flipV="1">
            <a:off x="7070483" y="2955681"/>
            <a:ext cx="706315" cy="707780"/>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37" name="Rectangle 14"/>
          <p:cNvSpPr>
            <a:spLocks noChangeArrowheads="1"/>
          </p:cNvSpPr>
          <p:nvPr/>
        </p:nvSpPr>
        <p:spPr bwMode="auto">
          <a:xfrm>
            <a:off x="7070482" y="3660531"/>
            <a:ext cx="700454"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38" name="Line 15"/>
          <p:cNvSpPr>
            <a:spLocks noChangeShapeType="1"/>
          </p:cNvSpPr>
          <p:nvPr/>
        </p:nvSpPr>
        <p:spPr bwMode="auto">
          <a:xfrm flipV="1">
            <a:off x="7070483" y="3660532"/>
            <a:ext cx="706315"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39" name="Rectangle 16"/>
          <p:cNvSpPr>
            <a:spLocks noChangeArrowheads="1"/>
          </p:cNvSpPr>
          <p:nvPr/>
        </p:nvSpPr>
        <p:spPr bwMode="auto">
          <a:xfrm>
            <a:off x="7070482" y="4366846"/>
            <a:ext cx="700454" cy="701920"/>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40" name="Line 17"/>
          <p:cNvSpPr>
            <a:spLocks noChangeShapeType="1"/>
          </p:cNvSpPr>
          <p:nvPr/>
        </p:nvSpPr>
        <p:spPr bwMode="auto">
          <a:xfrm flipV="1">
            <a:off x="7070483" y="4366848"/>
            <a:ext cx="706315" cy="707781"/>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41" name="Rectangle 18"/>
          <p:cNvSpPr>
            <a:spLocks noChangeArrowheads="1"/>
          </p:cNvSpPr>
          <p:nvPr/>
        </p:nvSpPr>
        <p:spPr bwMode="auto">
          <a:xfrm>
            <a:off x="2836985" y="4366846"/>
            <a:ext cx="701920" cy="701920"/>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42" name="Line 19"/>
          <p:cNvSpPr>
            <a:spLocks noChangeShapeType="1"/>
          </p:cNvSpPr>
          <p:nvPr/>
        </p:nvSpPr>
        <p:spPr bwMode="auto">
          <a:xfrm flipV="1">
            <a:off x="2836986" y="4366848"/>
            <a:ext cx="707781" cy="707781"/>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43" name="Rectangle 20"/>
          <p:cNvSpPr>
            <a:spLocks noChangeArrowheads="1"/>
          </p:cNvSpPr>
          <p:nvPr/>
        </p:nvSpPr>
        <p:spPr bwMode="auto">
          <a:xfrm>
            <a:off x="3544766" y="4366846"/>
            <a:ext cx="700454" cy="701920"/>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44" name="Line 21"/>
          <p:cNvSpPr>
            <a:spLocks noChangeShapeType="1"/>
          </p:cNvSpPr>
          <p:nvPr/>
        </p:nvSpPr>
        <p:spPr bwMode="auto">
          <a:xfrm flipV="1">
            <a:off x="3544768" y="4366848"/>
            <a:ext cx="706315" cy="707781"/>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45" name="Rectangle 22"/>
          <p:cNvSpPr>
            <a:spLocks noChangeArrowheads="1"/>
          </p:cNvSpPr>
          <p:nvPr/>
        </p:nvSpPr>
        <p:spPr bwMode="auto">
          <a:xfrm>
            <a:off x="4251082" y="4366846"/>
            <a:ext cx="701919" cy="701920"/>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46" name="Line 23"/>
          <p:cNvSpPr>
            <a:spLocks noChangeShapeType="1"/>
          </p:cNvSpPr>
          <p:nvPr/>
        </p:nvSpPr>
        <p:spPr bwMode="auto">
          <a:xfrm flipV="1">
            <a:off x="4251081" y="4366848"/>
            <a:ext cx="707780" cy="707781"/>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47" name="Rectangle 24"/>
          <p:cNvSpPr>
            <a:spLocks noChangeArrowheads="1"/>
          </p:cNvSpPr>
          <p:nvPr/>
        </p:nvSpPr>
        <p:spPr bwMode="auto">
          <a:xfrm>
            <a:off x="2834054" y="2246435"/>
            <a:ext cx="704850"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48" name="Line 25"/>
          <p:cNvSpPr>
            <a:spLocks noChangeShapeType="1"/>
          </p:cNvSpPr>
          <p:nvPr/>
        </p:nvSpPr>
        <p:spPr bwMode="auto">
          <a:xfrm flipV="1">
            <a:off x="2834055" y="2246437"/>
            <a:ext cx="707781"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49" name="Rectangle 26"/>
          <p:cNvSpPr>
            <a:spLocks noChangeArrowheads="1"/>
          </p:cNvSpPr>
          <p:nvPr/>
        </p:nvSpPr>
        <p:spPr bwMode="auto">
          <a:xfrm>
            <a:off x="3541835" y="2246435"/>
            <a:ext cx="700454"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50" name="Line 27"/>
          <p:cNvSpPr>
            <a:spLocks noChangeShapeType="1"/>
          </p:cNvSpPr>
          <p:nvPr/>
        </p:nvSpPr>
        <p:spPr bwMode="auto">
          <a:xfrm flipV="1">
            <a:off x="3541837" y="2246437"/>
            <a:ext cx="706315"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51" name="Rectangle 28"/>
          <p:cNvSpPr>
            <a:spLocks noChangeArrowheads="1"/>
          </p:cNvSpPr>
          <p:nvPr/>
        </p:nvSpPr>
        <p:spPr bwMode="auto">
          <a:xfrm>
            <a:off x="4248151" y="2246435"/>
            <a:ext cx="701919"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52" name="Line 29"/>
          <p:cNvSpPr>
            <a:spLocks noChangeShapeType="1"/>
          </p:cNvSpPr>
          <p:nvPr/>
        </p:nvSpPr>
        <p:spPr bwMode="auto">
          <a:xfrm flipV="1">
            <a:off x="4248151" y="2246437"/>
            <a:ext cx="707780"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53" name="Rectangle 30"/>
          <p:cNvSpPr>
            <a:spLocks noChangeArrowheads="1"/>
          </p:cNvSpPr>
          <p:nvPr/>
        </p:nvSpPr>
        <p:spPr bwMode="auto">
          <a:xfrm>
            <a:off x="2836985" y="2952751"/>
            <a:ext cx="701920" cy="701919"/>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54" name="Line 31"/>
          <p:cNvSpPr>
            <a:spLocks noChangeShapeType="1"/>
          </p:cNvSpPr>
          <p:nvPr/>
        </p:nvSpPr>
        <p:spPr bwMode="auto">
          <a:xfrm flipV="1">
            <a:off x="2836986" y="2952751"/>
            <a:ext cx="707781" cy="707780"/>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55" name="Rectangle 32"/>
          <p:cNvSpPr>
            <a:spLocks noChangeArrowheads="1"/>
          </p:cNvSpPr>
          <p:nvPr/>
        </p:nvSpPr>
        <p:spPr bwMode="auto">
          <a:xfrm>
            <a:off x="2836985" y="3660531"/>
            <a:ext cx="701920"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56" name="Line 33"/>
          <p:cNvSpPr>
            <a:spLocks noChangeShapeType="1"/>
          </p:cNvSpPr>
          <p:nvPr/>
        </p:nvSpPr>
        <p:spPr bwMode="auto">
          <a:xfrm flipV="1">
            <a:off x="2836986" y="3660532"/>
            <a:ext cx="707781"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57" name="Rectangle 34"/>
          <p:cNvSpPr>
            <a:spLocks noChangeArrowheads="1"/>
          </p:cNvSpPr>
          <p:nvPr/>
        </p:nvSpPr>
        <p:spPr bwMode="auto">
          <a:xfrm>
            <a:off x="3544766" y="2952751"/>
            <a:ext cx="700454" cy="701919"/>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58" name="Line 35"/>
          <p:cNvSpPr>
            <a:spLocks noChangeShapeType="1"/>
          </p:cNvSpPr>
          <p:nvPr/>
        </p:nvSpPr>
        <p:spPr bwMode="auto">
          <a:xfrm flipV="1">
            <a:off x="3544768" y="2952751"/>
            <a:ext cx="706315" cy="707780"/>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59" name="Rectangle 36"/>
          <p:cNvSpPr>
            <a:spLocks noChangeArrowheads="1"/>
          </p:cNvSpPr>
          <p:nvPr/>
        </p:nvSpPr>
        <p:spPr bwMode="auto">
          <a:xfrm>
            <a:off x="3544766" y="3660531"/>
            <a:ext cx="700454"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60" name="Line 37"/>
          <p:cNvSpPr>
            <a:spLocks noChangeShapeType="1"/>
          </p:cNvSpPr>
          <p:nvPr/>
        </p:nvSpPr>
        <p:spPr bwMode="auto">
          <a:xfrm flipV="1">
            <a:off x="3544768" y="3660532"/>
            <a:ext cx="706315"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61" name="Rectangle 38"/>
          <p:cNvSpPr>
            <a:spLocks noChangeArrowheads="1"/>
          </p:cNvSpPr>
          <p:nvPr/>
        </p:nvSpPr>
        <p:spPr bwMode="auto">
          <a:xfrm>
            <a:off x="4251082" y="2952751"/>
            <a:ext cx="701919" cy="701919"/>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62" name="Line 39"/>
          <p:cNvSpPr>
            <a:spLocks noChangeShapeType="1"/>
          </p:cNvSpPr>
          <p:nvPr/>
        </p:nvSpPr>
        <p:spPr bwMode="auto">
          <a:xfrm flipV="1">
            <a:off x="4251081" y="2952751"/>
            <a:ext cx="707780" cy="707780"/>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63" name="Rectangle 40"/>
          <p:cNvSpPr>
            <a:spLocks noChangeArrowheads="1"/>
          </p:cNvSpPr>
          <p:nvPr/>
        </p:nvSpPr>
        <p:spPr bwMode="auto">
          <a:xfrm>
            <a:off x="4251082" y="3660531"/>
            <a:ext cx="701919"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64" name="Line 41"/>
          <p:cNvSpPr>
            <a:spLocks noChangeShapeType="1"/>
          </p:cNvSpPr>
          <p:nvPr/>
        </p:nvSpPr>
        <p:spPr bwMode="auto">
          <a:xfrm flipV="1">
            <a:off x="4251081" y="3660532"/>
            <a:ext cx="707780"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65" name="Rectangle 42"/>
          <p:cNvSpPr>
            <a:spLocks noChangeArrowheads="1"/>
          </p:cNvSpPr>
          <p:nvPr/>
        </p:nvSpPr>
        <p:spPr bwMode="auto">
          <a:xfrm>
            <a:off x="4953001" y="2246435"/>
            <a:ext cx="703385"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66" name="Line 43"/>
          <p:cNvSpPr>
            <a:spLocks noChangeShapeType="1"/>
          </p:cNvSpPr>
          <p:nvPr/>
        </p:nvSpPr>
        <p:spPr bwMode="auto">
          <a:xfrm flipV="1">
            <a:off x="4953002" y="2246437"/>
            <a:ext cx="706315"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67" name="Rectangle 44"/>
          <p:cNvSpPr>
            <a:spLocks noChangeArrowheads="1"/>
          </p:cNvSpPr>
          <p:nvPr/>
        </p:nvSpPr>
        <p:spPr bwMode="auto">
          <a:xfrm>
            <a:off x="5662247" y="2246435"/>
            <a:ext cx="700454"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68" name="Line 45"/>
          <p:cNvSpPr>
            <a:spLocks noChangeShapeType="1"/>
          </p:cNvSpPr>
          <p:nvPr/>
        </p:nvSpPr>
        <p:spPr bwMode="auto">
          <a:xfrm flipV="1">
            <a:off x="5659315" y="2246437"/>
            <a:ext cx="710712"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69" name="Rectangle 46"/>
          <p:cNvSpPr>
            <a:spLocks noChangeArrowheads="1"/>
          </p:cNvSpPr>
          <p:nvPr/>
        </p:nvSpPr>
        <p:spPr bwMode="auto">
          <a:xfrm>
            <a:off x="6359770" y="2246435"/>
            <a:ext cx="701920"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70" name="Line 47"/>
          <p:cNvSpPr>
            <a:spLocks noChangeShapeType="1"/>
          </p:cNvSpPr>
          <p:nvPr/>
        </p:nvSpPr>
        <p:spPr bwMode="auto">
          <a:xfrm flipV="1">
            <a:off x="6359771" y="2246437"/>
            <a:ext cx="707781"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71" name="Rectangle 48"/>
          <p:cNvSpPr>
            <a:spLocks noChangeArrowheads="1"/>
          </p:cNvSpPr>
          <p:nvPr/>
        </p:nvSpPr>
        <p:spPr bwMode="auto">
          <a:xfrm>
            <a:off x="4955931" y="2952751"/>
            <a:ext cx="700454" cy="701919"/>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72" name="Line 49"/>
          <p:cNvSpPr>
            <a:spLocks noChangeShapeType="1"/>
          </p:cNvSpPr>
          <p:nvPr/>
        </p:nvSpPr>
        <p:spPr bwMode="auto">
          <a:xfrm flipV="1">
            <a:off x="4955932" y="2952751"/>
            <a:ext cx="706315" cy="707780"/>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73" name="Rectangle 50"/>
          <p:cNvSpPr>
            <a:spLocks noChangeArrowheads="1"/>
          </p:cNvSpPr>
          <p:nvPr/>
        </p:nvSpPr>
        <p:spPr bwMode="auto">
          <a:xfrm>
            <a:off x="4955931" y="3660531"/>
            <a:ext cx="700454"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74" name="Line 51"/>
          <p:cNvSpPr>
            <a:spLocks noChangeShapeType="1"/>
          </p:cNvSpPr>
          <p:nvPr/>
        </p:nvSpPr>
        <p:spPr bwMode="auto">
          <a:xfrm flipV="1">
            <a:off x="4955932" y="3660532"/>
            <a:ext cx="706315"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75" name="Rectangle 52"/>
          <p:cNvSpPr>
            <a:spLocks noChangeArrowheads="1"/>
          </p:cNvSpPr>
          <p:nvPr/>
        </p:nvSpPr>
        <p:spPr bwMode="auto">
          <a:xfrm>
            <a:off x="4955931" y="4366846"/>
            <a:ext cx="700454" cy="701920"/>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76" name="Line 53"/>
          <p:cNvSpPr>
            <a:spLocks noChangeShapeType="1"/>
          </p:cNvSpPr>
          <p:nvPr/>
        </p:nvSpPr>
        <p:spPr bwMode="auto">
          <a:xfrm flipV="1">
            <a:off x="4955932" y="4366848"/>
            <a:ext cx="706315" cy="707781"/>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77" name="Rectangle 54"/>
          <p:cNvSpPr>
            <a:spLocks noChangeArrowheads="1"/>
          </p:cNvSpPr>
          <p:nvPr/>
        </p:nvSpPr>
        <p:spPr bwMode="auto">
          <a:xfrm>
            <a:off x="5662247" y="2952751"/>
            <a:ext cx="700454" cy="701919"/>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78" name="Line 55"/>
          <p:cNvSpPr>
            <a:spLocks noChangeShapeType="1"/>
          </p:cNvSpPr>
          <p:nvPr/>
        </p:nvSpPr>
        <p:spPr bwMode="auto">
          <a:xfrm flipV="1">
            <a:off x="5662248" y="2952751"/>
            <a:ext cx="707781" cy="707780"/>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79" name="Rectangle 56"/>
          <p:cNvSpPr>
            <a:spLocks noChangeArrowheads="1"/>
          </p:cNvSpPr>
          <p:nvPr/>
        </p:nvSpPr>
        <p:spPr bwMode="auto">
          <a:xfrm>
            <a:off x="5662247" y="3660531"/>
            <a:ext cx="700454"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80" name="Line 57"/>
          <p:cNvSpPr>
            <a:spLocks noChangeShapeType="1"/>
          </p:cNvSpPr>
          <p:nvPr/>
        </p:nvSpPr>
        <p:spPr bwMode="auto">
          <a:xfrm flipV="1">
            <a:off x="5662248" y="3660532"/>
            <a:ext cx="707781"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81" name="Rectangle 58"/>
          <p:cNvSpPr>
            <a:spLocks noChangeArrowheads="1"/>
          </p:cNvSpPr>
          <p:nvPr/>
        </p:nvSpPr>
        <p:spPr bwMode="auto">
          <a:xfrm>
            <a:off x="5662247" y="4366846"/>
            <a:ext cx="700454" cy="701920"/>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82" name="Line 59"/>
          <p:cNvSpPr>
            <a:spLocks noChangeShapeType="1"/>
          </p:cNvSpPr>
          <p:nvPr/>
        </p:nvSpPr>
        <p:spPr bwMode="auto">
          <a:xfrm flipV="1">
            <a:off x="5662248" y="4366848"/>
            <a:ext cx="707781" cy="707781"/>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83" name="Rectangle 60"/>
          <p:cNvSpPr>
            <a:spLocks noChangeArrowheads="1"/>
          </p:cNvSpPr>
          <p:nvPr/>
        </p:nvSpPr>
        <p:spPr bwMode="auto">
          <a:xfrm>
            <a:off x="6362700" y="2955682"/>
            <a:ext cx="701920" cy="701919"/>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84" name="Line 61"/>
          <p:cNvSpPr>
            <a:spLocks noChangeShapeType="1"/>
          </p:cNvSpPr>
          <p:nvPr/>
        </p:nvSpPr>
        <p:spPr bwMode="auto">
          <a:xfrm flipV="1">
            <a:off x="6359769" y="2955681"/>
            <a:ext cx="710712" cy="707780"/>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85" name="Rectangle 62"/>
          <p:cNvSpPr>
            <a:spLocks noChangeArrowheads="1"/>
          </p:cNvSpPr>
          <p:nvPr/>
        </p:nvSpPr>
        <p:spPr bwMode="auto">
          <a:xfrm>
            <a:off x="6362700" y="3660531"/>
            <a:ext cx="701920"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86" name="Line 63"/>
          <p:cNvSpPr>
            <a:spLocks noChangeShapeType="1"/>
          </p:cNvSpPr>
          <p:nvPr/>
        </p:nvSpPr>
        <p:spPr bwMode="auto">
          <a:xfrm flipV="1">
            <a:off x="6359769" y="3660532"/>
            <a:ext cx="710712"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87" name="Rectangle 64"/>
          <p:cNvSpPr>
            <a:spLocks noChangeArrowheads="1"/>
          </p:cNvSpPr>
          <p:nvPr/>
        </p:nvSpPr>
        <p:spPr bwMode="auto">
          <a:xfrm>
            <a:off x="6362700" y="4366846"/>
            <a:ext cx="701920" cy="701920"/>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88" name="Line 65"/>
          <p:cNvSpPr>
            <a:spLocks noChangeShapeType="1"/>
          </p:cNvSpPr>
          <p:nvPr/>
        </p:nvSpPr>
        <p:spPr bwMode="auto">
          <a:xfrm flipV="1">
            <a:off x="6359769" y="4366848"/>
            <a:ext cx="710712" cy="707781"/>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89" name="Rectangle 66"/>
          <p:cNvSpPr>
            <a:spLocks noChangeArrowheads="1"/>
          </p:cNvSpPr>
          <p:nvPr/>
        </p:nvSpPr>
        <p:spPr bwMode="auto">
          <a:xfrm>
            <a:off x="2658209" y="5247543"/>
            <a:ext cx="454269"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90" name="Rectangle 67"/>
          <p:cNvSpPr>
            <a:spLocks noChangeArrowheads="1"/>
          </p:cNvSpPr>
          <p:nvPr/>
        </p:nvSpPr>
        <p:spPr bwMode="auto">
          <a:xfrm>
            <a:off x="2658209" y="5256335"/>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1890</a:t>
            </a:r>
            <a:endParaRPr lang="fr-FR" altLang="en-US" sz="2215"/>
          </a:p>
        </p:txBody>
      </p:sp>
      <p:sp>
        <p:nvSpPr>
          <p:cNvPr id="22591" name="Rectangle 68"/>
          <p:cNvSpPr>
            <a:spLocks noChangeArrowheads="1"/>
          </p:cNvSpPr>
          <p:nvPr/>
        </p:nvSpPr>
        <p:spPr bwMode="auto">
          <a:xfrm>
            <a:off x="3064120" y="525633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592" name="Rectangle 69"/>
          <p:cNvSpPr>
            <a:spLocks noChangeArrowheads="1"/>
          </p:cNvSpPr>
          <p:nvPr/>
        </p:nvSpPr>
        <p:spPr bwMode="auto">
          <a:xfrm>
            <a:off x="3332286" y="5247543"/>
            <a:ext cx="454269"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93" name="Rectangle 70"/>
          <p:cNvSpPr>
            <a:spLocks noChangeArrowheads="1"/>
          </p:cNvSpPr>
          <p:nvPr/>
        </p:nvSpPr>
        <p:spPr bwMode="auto">
          <a:xfrm>
            <a:off x="3332286" y="5256335"/>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1910</a:t>
            </a:r>
            <a:endParaRPr lang="fr-FR" altLang="en-US" sz="2215"/>
          </a:p>
        </p:txBody>
      </p:sp>
      <p:sp>
        <p:nvSpPr>
          <p:cNvPr id="22594" name="Rectangle 71"/>
          <p:cNvSpPr>
            <a:spLocks noChangeArrowheads="1"/>
          </p:cNvSpPr>
          <p:nvPr/>
        </p:nvSpPr>
        <p:spPr bwMode="auto">
          <a:xfrm>
            <a:off x="3738197" y="525633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595" name="Rectangle 72"/>
          <p:cNvSpPr>
            <a:spLocks noChangeArrowheads="1"/>
          </p:cNvSpPr>
          <p:nvPr/>
        </p:nvSpPr>
        <p:spPr bwMode="auto">
          <a:xfrm>
            <a:off x="3997569" y="5247543"/>
            <a:ext cx="457200"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96" name="Rectangle 73"/>
          <p:cNvSpPr>
            <a:spLocks noChangeArrowheads="1"/>
          </p:cNvSpPr>
          <p:nvPr/>
        </p:nvSpPr>
        <p:spPr bwMode="auto">
          <a:xfrm>
            <a:off x="3997571" y="5256335"/>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1930</a:t>
            </a:r>
            <a:endParaRPr lang="fr-FR" altLang="en-US" sz="2215"/>
          </a:p>
        </p:txBody>
      </p:sp>
      <p:sp>
        <p:nvSpPr>
          <p:cNvPr id="22597" name="Rectangle 74"/>
          <p:cNvSpPr>
            <a:spLocks noChangeArrowheads="1"/>
          </p:cNvSpPr>
          <p:nvPr/>
        </p:nvSpPr>
        <p:spPr bwMode="auto">
          <a:xfrm>
            <a:off x="4403481" y="525633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598" name="Rectangle 75"/>
          <p:cNvSpPr>
            <a:spLocks noChangeArrowheads="1"/>
          </p:cNvSpPr>
          <p:nvPr/>
        </p:nvSpPr>
        <p:spPr bwMode="auto">
          <a:xfrm>
            <a:off x="4671648" y="5247543"/>
            <a:ext cx="454269"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99" name="Rectangle 76"/>
          <p:cNvSpPr>
            <a:spLocks noChangeArrowheads="1"/>
          </p:cNvSpPr>
          <p:nvPr/>
        </p:nvSpPr>
        <p:spPr bwMode="auto">
          <a:xfrm>
            <a:off x="4671648" y="5256335"/>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1950</a:t>
            </a:r>
            <a:endParaRPr lang="fr-FR" altLang="en-US" sz="2215"/>
          </a:p>
        </p:txBody>
      </p:sp>
      <p:sp>
        <p:nvSpPr>
          <p:cNvPr id="22600" name="Rectangle 77"/>
          <p:cNvSpPr>
            <a:spLocks noChangeArrowheads="1"/>
          </p:cNvSpPr>
          <p:nvPr/>
        </p:nvSpPr>
        <p:spPr bwMode="auto">
          <a:xfrm>
            <a:off x="5077558" y="525633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01" name="Rectangle 78"/>
          <p:cNvSpPr>
            <a:spLocks noChangeArrowheads="1"/>
          </p:cNvSpPr>
          <p:nvPr/>
        </p:nvSpPr>
        <p:spPr bwMode="auto">
          <a:xfrm>
            <a:off x="8459667" y="5143501"/>
            <a:ext cx="877765" cy="25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02" name="Rectangle 79"/>
          <p:cNvSpPr>
            <a:spLocks noChangeArrowheads="1"/>
          </p:cNvSpPr>
          <p:nvPr/>
        </p:nvSpPr>
        <p:spPr bwMode="auto">
          <a:xfrm>
            <a:off x="8984349" y="5219857"/>
            <a:ext cx="527388"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dirty="0" err="1">
                <a:solidFill>
                  <a:srgbClr val="000000"/>
                </a:solidFill>
              </a:rPr>
              <a:t>Period</a:t>
            </a:r>
            <a:endParaRPr lang="fr-FR" altLang="en-US" sz="2215" dirty="0"/>
          </a:p>
        </p:txBody>
      </p:sp>
      <p:sp>
        <p:nvSpPr>
          <p:cNvPr id="22603" name="Rectangle 80"/>
          <p:cNvSpPr>
            <a:spLocks noChangeArrowheads="1"/>
          </p:cNvSpPr>
          <p:nvPr/>
        </p:nvSpPr>
        <p:spPr bwMode="auto">
          <a:xfrm>
            <a:off x="9066335" y="5152292"/>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04" name="Rectangle 81"/>
          <p:cNvSpPr>
            <a:spLocks noChangeArrowheads="1"/>
          </p:cNvSpPr>
          <p:nvPr/>
        </p:nvSpPr>
        <p:spPr bwMode="auto">
          <a:xfrm>
            <a:off x="2485292" y="2776904"/>
            <a:ext cx="253512" cy="48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05" name="Rectangle 82"/>
          <p:cNvSpPr>
            <a:spLocks noChangeArrowheads="1"/>
          </p:cNvSpPr>
          <p:nvPr/>
        </p:nvSpPr>
        <p:spPr bwMode="auto">
          <a:xfrm>
            <a:off x="2482362" y="2785697"/>
            <a:ext cx="201978"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60</a:t>
            </a:r>
            <a:endParaRPr lang="fr-FR" altLang="en-US" sz="2215"/>
          </a:p>
        </p:txBody>
      </p:sp>
      <p:sp>
        <p:nvSpPr>
          <p:cNvPr id="22606" name="Rectangle 83"/>
          <p:cNvSpPr>
            <a:spLocks noChangeArrowheads="1"/>
          </p:cNvSpPr>
          <p:nvPr/>
        </p:nvSpPr>
        <p:spPr bwMode="auto">
          <a:xfrm>
            <a:off x="2686051" y="2785697"/>
            <a:ext cx="49694"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 </a:t>
            </a:r>
            <a:endParaRPr lang="fr-FR" altLang="en-US" sz="2215"/>
          </a:p>
        </p:txBody>
      </p:sp>
      <p:sp>
        <p:nvSpPr>
          <p:cNvPr id="22607" name="Rectangle 84"/>
          <p:cNvSpPr>
            <a:spLocks noChangeArrowheads="1"/>
          </p:cNvSpPr>
          <p:nvPr/>
        </p:nvSpPr>
        <p:spPr bwMode="auto">
          <a:xfrm>
            <a:off x="2485292" y="3496408"/>
            <a:ext cx="253512" cy="48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08" name="Rectangle 85"/>
          <p:cNvSpPr>
            <a:spLocks noChangeArrowheads="1"/>
          </p:cNvSpPr>
          <p:nvPr/>
        </p:nvSpPr>
        <p:spPr bwMode="auto">
          <a:xfrm>
            <a:off x="2482362" y="3505200"/>
            <a:ext cx="201978"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40</a:t>
            </a:r>
            <a:endParaRPr lang="fr-FR" altLang="en-US" sz="2215"/>
          </a:p>
        </p:txBody>
      </p:sp>
      <p:sp>
        <p:nvSpPr>
          <p:cNvPr id="22609" name="Rectangle 86"/>
          <p:cNvSpPr>
            <a:spLocks noChangeArrowheads="1"/>
          </p:cNvSpPr>
          <p:nvPr/>
        </p:nvSpPr>
        <p:spPr bwMode="auto">
          <a:xfrm>
            <a:off x="2686051" y="3505200"/>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10" name="Rectangle 87"/>
          <p:cNvSpPr>
            <a:spLocks noChangeArrowheads="1"/>
          </p:cNvSpPr>
          <p:nvPr/>
        </p:nvSpPr>
        <p:spPr bwMode="auto">
          <a:xfrm>
            <a:off x="2485292" y="4211515"/>
            <a:ext cx="253512" cy="48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11" name="Rectangle 88"/>
          <p:cNvSpPr>
            <a:spLocks noChangeArrowheads="1"/>
          </p:cNvSpPr>
          <p:nvPr/>
        </p:nvSpPr>
        <p:spPr bwMode="auto">
          <a:xfrm>
            <a:off x="2482362" y="4221774"/>
            <a:ext cx="201978"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20</a:t>
            </a:r>
            <a:endParaRPr lang="fr-FR" altLang="en-US" sz="2215"/>
          </a:p>
        </p:txBody>
      </p:sp>
      <p:sp>
        <p:nvSpPr>
          <p:cNvPr id="22612" name="Rectangle 89"/>
          <p:cNvSpPr>
            <a:spLocks noChangeArrowheads="1"/>
          </p:cNvSpPr>
          <p:nvPr/>
        </p:nvSpPr>
        <p:spPr bwMode="auto">
          <a:xfrm>
            <a:off x="2686051" y="4221774"/>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13" name="Rectangle 90"/>
          <p:cNvSpPr>
            <a:spLocks noChangeArrowheads="1"/>
          </p:cNvSpPr>
          <p:nvPr/>
        </p:nvSpPr>
        <p:spPr bwMode="auto">
          <a:xfrm>
            <a:off x="2485292" y="4933950"/>
            <a:ext cx="253512" cy="48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14" name="Rectangle 91"/>
          <p:cNvSpPr>
            <a:spLocks noChangeArrowheads="1"/>
          </p:cNvSpPr>
          <p:nvPr/>
        </p:nvSpPr>
        <p:spPr bwMode="auto">
          <a:xfrm>
            <a:off x="2482361" y="4942743"/>
            <a:ext cx="100990"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0</a:t>
            </a:r>
            <a:endParaRPr lang="fr-FR" altLang="en-US" sz="2215"/>
          </a:p>
        </p:txBody>
      </p:sp>
      <p:sp>
        <p:nvSpPr>
          <p:cNvPr id="22615" name="Rectangle 92"/>
          <p:cNvSpPr>
            <a:spLocks noChangeArrowheads="1"/>
          </p:cNvSpPr>
          <p:nvPr/>
        </p:nvSpPr>
        <p:spPr bwMode="auto">
          <a:xfrm>
            <a:off x="2583474" y="4942743"/>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16" name="Line 93"/>
          <p:cNvSpPr>
            <a:spLocks noChangeShapeType="1"/>
          </p:cNvSpPr>
          <p:nvPr/>
        </p:nvSpPr>
        <p:spPr bwMode="auto">
          <a:xfrm flipV="1">
            <a:off x="2834055" y="1491763"/>
            <a:ext cx="2931" cy="3579935"/>
          </a:xfrm>
          <a:prstGeom prst="line">
            <a:avLst/>
          </a:prstGeom>
          <a:noFill/>
          <a:ln w="254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617" name="Freeform 94"/>
          <p:cNvSpPr>
            <a:spLocks/>
          </p:cNvSpPr>
          <p:nvPr/>
        </p:nvSpPr>
        <p:spPr bwMode="auto">
          <a:xfrm>
            <a:off x="2772508" y="1491762"/>
            <a:ext cx="133350" cy="137746"/>
          </a:xfrm>
          <a:custGeom>
            <a:avLst/>
            <a:gdLst>
              <a:gd name="T0" fmla="*/ 229335806 w 91"/>
              <a:gd name="T1" fmla="*/ 236894688 h 94"/>
              <a:gd name="T2" fmla="*/ 115927589 w 91"/>
              <a:gd name="T3" fmla="*/ 0 h 94"/>
              <a:gd name="T4" fmla="*/ 0 w 91"/>
              <a:gd name="T5" fmla="*/ 236894688 h 94"/>
              <a:gd name="T6" fmla="*/ 0 60000 65536"/>
              <a:gd name="T7" fmla="*/ 0 60000 65536"/>
              <a:gd name="T8" fmla="*/ 0 60000 65536"/>
            </a:gdLst>
            <a:ahLst/>
            <a:cxnLst>
              <a:cxn ang="T6">
                <a:pos x="T0" y="T1"/>
              </a:cxn>
              <a:cxn ang="T7">
                <a:pos x="T2" y="T3"/>
              </a:cxn>
              <a:cxn ang="T8">
                <a:pos x="T4" y="T5"/>
              </a:cxn>
            </a:cxnLst>
            <a:rect l="0" t="0" r="r" b="b"/>
            <a:pathLst>
              <a:path w="91" h="94">
                <a:moveTo>
                  <a:pt x="91" y="94"/>
                </a:moveTo>
                <a:lnTo>
                  <a:pt x="46" y="0"/>
                </a:lnTo>
                <a:lnTo>
                  <a:pt x="0" y="94"/>
                </a:lnTo>
              </a:path>
            </a:pathLst>
          </a:custGeom>
          <a:noFill/>
          <a:ln w="254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662"/>
          </a:p>
        </p:txBody>
      </p:sp>
      <p:sp>
        <p:nvSpPr>
          <p:cNvPr id="22618" name="Rectangle 95"/>
          <p:cNvSpPr>
            <a:spLocks noChangeArrowheads="1"/>
          </p:cNvSpPr>
          <p:nvPr/>
        </p:nvSpPr>
        <p:spPr bwMode="auto">
          <a:xfrm>
            <a:off x="2297723" y="1459524"/>
            <a:ext cx="700454" cy="34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19" name="Rectangle 96"/>
          <p:cNvSpPr>
            <a:spLocks noChangeArrowheads="1"/>
          </p:cNvSpPr>
          <p:nvPr/>
        </p:nvSpPr>
        <p:spPr bwMode="auto">
          <a:xfrm>
            <a:off x="2297725" y="1468315"/>
            <a:ext cx="336631"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Age</a:t>
            </a:r>
            <a:endParaRPr lang="fr-FR" altLang="en-US" sz="2215"/>
          </a:p>
        </p:txBody>
      </p:sp>
      <p:sp>
        <p:nvSpPr>
          <p:cNvPr id="22620" name="Rectangle 97"/>
          <p:cNvSpPr>
            <a:spLocks noChangeArrowheads="1"/>
          </p:cNvSpPr>
          <p:nvPr/>
        </p:nvSpPr>
        <p:spPr bwMode="auto">
          <a:xfrm>
            <a:off x="2623039" y="146831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21" name="Rectangle 98"/>
          <p:cNvSpPr>
            <a:spLocks noChangeArrowheads="1"/>
          </p:cNvSpPr>
          <p:nvPr/>
        </p:nvSpPr>
        <p:spPr bwMode="auto">
          <a:xfrm>
            <a:off x="5354515" y="5247543"/>
            <a:ext cx="457200"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22" name="Rectangle 99"/>
          <p:cNvSpPr>
            <a:spLocks noChangeArrowheads="1"/>
          </p:cNvSpPr>
          <p:nvPr/>
        </p:nvSpPr>
        <p:spPr bwMode="auto">
          <a:xfrm>
            <a:off x="5354517" y="5256335"/>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1970</a:t>
            </a:r>
            <a:endParaRPr lang="fr-FR" altLang="en-US" sz="2215"/>
          </a:p>
        </p:txBody>
      </p:sp>
      <p:sp>
        <p:nvSpPr>
          <p:cNvPr id="22623" name="Rectangle 100"/>
          <p:cNvSpPr>
            <a:spLocks noChangeArrowheads="1"/>
          </p:cNvSpPr>
          <p:nvPr/>
        </p:nvSpPr>
        <p:spPr bwMode="auto">
          <a:xfrm>
            <a:off x="5760427" y="525633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24" name="Rectangle 101"/>
          <p:cNvSpPr>
            <a:spLocks noChangeArrowheads="1"/>
          </p:cNvSpPr>
          <p:nvPr/>
        </p:nvSpPr>
        <p:spPr bwMode="auto">
          <a:xfrm>
            <a:off x="6065229" y="5247543"/>
            <a:ext cx="452803"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25" name="Rectangle 102"/>
          <p:cNvSpPr>
            <a:spLocks noChangeArrowheads="1"/>
          </p:cNvSpPr>
          <p:nvPr/>
        </p:nvSpPr>
        <p:spPr bwMode="auto">
          <a:xfrm>
            <a:off x="6062298" y="5256335"/>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1990</a:t>
            </a:r>
            <a:endParaRPr lang="fr-FR" altLang="en-US" sz="2215"/>
          </a:p>
        </p:txBody>
      </p:sp>
      <p:sp>
        <p:nvSpPr>
          <p:cNvPr id="22626" name="Rectangle 103"/>
          <p:cNvSpPr>
            <a:spLocks noChangeArrowheads="1"/>
          </p:cNvSpPr>
          <p:nvPr/>
        </p:nvSpPr>
        <p:spPr bwMode="auto">
          <a:xfrm>
            <a:off x="6468208" y="525633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27" name="Rectangle 104"/>
          <p:cNvSpPr>
            <a:spLocks noChangeArrowheads="1"/>
          </p:cNvSpPr>
          <p:nvPr/>
        </p:nvSpPr>
        <p:spPr bwMode="auto">
          <a:xfrm>
            <a:off x="6762752" y="5247543"/>
            <a:ext cx="454269"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28" name="Rectangle 105"/>
          <p:cNvSpPr>
            <a:spLocks noChangeArrowheads="1"/>
          </p:cNvSpPr>
          <p:nvPr/>
        </p:nvSpPr>
        <p:spPr bwMode="auto">
          <a:xfrm>
            <a:off x="6762752" y="5256335"/>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2010</a:t>
            </a:r>
            <a:endParaRPr lang="fr-FR" altLang="en-US" sz="2215"/>
          </a:p>
        </p:txBody>
      </p:sp>
      <p:sp>
        <p:nvSpPr>
          <p:cNvPr id="22629" name="Rectangle 106"/>
          <p:cNvSpPr>
            <a:spLocks noChangeArrowheads="1"/>
          </p:cNvSpPr>
          <p:nvPr/>
        </p:nvSpPr>
        <p:spPr bwMode="auto">
          <a:xfrm>
            <a:off x="7168662" y="525633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30" name="Line 107"/>
          <p:cNvSpPr>
            <a:spLocks noChangeShapeType="1"/>
          </p:cNvSpPr>
          <p:nvPr/>
        </p:nvSpPr>
        <p:spPr bwMode="auto">
          <a:xfrm>
            <a:off x="2836985" y="5071698"/>
            <a:ext cx="6544408" cy="2931"/>
          </a:xfrm>
          <a:prstGeom prst="line">
            <a:avLst/>
          </a:prstGeom>
          <a:noFill/>
          <a:ln w="25400" cap="rnd">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631" name="Freeform 108"/>
          <p:cNvSpPr>
            <a:spLocks/>
          </p:cNvSpPr>
          <p:nvPr/>
        </p:nvSpPr>
        <p:spPr bwMode="auto">
          <a:xfrm>
            <a:off x="9248043" y="5008686"/>
            <a:ext cx="136280" cy="134815"/>
          </a:xfrm>
          <a:custGeom>
            <a:avLst/>
            <a:gdLst>
              <a:gd name="T0" fmla="*/ 0 w 93"/>
              <a:gd name="T1" fmla="*/ 231854375 h 92"/>
              <a:gd name="T2" fmla="*/ 234372944 w 93"/>
              <a:gd name="T3" fmla="*/ 118448138 h 92"/>
              <a:gd name="T4" fmla="*/ 0 w 93"/>
              <a:gd name="T5" fmla="*/ 0 h 92"/>
              <a:gd name="T6" fmla="*/ 0 60000 65536"/>
              <a:gd name="T7" fmla="*/ 0 60000 65536"/>
              <a:gd name="T8" fmla="*/ 0 60000 65536"/>
            </a:gdLst>
            <a:ahLst/>
            <a:cxnLst>
              <a:cxn ang="T6">
                <a:pos x="T0" y="T1"/>
              </a:cxn>
              <a:cxn ang="T7">
                <a:pos x="T2" y="T3"/>
              </a:cxn>
              <a:cxn ang="T8">
                <a:pos x="T4" y="T5"/>
              </a:cxn>
            </a:cxnLst>
            <a:rect l="0" t="0" r="r" b="b"/>
            <a:pathLst>
              <a:path w="93" h="92">
                <a:moveTo>
                  <a:pt x="0" y="92"/>
                </a:moveTo>
                <a:lnTo>
                  <a:pt x="93" y="47"/>
                </a:lnTo>
                <a:lnTo>
                  <a:pt x="0" y="0"/>
                </a:lnTo>
              </a:path>
            </a:pathLst>
          </a:custGeom>
          <a:noFill/>
          <a:ln w="25400" cap="rnd">
            <a:solidFill>
              <a:srgbClr val="3333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662"/>
          </a:p>
        </p:txBody>
      </p:sp>
      <p:sp>
        <p:nvSpPr>
          <p:cNvPr id="22632" name="Rectangle 109"/>
          <p:cNvSpPr>
            <a:spLocks noChangeArrowheads="1"/>
          </p:cNvSpPr>
          <p:nvPr/>
        </p:nvSpPr>
        <p:spPr bwMode="auto">
          <a:xfrm>
            <a:off x="2494086" y="2067658"/>
            <a:ext cx="256443" cy="48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33" name="Rectangle 110"/>
          <p:cNvSpPr>
            <a:spLocks noChangeArrowheads="1"/>
          </p:cNvSpPr>
          <p:nvPr/>
        </p:nvSpPr>
        <p:spPr bwMode="auto">
          <a:xfrm>
            <a:off x="2494085" y="2076450"/>
            <a:ext cx="201978"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80</a:t>
            </a:r>
            <a:endParaRPr lang="fr-FR" altLang="en-US" sz="2215"/>
          </a:p>
        </p:txBody>
      </p:sp>
      <p:sp>
        <p:nvSpPr>
          <p:cNvPr id="22634" name="Rectangle 111"/>
          <p:cNvSpPr>
            <a:spLocks noChangeArrowheads="1"/>
          </p:cNvSpPr>
          <p:nvPr/>
        </p:nvSpPr>
        <p:spPr bwMode="auto">
          <a:xfrm>
            <a:off x="2697774" y="2076450"/>
            <a:ext cx="49694"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 </a:t>
            </a:r>
            <a:endParaRPr lang="fr-FR" altLang="en-US" sz="2215"/>
          </a:p>
        </p:txBody>
      </p:sp>
      <p:sp>
        <p:nvSpPr>
          <p:cNvPr id="22635" name="Freeform 112"/>
          <p:cNvSpPr>
            <a:spLocks/>
          </p:cNvSpPr>
          <p:nvPr/>
        </p:nvSpPr>
        <p:spPr bwMode="auto">
          <a:xfrm>
            <a:off x="3768969" y="5026269"/>
            <a:ext cx="70338" cy="71804"/>
          </a:xfrm>
          <a:custGeom>
            <a:avLst/>
            <a:gdLst>
              <a:gd name="T0" fmla="*/ 0 w 48"/>
              <a:gd name="T1" fmla="*/ 63005105 h 49"/>
              <a:gd name="T2" fmla="*/ 60483750 w 48"/>
              <a:gd name="T3" fmla="*/ 123489244 h 49"/>
              <a:gd name="T4" fmla="*/ 120967500 w 48"/>
              <a:gd name="T5" fmla="*/ 63005105 h 49"/>
              <a:gd name="T6" fmla="*/ 60483750 w 48"/>
              <a:gd name="T7" fmla="*/ 0 h 49"/>
              <a:gd name="T8" fmla="*/ 0 w 48"/>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0" y="25"/>
                </a:moveTo>
                <a:lnTo>
                  <a:pt x="24" y="49"/>
                </a:lnTo>
                <a:lnTo>
                  <a:pt x="48"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36" name="Freeform 113"/>
          <p:cNvSpPr>
            <a:spLocks/>
          </p:cNvSpPr>
          <p:nvPr/>
        </p:nvSpPr>
        <p:spPr bwMode="auto">
          <a:xfrm>
            <a:off x="3839308" y="4954468"/>
            <a:ext cx="71804" cy="71803"/>
          </a:xfrm>
          <a:custGeom>
            <a:avLst/>
            <a:gdLst>
              <a:gd name="T0" fmla="*/ 0 w 49"/>
              <a:gd name="T1" fmla="*/ 63002708 h 49"/>
              <a:gd name="T2" fmla="*/ 63005105 w 49"/>
              <a:gd name="T3" fmla="*/ 123486069 h 49"/>
              <a:gd name="T4" fmla="*/ 123489244 w 49"/>
              <a:gd name="T5" fmla="*/ 63002708 h 49"/>
              <a:gd name="T6" fmla="*/ 63005105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5" y="49"/>
                </a:lnTo>
                <a:lnTo>
                  <a:pt x="49" y="25"/>
                </a:lnTo>
                <a:lnTo>
                  <a:pt x="25"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37" name="Freeform 114"/>
          <p:cNvSpPr>
            <a:spLocks/>
          </p:cNvSpPr>
          <p:nvPr/>
        </p:nvSpPr>
        <p:spPr bwMode="auto">
          <a:xfrm>
            <a:off x="3914044" y="4887058"/>
            <a:ext cx="71803" cy="67408"/>
          </a:xfrm>
          <a:custGeom>
            <a:avLst/>
            <a:gdLst>
              <a:gd name="T0" fmla="*/ 0 w 49"/>
              <a:gd name="T1" fmla="*/ 55443438 h 46"/>
              <a:gd name="T2" fmla="*/ 63002708 w 49"/>
              <a:gd name="T3" fmla="*/ 115927188 h 46"/>
              <a:gd name="T4" fmla="*/ 123486069 w 49"/>
              <a:gd name="T5" fmla="*/ 60483750 h 46"/>
              <a:gd name="T6" fmla="*/ 63002708 w 49"/>
              <a:gd name="T7" fmla="*/ 0 h 46"/>
              <a:gd name="T8" fmla="*/ 0 w 49"/>
              <a:gd name="T9" fmla="*/ 55443438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6">
                <a:moveTo>
                  <a:pt x="0" y="22"/>
                </a:moveTo>
                <a:lnTo>
                  <a:pt x="25" y="46"/>
                </a:lnTo>
                <a:lnTo>
                  <a:pt x="49" y="24"/>
                </a:lnTo>
                <a:lnTo>
                  <a:pt x="25" y="0"/>
                </a:lnTo>
                <a:lnTo>
                  <a:pt x="0" y="22"/>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38" name="Freeform 115"/>
          <p:cNvSpPr>
            <a:spLocks/>
          </p:cNvSpPr>
          <p:nvPr/>
        </p:nvSpPr>
        <p:spPr bwMode="auto">
          <a:xfrm>
            <a:off x="3985846" y="4815254"/>
            <a:ext cx="71804" cy="71804"/>
          </a:xfrm>
          <a:custGeom>
            <a:avLst/>
            <a:gdLst>
              <a:gd name="T0" fmla="*/ 0 w 49"/>
              <a:gd name="T1" fmla="*/ 60484139 h 49"/>
              <a:gd name="T2" fmla="*/ 63005105 w 49"/>
              <a:gd name="T3" fmla="*/ 123489244 h 49"/>
              <a:gd name="T4" fmla="*/ 123489244 w 49"/>
              <a:gd name="T5" fmla="*/ 60484139 h 49"/>
              <a:gd name="T6" fmla="*/ 63005105 w 49"/>
              <a:gd name="T7" fmla="*/ 0 h 49"/>
              <a:gd name="T8" fmla="*/ 0 w 49"/>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39" name="Freeform 116"/>
          <p:cNvSpPr>
            <a:spLocks/>
          </p:cNvSpPr>
          <p:nvPr/>
        </p:nvSpPr>
        <p:spPr bwMode="auto">
          <a:xfrm>
            <a:off x="4057652" y="4743452"/>
            <a:ext cx="71803" cy="71803"/>
          </a:xfrm>
          <a:custGeom>
            <a:avLst/>
            <a:gdLst>
              <a:gd name="T0" fmla="*/ 0 w 49"/>
              <a:gd name="T1" fmla="*/ 60483361 h 49"/>
              <a:gd name="T2" fmla="*/ 60483361 w 49"/>
              <a:gd name="T3" fmla="*/ 123486069 h 49"/>
              <a:gd name="T4" fmla="*/ 123486069 w 49"/>
              <a:gd name="T5" fmla="*/ 60483361 h 49"/>
              <a:gd name="T6" fmla="*/ 60483361 w 49"/>
              <a:gd name="T7" fmla="*/ 0 h 49"/>
              <a:gd name="T8" fmla="*/ 0 w 49"/>
              <a:gd name="T9" fmla="*/ 6048336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4" y="49"/>
                </a:lnTo>
                <a:lnTo>
                  <a:pt x="49" y="24"/>
                </a:lnTo>
                <a:lnTo>
                  <a:pt x="24"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40" name="Freeform 117"/>
          <p:cNvSpPr>
            <a:spLocks/>
          </p:cNvSpPr>
          <p:nvPr/>
        </p:nvSpPr>
        <p:spPr bwMode="auto">
          <a:xfrm>
            <a:off x="4129455" y="4671646"/>
            <a:ext cx="74735" cy="71804"/>
          </a:xfrm>
          <a:custGeom>
            <a:avLst/>
            <a:gdLst>
              <a:gd name="T0" fmla="*/ 0 w 51"/>
              <a:gd name="T1" fmla="*/ 60484139 h 49"/>
              <a:gd name="T2" fmla="*/ 60484124 w 51"/>
              <a:gd name="T3" fmla="*/ 123489244 h 49"/>
              <a:gd name="T4" fmla="*/ 128529556 w 51"/>
              <a:gd name="T5" fmla="*/ 60484139 h 49"/>
              <a:gd name="T6" fmla="*/ 65524467 w 51"/>
              <a:gd name="T7" fmla="*/ 0 h 49"/>
              <a:gd name="T8" fmla="*/ 0 w 51"/>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4"/>
                </a:moveTo>
                <a:lnTo>
                  <a:pt x="24" y="49"/>
                </a:lnTo>
                <a:lnTo>
                  <a:pt x="51" y="24"/>
                </a:lnTo>
                <a:lnTo>
                  <a:pt x="26"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41" name="Freeform 118"/>
          <p:cNvSpPr>
            <a:spLocks/>
          </p:cNvSpPr>
          <p:nvPr/>
        </p:nvSpPr>
        <p:spPr bwMode="auto">
          <a:xfrm>
            <a:off x="4204191" y="4599844"/>
            <a:ext cx="71803" cy="71803"/>
          </a:xfrm>
          <a:custGeom>
            <a:avLst/>
            <a:gdLst>
              <a:gd name="T0" fmla="*/ 0 w 49"/>
              <a:gd name="T1" fmla="*/ 63002708 h 49"/>
              <a:gd name="T2" fmla="*/ 60483361 w 49"/>
              <a:gd name="T3" fmla="*/ 123486069 h 49"/>
              <a:gd name="T4" fmla="*/ 123486069 w 49"/>
              <a:gd name="T5" fmla="*/ 63002708 h 49"/>
              <a:gd name="T6" fmla="*/ 60483361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42" name="Freeform 119"/>
          <p:cNvSpPr>
            <a:spLocks/>
          </p:cNvSpPr>
          <p:nvPr/>
        </p:nvSpPr>
        <p:spPr bwMode="auto">
          <a:xfrm>
            <a:off x="4275993" y="4530969"/>
            <a:ext cx="70338" cy="71804"/>
          </a:xfrm>
          <a:custGeom>
            <a:avLst/>
            <a:gdLst>
              <a:gd name="T0" fmla="*/ 0 w 48"/>
              <a:gd name="T1" fmla="*/ 63005105 h 49"/>
              <a:gd name="T2" fmla="*/ 60483750 w 48"/>
              <a:gd name="T3" fmla="*/ 123489244 h 49"/>
              <a:gd name="T4" fmla="*/ 120967500 w 48"/>
              <a:gd name="T5" fmla="*/ 63005105 h 49"/>
              <a:gd name="T6" fmla="*/ 60483750 w 48"/>
              <a:gd name="T7" fmla="*/ 0 h 49"/>
              <a:gd name="T8" fmla="*/ 0 w 48"/>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0" y="25"/>
                </a:moveTo>
                <a:lnTo>
                  <a:pt x="24" y="49"/>
                </a:lnTo>
                <a:lnTo>
                  <a:pt x="48"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43" name="Freeform 120"/>
          <p:cNvSpPr>
            <a:spLocks/>
          </p:cNvSpPr>
          <p:nvPr/>
        </p:nvSpPr>
        <p:spPr bwMode="auto">
          <a:xfrm>
            <a:off x="4346332" y="4459168"/>
            <a:ext cx="74735" cy="71803"/>
          </a:xfrm>
          <a:custGeom>
            <a:avLst/>
            <a:gdLst>
              <a:gd name="T0" fmla="*/ 0 w 51"/>
              <a:gd name="T1" fmla="*/ 63002708 h 49"/>
              <a:gd name="T2" fmla="*/ 63005089 w 51"/>
              <a:gd name="T3" fmla="*/ 123486069 h 49"/>
              <a:gd name="T4" fmla="*/ 128529556 w 51"/>
              <a:gd name="T5" fmla="*/ 63002708 h 49"/>
              <a:gd name="T6" fmla="*/ 68045433 w 51"/>
              <a:gd name="T7" fmla="*/ 0 h 49"/>
              <a:gd name="T8" fmla="*/ 0 w 51"/>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5"/>
                </a:moveTo>
                <a:lnTo>
                  <a:pt x="25" y="49"/>
                </a:lnTo>
                <a:lnTo>
                  <a:pt x="51" y="25"/>
                </a:lnTo>
                <a:lnTo>
                  <a:pt x="27"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44" name="Freeform 121"/>
          <p:cNvSpPr>
            <a:spLocks/>
          </p:cNvSpPr>
          <p:nvPr/>
        </p:nvSpPr>
        <p:spPr bwMode="auto">
          <a:xfrm>
            <a:off x="4421068" y="4388828"/>
            <a:ext cx="71803" cy="70338"/>
          </a:xfrm>
          <a:custGeom>
            <a:avLst/>
            <a:gdLst>
              <a:gd name="T0" fmla="*/ 0 w 49"/>
              <a:gd name="T1" fmla="*/ 60483750 h 48"/>
              <a:gd name="T2" fmla="*/ 63002708 w 49"/>
              <a:gd name="T3" fmla="*/ 120967500 h 48"/>
              <a:gd name="T4" fmla="*/ 123486069 w 49"/>
              <a:gd name="T5" fmla="*/ 60483750 h 48"/>
              <a:gd name="T6" fmla="*/ 63002708 w 49"/>
              <a:gd name="T7" fmla="*/ 0 h 48"/>
              <a:gd name="T8" fmla="*/ 0 w 49"/>
              <a:gd name="T9" fmla="*/ 6048375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8">
                <a:moveTo>
                  <a:pt x="0" y="24"/>
                </a:moveTo>
                <a:lnTo>
                  <a:pt x="25" y="48"/>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45" name="Freeform 122"/>
          <p:cNvSpPr>
            <a:spLocks/>
          </p:cNvSpPr>
          <p:nvPr/>
        </p:nvSpPr>
        <p:spPr bwMode="auto">
          <a:xfrm>
            <a:off x="4492869" y="4317023"/>
            <a:ext cx="71804" cy="71804"/>
          </a:xfrm>
          <a:custGeom>
            <a:avLst/>
            <a:gdLst>
              <a:gd name="T0" fmla="*/ 0 w 49"/>
              <a:gd name="T1" fmla="*/ 60484139 h 49"/>
              <a:gd name="T2" fmla="*/ 63005105 w 49"/>
              <a:gd name="T3" fmla="*/ 123489244 h 49"/>
              <a:gd name="T4" fmla="*/ 123489244 w 49"/>
              <a:gd name="T5" fmla="*/ 60484139 h 49"/>
              <a:gd name="T6" fmla="*/ 63005105 w 49"/>
              <a:gd name="T7" fmla="*/ 0 h 49"/>
              <a:gd name="T8" fmla="*/ 0 w 49"/>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46" name="Freeform 123"/>
          <p:cNvSpPr>
            <a:spLocks/>
          </p:cNvSpPr>
          <p:nvPr/>
        </p:nvSpPr>
        <p:spPr bwMode="auto">
          <a:xfrm>
            <a:off x="4564675" y="4248151"/>
            <a:ext cx="71803" cy="68873"/>
          </a:xfrm>
          <a:custGeom>
            <a:avLst/>
            <a:gdLst>
              <a:gd name="T0" fmla="*/ 0 w 49"/>
              <a:gd name="T1" fmla="*/ 55443066 h 47"/>
              <a:gd name="T2" fmla="*/ 60483361 w 49"/>
              <a:gd name="T3" fmla="*/ 118445756 h 47"/>
              <a:gd name="T4" fmla="*/ 123486069 w 49"/>
              <a:gd name="T5" fmla="*/ 60483345 h 47"/>
              <a:gd name="T6" fmla="*/ 60483361 w 49"/>
              <a:gd name="T7" fmla="*/ 0 h 47"/>
              <a:gd name="T8" fmla="*/ 0 w 49"/>
              <a:gd name="T9" fmla="*/ 5544306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7">
                <a:moveTo>
                  <a:pt x="0" y="22"/>
                </a:moveTo>
                <a:lnTo>
                  <a:pt x="24" y="47"/>
                </a:lnTo>
                <a:lnTo>
                  <a:pt x="49" y="24"/>
                </a:lnTo>
                <a:lnTo>
                  <a:pt x="24" y="0"/>
                </a:lnTo>
                <a:lnTo>
                  <a:pt x="0" y="22"/>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47" name="Freeform 124"/>
          <p:cNvSpPr>
            <a:spLocks/>
          </p:cNvSpPr>
          <p:nvPr/>
        </p:nvSpPr>
        <p:spPr bwMode="auto">
          <a:xfrm>
            <a:off x="4639408" y="4176346"/>
            <a:ext cx="71804" cy="71804"/>
          </a:xfrm>
          <a:custGeom>
            <a:avLst/>
            <a:gdLst>
              <a:gd name="T0" fmla="*/ 0 w 49"/>
              <a:gd name="T1" fmla="*/ 60484139 h 49"/>
              <a:gd name="T2" fmla="*/ 60484139 w 49"/>
              <a:gd name="T3" fmla="*/ 123489244 h 49"/>
              <a:gd name="T4" fmla="*/ 123489244 w 49"/>
              <a:gd name="T5" fmla="*/ 60484139 h 49"/>
              <a:gd name="T6" fmla="*/ 60484139 w 49"/>
              <a:gd name="T7" fmla="*/ 0 h 49"/>
              <a:gd name="T8" fmla="*/ 0 w 49"/>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4" y="49"/>
                </a:lnTo>
                <a:lnTo>
                  <a:pt x="49" y="24"/>
                </a:lnTo>
                <a:lnTo>
                  <a:pt x="24"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48" name="Freeform 125"/>
          <p:cNvSpPr>
            <a:spLocks/>
          </p:cNvSpPr>
          <p:nvPr/>
        </p:nvSpPr>
        <p:spPr bwMode="auto">
          <a:xfrm>
            <a:off x="4711214" y="4104544"/>
            <a:ext cx="71803" cy="71803"/>
          </a:xfrm>
          <a:custGeom>
            <a:avLst/>
            <a:gdLst>
              <a:gd name="T0" fmla="*/ 0 w 49"/>
              <a:gd name="T1" fmla="*/ 63002708 h 49"/>
              <a:gd name="T2" fmla="*/ 60483361 w 49"/>
              <a:gd name="T3" fmla="*/ 123486069 h 49"/>
              <a:gd name="T4" fmla="*/ 123486069 w 49"/>
              <a:gd name="T5" fmla="*/ 63002708 h 49"/>
              <a:gd name="T6" fmla="*/ 60483361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49" name="Freeform 126"/>
          <p:cNvSpPr>
            <a:spLocks/>
          </p:cNvSpPr>
          <p:nvPr/>
        </p:nvSpPr>
        <p:spPr bwMode="auto">
          <a:xfrm>
            <a:off x="4783016" y="4032739"/>
            <a:ext cx="70338" cy="71804"/>
          </a:xfrm>
          <a:custGeom>
            <a:avLst/>
            <a:gdLst>
              <a:gd name="T0" fmla="*/ 0 w 48"/>
              <a:gd name="T1" fmla="*/ 63005105 h 49"/>
              <a:gd name="T2" fmla="*/ 60483750 w 48"/>
              <a:gd name="T3" fmla="*/ 123489244 h 49"/>
              <a:gd name="T4" fmla="*/ 120967500 w 48"/>
              <a:gd name="T5" fmla="*/ 63005105 h 49"/>
              <a:gd name="T6" fmla="*/ 60483750 w 48"/>
              <a:gd name="T7" fmla="*/ 0 h 49"/>
              <a:gd name="T8" fmla="*/ 0 w 48"/>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0" y="25"/>
                </a:moveTo>
                <a:lnTo>
                  <a:pt x="24" y="49"/>
                </a:lnTo>
                <a:lnTo>
                  <a:pt x="48"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50" name="Freeform 127"/>
          <p:cNvSpPr>
            <a:spLocks/>
          </p:cNvSpPr>
          <p:nvPr/>
        </p:nvSpPr>
        <p:spPr bwMode="auto">
          <a:xfrm>
            <a:off x="4853355" y="3960937"/>
            <a:ext cx="74735" cy="71803"/>
          </a:xfrm>
          <a:custGeom>
            <a:avLst/>
            <a:gdLst>
              <a:gd name="T0" fmla="*/ 0 w 51"/>
              <a:gd name="T1" fmla="*/ 63002708 h 49"/>
              <a:gd name="T2" fmla="*/ 63005089 w 51"/>
              <a:gd name="T3" fmla="*/ 123486069 h 49"/>
              <a:gd name="T4" fmla="*/ 128529556 w 51"/>
              <a:gd name="T5" fmla="*/ 63002708 h 49"/>
              <a:gd name="T6" fmla="*/ 68045433 w 51"/>
              <a:gd name="T7" fmla="*/ 0 h 49"/>
              <a:gd name="T8" fmla="*/ 0 w 51"/>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5"/>
                </a:moveTo>
                <a:lnTo>
                  <a:pt x="25" y="49"/>
                </a:lnTo>
                <a:lnTo>
                  <a:pt x="51" y="25"/>
                </a:lnTo>
                <a:lnTo>
                  <a:pt x="27"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51" name="Freeform 128"/>
          <p:cNvSpPr>
            <a:spLocks/>
          </p:cNvSpPr>
          <p:nvPr/>
        </p:nvSpPr>
        <p:spPr bwMode="auto">
          <a:xfrm>
            <a:off x="4928091" y="3893529"/>
            <a:ext cx="71803" cy="71803"/>
          </a:xfrm>
          <a:custGeom>
            <a:avLst/>
            <a:gdLst>
              <a:gd name="T0" fmla="*/ 0 w 49"/>
              <a:gd name="T1" fmla="*/ 60483361 h 49"/>
              <a:gd name="T2" fmla="*/ 63002708 w 49"/>
              <a:gd name="T3" fmla="*/ 123486069 h 49"/>
              <a:gd name="T4" fmla="*/ 123486069 w 49"/>
              <a:gd name="T5" fmla="*/ 60483361 h 49"/>
              <a:gd name="T6" fmla="*/ 63002708 w 49"/>
              <a:gd name="T7" fmla="*/ 0 h 49"/>
              <a:gd name="T8" fmla="*/ 0 w 49"/>
              <a:gd name="T9" fmla="*/ 6048336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52" name="Freeform 129"/>
          <p:cNvSpPr>
            <a:spLocks/>
          </p:cNvSpPr>
          <p:nvPr/>
        </p:nvSpPr>
        <p:spPr bwMode="auto">
          <a:xfrm>
            <a:off x="4999892" y="3821723"/>
            <a:ext cx="71804" cy="71804"/>
          </a:xfrm>
          <a:custGeom>
            <a:avLst/>
            <a:gdLst>
              <a:gd name="T0" fmla="*/ 0 w 49"/>
              <a:gd name="T1" fmla="*/ 60484139 h 49"/>
              <a:gd name="T2" fmla="*/ 63005105 w 49"/>
              <a:gd name="T3" fmla="*/ 123489244 h 49"/>
              <a:gd name="T4" fmla="*/ 123489244 w 49"/>
              <a:gd name="T5" fmla="*/ 60484139 h 49"/>
              <a:gd name="T6" fmla="*/ 63005105 w 49"/>
              <a:gd name="T7" fmla="*/ 0 h 49"/>
              <a:gd name="T8" fmla="*/ 0 w 49"/>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53" name="Freeform 130"/>
          <p:cNvSpPr>
            <a:spLocks/>
          </p:cNvSpPr>
          <p:nvPr/>
        </p:nvSpPr>
        <p:spPr bwMode="auto">
          <a:xfrm>
            <a:off x="5071697" y="3749921"/>
            <a:ext cx="74734" cy="71803"/>
          </a:xfrm>
          <a:custGeom>
            <a:avLst/>
            <a:gdLst>
              <a:gd name="T0" fmla="*/ 0 w 51"/>
              <a:gd name="T1" fmla="*/ 60483361 h 49"/>
              <a:gd name="T2" fmla="*/ 60483376 w 51"/>
              <a:gd name="T3" fmla="*/ 123486069 h 49"/>
              <a:gd name="T4" fmla="*/ 128526381 w 51"/>
              <a:gd name="T5" fmla="*/ 60483361 h 49"/>
              <a:gd name="T6" fmla="*/ 68043005 w 51"/>
              <a:gd name="T7" fmla="*/ 0 h 49"/>
              <a:gd name="T8" fmla="*/ 0 w 51"/>
              <a:gd name="T9" fmla="*/ 6048336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4"/>
                </a:moveTo>
                <a:lnTo>
                  <a:pt x="24" y="49"/>
                </a:lnTo>
                <a:lnTo>
                  <a:pt x="51" y="24"/>
                </a:lnTo>
                <a:lnTo>
                  <a:pt x="27"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54" name="Freeform 131"/>
          <p:cNvSpPr>
            <a:spLocks/>
          </p:cNvSpPr>
          <p:nvPr/>
        </p:nvSpPr>
        <p:spPr bwMode="auto">
          <a:xfrm>
            <a:off x="5146431" y="3678116"/>
            <a:ext cx="71804" cy="71804"/>
          </a:xfrm>
          <a:custGeom>
            <a:avLst/>
            <a:gdLst>
              <a:gd name="T0" fmla="*/ 0 w 49"/>
              <a:gd name="T1" fmla="*/ 63005105 h 49"/>
              <a:gd name="T2" fmla="*/ 60484139 w 49"/>
              <a:gd name="T3" fmla="*/ 123489244 h 49"/>
              <a:gd name="T4" fmla="*/ 123489244 w 49"/>
              <a:gd name="T5" fmla="*/ 63005105 h 49"/>
              <a:gd name="T6" fmla="*/ 60484139 w 49"/>
              <a:gd name="T7" fmla="*/ 0 h 49"/>
              <a:gd name="T8" fmla="*/ 0 w 49"/>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55" name="Freeform 132"/>
          <p:cNvSpPr>
            <a:spLocks/>
          </p:cNvSpPr>
          <p:nvPr/>
        </p:nvSpPr>
        <p:spPr bwMode="auto">
          <a:xfrm>
            <a:off x="5218237" y="3606314"/>
            <a:ext cx="71803" cy="71803"/>
          </a:xfrm>
          <a:custGeom>
            <a:avLst/>
            <a:gdLst>
              <a:gd name="T0" fmla="*/ 0 w 49"/>
              <a:gd name="T1" fmla="*/ 63002708 h 49"/>
              <a:gd name="T2" fmla="*/ 60483361 w 49"/>
              <a:gd name="T3" fmla="*/ 123486069 h 49"/>
              <a:gd name="T4" fmla="*/ 123486069 w 49"/>
              <a:gd name="T5" fmla="*/ 63002708 h 49"/>
              <a:gd name="T6" fmla="*/ 60483361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56" name="Freeform 133"/>
          <p:cNvSpPr>
            <a:spLocks/>
          </p:cNvSpPr>
          <p:nvPr/>
        </p:nvSpPr>
        <p:spPr bwMode="auto">
          <a:xfrm>
            <a:off x="5290039" y="3537439"/>
            <a:ext cx="70338" cy="71804"/>
          </a:xfrm>
          <a:custGeom>
            <a:avLst/>
            <a:gdLst>
              <a:gd name="T0" fmla="*/ 0 w 48"/>
              <a:gd name="T1" fmla="*/ 63005105 h 49"/>
              <a:gd name="T2" fmla="*/ 60483750 w 48"/>
              <a:gd name="T3" fmla="*/ 123489244 h 49"/>
              <a:gd name="T4" fmla="*/ 120967500 w 48"/>
              <a:gd name="T5" fmla="*/ 63005105 h 49"/>
              <a:gd name="T6" fmla="*/ 60483750 w 48"/>
              <a:gd name="T7" fmla="*/ 0 h 49"/>
              <a:gd name="T8" fmla="*/ 0 w 48"/>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0" y="25"/>
                </a:moveTo>
                <a:lnTo>
                  <a:pt x="24" y="49"/>
                </a:lnTo>
                <a:lnTo>
                  <a:pt x="48"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57" name="Freeform 134"/>
          <p:cNvSpPr>
            <a:spLocks/>
          </p:cNvSpPr>
          <p:nvPr/>
        </p:nvSpPr>
        <p:spPr bwMode="auto">
          <a:xfrm>
            <a:off x="5364774" y="3467100"/>
            <a:ext cx="70338" cy="70338"/>
          </a:xfrm>
          <a:custGeom>
            <a:avLst/>
            <a:gdLst>
              <a:gd name="T0" fmla="*/ 0 w 48"/>
              <a:gd name="T1" fmla="*/ 60483750 h 48"/>
              <a:gd name="T2" fmla="*/ 60483750 w 48"/>
              <a:gd name="T3" fmla="*/ 120967500 h 48"/>
              <a:gd name="T4" fmla="*/ 120967500 w 48"/>
              <a:gd name="T5" fmla="*/ 60483750 h 48"/>
              <a:gd name="T6" fmla="*/ 60483750 w 48"/>
              <a:gd name="T7" fmla="*/ 0 h 48"/>
              <a:gd name="T8" fmla="*/ 0 w 48"/>
              <a:gd name="T9" fmla="*/ 6048375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0" y="24"/>
                </a:moveTo>
                <a:lnTo>
                  <a:pt x="24" y="48"/>
                </a:lnTo>
                <a:lnTo>
                  <a:pt x="48" y="24"/>
                </a:lnTo>
                <a:lnTo>
                  <a:pt x="24"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58" name="Freeform 135"/>
          <p:cNvSpPr>
            <a:spLocks/>
          </p:cNvSpPr>
          <p:nvPr/>
        </p:nvSpPr>
        <p:spPr bwMode="auto">
          <a:xfrm>
            <a:off x="5435114" y="3395298"/>
            <a:ext cx="71803" cy="71803"/>
          </a:xfrm>
          <a:custGeom>
            <a:avLst/>
            <a:gdLst>
              <a:gd name="T0" fmla="*/ 0 w 49"/>
              <a:gd name="T1" fmla="*/ 60483361 h 49"/>
              <a:gd name="T2" fmla="*/ 63002708 w 49"/>
              <a:gd name="T3" fmla="*/ 123486069 h 49"/>
              <a:gd name="T4" fmla="*/ 123486069 w 49"/>
              <a:gd name="T5" fmla="*/ 60483361 h 49"/>
              <a:gd name="T6" fmla="*/ 63002708 w 49"/>
              <a:gd name="T7" fmla="*/ 0 h 49"/>
              <a:gd name="T8" fmla="*/ 0 w 49"/>
              <a:gd name="T9" fmla="*/ 6048336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59" name="Freeform 136"/>
          <p:cNvSpPr>
            <a:spLocks/>
          </p:cNvSpPr>
          <p:nvPr/>
        </p:nvSpPr>
        <p:spPr bwMode="auto">
          <a:xfrm>
            <a:off x="5506916" y="3323492"/>
            <a:ext cx="71804" cy="71804"/>
          </a:xfrm>
          <a:custGeom>
            <a:avLst/>
            <a:gdLst>
              <a:gd name="T0" fmla="*/ 0 w 49"/>
              <a:gd name="T1" fmla="*/ 60484139 h 49"/>
              <a:gd name="T2" fmla="*/ 63005105 w 49"/>
              <a:gd name="T3" fmla="*/ 123489244 h 49"/>
              <a:gd name="T4" fmla="*/ 123489244 w 49"/>
              <a:gd name="T5" fmla="*/ 60484139 h 49"/>
              <a:gd name="T6" fmla="*/ 63005105 w 49"/>
              <a:gd name="T7" fmla="*/ 0 h 49"/>
              <a:gd name="T8" fmla="*/ 0 w 49"/>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60" name="Freeform 137"/>
          <p:cNvSpPr>
            <a:spLocks/>
          </p:cNvSpPr>
          <p:nvPr/>
        </p:nvSpPr>
        <p:spPr bwMode="auto">
          <a:xfrm>
            <a:off x="5578720" y="3254621"/>
            <a:ext cx="74734" cy="68873"/>
          </a:xfrm>
          <a:custGeom>
            <a:avLst/>
            <a:gdLst>
              <a:gd name="T0" fmla="*/ 0 w 51"/>
              <a:gd name="T1" fmla="*/ 55443066 h 47"/>
              <a:gd name="T2" fmla="*/ 63002723 w 51"/>
              <a:gd name="T3" fmla="*/ 118445756 h 47"/>
              <a:gd name="T4" fmla="*/ 128526381 w 51"/>
              <a:gd name="T5" fmla="*/ 60483345 h 47"/>
              <a:gd name="T6" fmla="*/ 68043005 w 51"/>
              <a:gd name="T7" fmla="*/ 0 h 47"/>
              <a:gd name="T8" fmla="*/ 0 w 51"/>
              <a:gd name="T9" fmla="*/ 5544306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7">
                <a:moveTo>
                  <a:pt x="0" y="22"/>
                </a:moveTo>
                <a:lnTo>
                  <a:pt x="25" y="47"/>
                </a:lnTo>
                <a:lnTo>
                  <a:pt x="51" y="24"/>
                </a:lnTo>
                <a:lnTo>
                  <a:pt x="27" y="0"/>
                </a:lnTo>
                <a:lnTo>
                  <a:pt x="0" y="22"/>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61" name="Freeform 138"/>
          <p:cNvSpPr>
            <a:spLocks/>
          </p:cNvSpPr>
          <p:nvPr/>
        </p:nvSpPr>
        <p:spPr bwMode="auto">
          <a:xfrm>
            <a:off x="5653454" y="3182816"/>
            <a:ext cx="71804" cy="71804"/>
          </a:xfrm>
          <a:custGeom>
            <a:avLst/>
            <a:gdLst>
              <a:gd name="T0" fmla="*/ 0 w 49"/>
              <a:gd name="T1" fmla="*/ 63005105 h 49"/>
              <a:gd name="T2" fmla="*/ 60484139 w 49"/>
              <a:gd name="T3" fmla="*/ 123489244 h 49"/>
              <a:gd name="T4" fmla="*/ 123489244 w 49"/>
              <a:gd name="T5" fmla="*/ 63005105 h 49"/>
              <a:gd name="T6" fmla="*/ 60484139 w 49"/>
              <a:gd name="T7" fmla="*/ 0 h 49"/>
              <a:gd name="T8" fmla="*/ 0 w 49"/>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62" name="Freeform 139"/>
          <p:cNvSpPr>
            <a:spLocks/>
          </p:cNvSpPr>
          <p:nvPr/>
        </p:nvSpPr>
        <p:spPr bwMode="auto">
          <a:xfrm>
            <a:off x="5725260" y="3111014"/>
            <a:ext cx="71803" cy="71803"/>
          </a:xfrm>
          <a:custGeom>
            <a:avLst/>
            <a:gdLst>
              <a:gd name="T0" fmla="*/ 0 w 49"/>
              <a:gd name="T1" fmla="*/ 63002708 h 49"/>
              <a:gd name="T2" fmla="*/ 60483361 w 49"/>
              <a:gd name="T3" fmla="*/ 123486069 h 49"/>
              <a:gd name="T4" fmla="*/ 123486069 w 49"/>
              <a:gd name="T5" fmla="*/ 63002708 h 49"/>
              <a:gd name="T6" fmla="*/ 60483361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63" name="Freeform 140"/>
          <p:cNvSpPr>
            <a:spLocks/>
          </p:cNvSpPr>
          <p:nvPr/>
        </p:nvSpPr>
        <p:spPr bwMode="auto">
          <a:xfrm>
            <a:off x="5797063" y="3039208"/>
            <a:ext cx="74735" cy="71804"/>
          </a:xfrm>
          <a:custGeom>
            <a:avLst/>
            <a:gdLst>
              <a:gd name="T0" fmla="*/ 0 w 51"/>
              <a:gd name="T1" fmla="*/ 63005105 h 49"/>
              <a:gd name="T2" fmla="*/ 60484124 w 51"/>
              <a:gd name="T3" fmla="*/ 123489244 h 49"/>
              <a:gd name="T4" fmla="*/ 128529556 w 51"/>
              <a:gd name="T5" fmla="*/ 63005105 h 49"/>
              <a:gd name="T6" fmla="*/ 65524467 w 51"/>
              <a:gd name="T7" fmla="*/ 0 h 49"/>
              <a:gd name="T8" fmla="*/ 0 w 51"/>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5"/>
                </a:moveTo>
                <a:lnTo>
                  <a:pt x="24" y="49"/>
                </a:lnTo>
                <a:lnTo>
                  <a:pt x="51" y="25"/>
                </a:lnTo>
                <a:lnTo>
                  <a:pt x="26"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64" name="Freeform 141"/>
          <p:cNvSpPr>
            <a:spLocks/>
          </p:cNvSpPr>
          <p:nvPr/>
        </p:nvSpPr>
        <p:spPr bwMode="auto">
          <a:xfrm>
            <a:off x="5871797" y="2968869"/>
            <a:ext cx="70338" cy="70338"/>
          </a:xfrm>
          <a:custGeom>
            <a:avLst/>
            <a:gdLst>
              <a:gd name="T0" fmla="*/ 0 w 48"/>
              <a:gd name="T1" fmla="*/ 60483750 h 48"/>
              <a:gd name="T2" fmla="*/ 60483750 w 48"/>
              <a:gd name="T3" fmla="*/ 120967500 h 48"/>
              <a:gd name="T4" fmla="*/ 120967500 w 48"/>
              <a:gd name="T5" fmla="*/ 60483750 h 48"/>
              <a:gd name="T6" fmla="*/ 60483750 w 48"/>
              <a:gd name="T7" fmla="*/ 0 h 48"/>
              <a:gd name="T8" fmla="*/ 0 w 48"/>
              <a:gd name="T9" fmla="*/ 6048375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0" y="24"/>
                </a:moveTo>
                <a:lnTo>
                  <a:pt x="24" y="48"/>
                </a:lnTo>
                <a:lnTo>
                  <a:pt x="48" y="24"/>
                </a:lnTo>
                <a:lnTo>
                  <a:pt x="24"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65" name="Freeform 142"/>
          <p:cNvSpPr>
            <a:spLocks/>
          </p:cNvSpPr>
          <p:nvPr/>
        </p:nvSpPr>
        <p:spPr bwMode="auto">
          <a:xfrm>
            <a:off x="5942137" y="2899998"/>
            <a:ext cx="71803" cy="71803"/>
          </a:xfrm>
          <a:custGeom>
            <a:avLst/>
            <a:gdLst>
              <a:gd name="T0" fmla="*/ 0 w 49"/>
              <a:gd name="T1" fmla="*/ 60483361 h 49"/>
              <a:gd name="T2" fmla="*/ 63002708 w 49"/>
              <a:gd name="T3" fmla="*/ 123486069 h 49"/>
              <a:gd name="T4" fmla="*/ 123486069 w 49"/>
              <a:gd name="T5" fmla="*/ 60483361 h 49"/>
              <a:gd name="T6" fmla="*/ 63002708 w 49"/>
              <a:gd name="T7" fmla="*/ 0 h 49"/>
              <a:gd name="T8" fmla="*/ 0 w 49"/>
              <a:gd name="T9" fmla="*/ 6048336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66" name="Freeform 143"/>
          <p:cNvSpPr>
            <a:spLocks/>
          </p:cNvSpPr>
          <p:nvPr/>
        </p:nvSpPr>
        <p:spPr bwMode="auto">
          <a:xfrm>
            <a:off x="6013939" y="2828192"/>
            <a:ext cx="71804" cy="71804"/>
          </a:xfrm>
          <a:custGeom>
            <a:avLst/>
            <a:gdLst>
              <a:gd name="T0" fmla="*/ 0 w 49"/>
              <a:gd name="T1" fmla="*/ 60484139 h 49"/>
              <a:gd name="T2" fmla="*/ 63005105 w 49"/>
              <a:gd name="T3" fmla="*/ 123489244 h 49"/>
              <a:gd name="T4" fmla="*/ 123489244 w 49"/>
              <a:gd name="T5" fmla="*/ 60484139 h 49"/>
              <a:gd name="T6" fmla="*/ 63005105 w 49"/>
              <a:gd name="T7" fmla="*/ 0 h 49"/>
              <a:gd name="T8" fmla="*/ 0 w 49"/>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67" name="Freeform 144"/>
          <p:cNvSpPr>
            <a:spLocks/>
          </p:cNvSpPr>
          <p:nvPr/>
        </p:nvSpPr>
        <p:spPr bwMode="auto">
          <a:xfrm>
            <a:off x="6088675" y="2756391"/>
            <a:ext cx="71803" cy="71803"/>
          </a:xfrm>
          <a:custGeom>
            <a:avLst/>
            <a:gdLst>
              <a:gd name="T0" fmla="*/ 0 w 49"/>
              <a:gd name="T1" fmla="*/ 63002708 h 49"/>
              <a:gd name="T2" fmla="*/ 63002708 w 49"/>
              <a:gd name="T3" fmla="*/ 123486069 h 49"/>
              <a:gd name="T4" fmla="*/ 123486069 w 49"/>
              <a:gd name="T5" fmla="*/ 63002708 h 49"/>
              <a:gd name="T6" fmla="*/ 63002708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5" y="49"/>
                </a:lnTo>
                <a:lnTo>
                  <a:pt x="49" y="25"/>
                </a:lnTo>
                <a:lnTo>
                  <a:pt x="25"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68" name="Freeform 145"/>
          <p:cNvSpPr>
            <a:spLocks/>
          </p:cNvSpPr>
          <p:nvPr/>
        </p:nvSpPr>
        <p:spPr bwMode="auto">
          <a:xfrm>
            <a:off x="6160477" y="2684585"/>
            <a:ext cx="71804" cy="71804"/>
          </a:xfrm>
          <a:custGeom>
            <a:avLst/>
            <a:gdLst>
              <a:gd name="T0" fmla="*/ 0 w 49"/>
              <a:gd name="T1" fmla="*/ 63005105 h 49"/>
              <a:gd name="T2" fmla="*/ 60484139 w 49"/>
              <a:gd name="T3" fmla="*/ 123489244 h 49"/>
              <a:gd name="T4" fmla="*/ 123489244 w 49"/>
              <a:gd name="T5" fmla="*/ 63005105 h 49"/>
              <a:gd name="T6" fmla="*/ 60484139 w 49"/>
              <a:gd name="T7" fmla="*/ 0 h 49"/>
              <a:gd name="T8" fmla="*/ 0 w 49"/>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69" name="Freeform 146"/>
          <p:cNvSpPr>
            <a:spLocks/>
          </p:cNvSpPr>
          <p:nvPr/>
        </p:nvSpPr>
        <p:spPr bwMode="auto">
          <a:xfrm>
            <a:off x="6232283" y="2615713"/>
            <a:ext cx="71803" cy="68873"/>
          </a:xfrm>
          <a:custGeom>
            <a:avLst/>
            <a:gdLst>
              <a:gd name="T0" fmla="*/ 0 w 49"/>
              <a:gd name="T1" fmla="*/ 57962412 h 47"/>
              <a:gd name="T2" fmla="*/ 60483361 w 49"/>
              <a:gd name="T3" fmla="*/ 118445756 h 47"/>
              <a:gd name="T4" fmla="*/ 123486069 w 49"/>
              <a:gd name="T5" fmla="*/ 63002690 h 47"/>
              <a:gd name="T6" fmla="*/ 60483361 w 49"/>
              <a:gd name="T7" fmla="*/ 0 h 47"/>
              <a:gd name="T8" fmla="*/ 0 w 49"/>
              <a:gd name="T9" fmla="*/ 57962412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7">
                <a:moveTo>
                  <a:pt x="0" y="23"/>
                </a:moveTo>
                <a:lnTo>
                  <a:pt x="24" y="47"/>
                </a:lnTo>
                <a:lnTo>
                  <a:pt x="49" y="25"/>
                </a:lnTo>
                <a:lnTo>
                  <a:pt x="24" y="0"/>
                </a:lnTo>
                <a:lnTo>
                  <a:pt x="0" y="23"/>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70" name="Freeform 147"/>
          <p:cNvSpPr>
            <a:spLocks/>
          </p:cNvSpPr>
          <p:nvPr/>
        </p:nvSpPr>
        <p:spPr bwMode="auto">
          <a:xfrm>
            <a:off x="6304086" y="2545374"/>
            <a:ext cx="74735" cy="70338"/>
          </a:xfrm>
          <a:custGeom>
            <a:avLst/>
            <a:gdLst>
              <a:gd name="T0" fmla="*/ 0 w 51"/>
              <a:gd name="T1" fmla="*/ 60483750 h 48"/>
              <a:gd name="T2" fmla="*/ 60484124 w 51"/>
              <a:gd name="T3" fmla="*/ 120967500 h 48"/>
              <a:gd name="T4" fmla="*/ 128529556 w 51"/>
              <a:gd name="T5" fmla="*/ 60483750 h 48"/>
              <a:gd name="T6" fmla="*/ 65524467 w 51"/>
              <a:gd name="T7" fmla="*/ 0 h 48"/>
              <a:gd name="T8" fmla="*/ 0 w 51"/>
              <a:gd name="T9" fmla="*/ 6048375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8">
                <a:moveTo>
                  <a:pt x="0" y="24"/>
                </a:moveTo>
                <a:lnTo>
                  <a:pt x="24" y="48"/>
                </a:lnTo>
                <a:lnTo>
                  <a:pt x="51" y="24"/>
                </a:lnTo>
                <a:lnTo>
                  <a:pt x="26"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71" name="Freeform 148"/>
          <p:cNvSpPr>
            <a:spLocks/>
          </p:cNvSpPr>
          <p:nvPr/>
        </p:nvSpPr>
        <p:spPr bwMode="auto">
          <a:xfrm>
            <a:off x="6378820" y="2473569"/>
            <a:ext cx="70338" cy="71804"/>
          </a:xfrm>
          <a:custGeom>
            <a:avLst/>
            <a:gdLst>
              <a:gd name="T0" fmla="*/ 0 w 48"/>
              <a:gd name="T1" fmla="*/ 60484139 h 49"/>
              <a:gd name="T2" fmla="*/ 60483750 w 48"/>
              <a:gd name="T3" fmla="*/ 123489244 h 49"/>
              <a:gd name="T4" fmla="*/ 120967500 w 48"/>
              <a:gd name="T5" fmla="*/ 60484139 h 49"/>
              <a:gd name="T6" fmla="*/ 60483750 w 48"/>
              <a:gd name="T7" fmla="*/ 0 h 49"/>
              <a:gd name="T8" fmla="*/ 0 w 48"/>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0" y="24"/>
                </a:moveTo>
                <a:lnTo>
                  <a:pt x="24" y="49"/>
                </a:lnTo>
                <a:lnTo>
                  <a:pt x="48" y="24"/>
                </a:lnTo>
                <a:lnTo>
                  <a:pt x="24"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72" name="Freeform 149"/>
          <p:cNvSpPr>
            <a:spLocks/>
          </p:cNvSpPr>
          <p:nvPr/>
        </p:nvSpPr>
        <p:spPr bwMode="auto">
          <a:xfrm>
            <a:off x="6449160" y="2401768"/>
            <a:ext cx="71803" cy="71803"/>
          </a:xfrm>
          <a:custGeom>
            <a:avLst/>
            <a:gdLst>
              <a:gd name="T0" fmla="*/ 0 w 49"/>
              <a:gd name="T1" fmla="*/ 60483361 h 49"/>
              <a:gd name="T2" fmla="*/ 63002708 w 49"/>
              <a:gd name="T3" fmla="*/ 123486069 h 49"/>
              <a:gd name="T4" fmla="*/ 123486069 w 49"/>
              <a:gd name="T5" fmla="*/ 60483361 h 49"/>
              <a:gd name="T6" fmla="*/ 63002708 w 49"/>
              <a:gd name="T7" fmla="*/ 0 h 49"/>
              <a:gd name="T8" fmla="*/ 0 w 49"/>
              <a:gd name="T9" fmla="*/ 6048336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73" name="Freeform 150"/>
          <p:cNvSpPr>
            <a:spLocks/>
          </p:cNvSpPr>
          <p:nvPr/>
        </p:nvSpPr>
        <p:spPr bwMode="auto">
          <a:xfrm>
            <a:off x="6520963" y="2329962"/>
            <a:ext cx="74735" cy="71804"/>
          </a:xfrm>
          <a:custGeom>
            <a:avLst/>
            <a:gdLst>
              <a:gd name="T0" fmla="*/ 0 w 51"/>
              <a:gd name="T1" fmla="*/ 60484139 h 49"/>
              <a:gd name="T2" fmla="*/ 63005089 w 51"/>
              <a:gd name="T3" fmla="*/ 123489244 h 49"/>
              <a:gd name="T4" fmla="*/ 128529556 w 51"/>
              <a:gd name="T5" fmla="*/ 60484139 h 49"/>
              <a:gd name="T6" fmla="*/ 68045433 w 51"/>
              <a:gd name="T7" fmla="*/ 0 h 49"/>
              <a:gd name="T8" fmla="*/ 0 w 51"/>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4"/>
                </a:moveTo>
                <a:lnTo>
                  <a:pt x="25" y="49"/>
                </a:lnTo>
                <a:lnTo>
                  <a:pt x="51" y="24"/>
                </a:lnTo>
                <a:lnTo>
                  <a:pt x="27"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74" name="Freeform 151"/>
          <p:cNvSpPr>
            <a:spLocks/>
          </p:cNvSpPr>
          <p:nvPr/>
        </p:nvSpPr>
        <p:spPr bwMode="auto">
          <a:xfrm>
            <a:off x="6595698" y="2261091"/>
            <a:ext cx="71803" cy="71803"/>
          </a:xfrm>
          <a:custGeom>
            <a:avLst/>
            <a:gdLst>
              <a:gd name="T0" fmla="*/ 0 w 49"/>
              <a:gd name="T1" fmla="*/ 63002708 h 49"/>
              <a:gd name="T2" fmla="*/ 63002708 w 49"/>
              <a:gd name="T3" fmla="*/ 123486069 h 49"/>
              <a:gd name="T4" fmla="*/ 123486069 w 49"/>
              <a:gd name="T5" fmla="*/ 63002708 h 49"/>
              <a:gd name="T6" fmla="*/ 63002708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5" y="49"/>
                </a:lnTo>
                <a:lnTo>
                  <a:pt x="49" y="25"/>
                </a:lnTo>
                <a:lnTo>
                  <a:pt x="25"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75" name="Freeform 152"/>
          <p:cNvSpPr>
            <a:spLocks/>
          </p:cNvSpPr>
          <p:nvPr/>
        </p:nvSpPr>
        <p:spPr bwMode="auto">
          <a:xfrm>
            <a:off x="6667500" y="2189285"/>
            <a:ext cx="71804" cy="71804"/>
          </a:xfrm>
          <a:custGeom>
            <a:avLst/>
            <a:gdLst>
              <a:gd name="T0" fmla="*/ 0 w 49"/>
              <a:gd name="T1" fmla="*/ 63005105 h 49"/>
              <a:gd name="T2" fmla="*/ 60484139 w 49"/>
              <a:gd name="T3" fmla="*/ 123489244 h 49"/>
              <a:gd name="T4" fmla="*/ 123489244 w 49"/>
              <a:gd name="T5" fmla="*/ 63005105 h 49"/>
              <a:gd name="T6" fmla="*/ 60484139 w 49"/>
              <a:gd name="T7" fmla="*/ 0 h 49"/>
              <a:gd name="T8" fmla="*/ 0 w 49"/>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76" name="Freeform 153"/>
          <p:cNvSpPr>
            <a:spLocks/>
          </p:cNvSpPr>
          <p:nvPr/>
        </p:nvSpPr>
        <p:spPr bwMode="auto">
          <a:xfrm>
            <a:off x="6739306" y="2117483"/>
            <a:ext cx="71803" cy="71803"/>
          </a:xfrm>
          <a:custGeom>
            <a:avLst/>
            <a:gdLst>
              <a:gd name="T0" fmla="*/ 0 w 49"/>
              <a:gd name="T1" fmla="*/ 63002708 h 49"/>
              <a:gd name="T2" fmla="*/ 60483361 w 49"/>
              <a:gd name="T3" fmla="*/ 123486069 h 49"/>
              <a:gd name="T4" fmla="*/ 123486069 w 49"/>
              <a:gd name="T5" fmla="*/ 63002708 h 49"/>
              <a:gd name="T6" fmla="*/ 60483361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77" name="Freeform 154"/>
          <p:cNvSpPr>
            <a:spLocks/>
          </p:cNvSpPr>
          <p:nvPr/>
        </p:nvSpPr>
        <p:spPr bwMode="auto">
          <a:xfrm>
            <a:off x="6814039" y="2050074"/>
            <a:ext cx="68874" cy="67408"/>
          </a:xfrm>
          <a:custGeom>
            <a:avLst/>
            <a:gdLst>
              <a:gd name="T0" fmla="*/ 0 w 47"/>
              <a:gd name="T1" fmla="*/ 55443438 h 46"/>
              <a:gd name="T2" fmla="*/ 60484155 w 47"/>
              <a:gd name="T3" fmla="*/ 115927188 h 46"/>
              <a:gd name="T4" fmla="*/ 118448931 w 47"/>
              <a:gd name="T5" fmla="*/ 60483750 h 46"/>
              <a:gd name="T6" fmla="*/ 55443809 w 47"/>
              <a:gd name="T7" fmla="*/ 0 h 46"/>
              <a:gd name="T8" fmla="*/ 0 w 47"/>
              <a:gd name="T9" fmla="*/ 55443438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6">
                <a:moveTo>
                  <a:pt x="0" y="22"/>
                </a:moveTo>
                <a:lnTo>
                  <a:pt x="24" y="46"/>
                </a:lnTo>
                <a:lnTo>
                  <a:pt x="47" y="24"/>
                </a:lnTo>
                <a:lnTo>
                  <a:pt x="22" y="0"/>
                </a:lnTo>
                <a:lnTo>
                  <a:pt x="0" y="22"/>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78" name="Freeform 155"/>
          <p:cNvSpPr>
            <a:spLocks/>
          </p:cNvSpPr>
          <p:nvPr/>
        </p:nvSpPr>
        <p:spPr bwMode="auto">
          <a:xfrm>
            <a:off x="6799384" y="1950429"/>
            <a:ext cx="181708" cy="186103"/>
          </a:xfrm>
          <a:custGeom>
            <a:avLst/>
            <a:gdLst>
              <a:gd name="T0" fmla="*/ 209173763 w 124"/>
              <a:gd name="T1" fmla="*/ 320058256 h 127"/>
              <a:gd name="T2" fmla="*/ 312499375 w 124"/>
              <a:gd name="T3" fmla="*/ 0 h 127"/>
              <a:gd name="T4" fmla="*/ 0 w 124"/>
              <a:gd name="T5" fmla="*/ 108365656 h 127"/>
              <a:gd name="T6" fmla="*/ 209173763 w 124"/>
              <a:gd name="T7" fmla="*/ 320058256 h 1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127">
                <a:moveTo>
                  <a:pt x="83" y="127"/>
                </a:moveTo>
                <a:lnTo>
                  <a:pt x="124" y="0"/>
                </a:lnTo>
                <a:lnTo>
                  <a:pt x="0" y="43"/>
                </a:lnTo>
                <a:lnTo>
                  <a:pt x="83" y="127"/>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79" name="Rectangle 156"/>
          <p:cNvSpPr>
            <a:spLocks noChangeArrowheads="1"/>
          </p:cNvSpPr>
          <p:nvPr/>
        </p:nvSpPr>
        <p:spPr bwMode="auto">
          <a:xfrm>
            <a:off x="6972300" y="1742343"/>
            <a:ext cx="452804"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80" name="Rectangle 157"/>
          <p:cNvSpPr>
            <a:spLocks noChangeArrowheads="1"/>
          </p:cNvSpPr>
          <p:nvPr/>
        </p:nvSpPr>
        <p:spPr bwMode="auto">
          <a:xfrm>
            <a:off x="6960578" y="1633904"/>
            <a:ext cx="593111"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c. 1918</a:t>
            </a:r>
            <a:endParaRPr lang="fr-FR" altLang="en-US" sz="2215"/>
          </a:p>
        </p:txBody>
      </p:sp>
      <p:sp>
        <p:nvSpPr>
          <p:cNvPr id="22681" name="Rectangle 159"/>
          <p:cNvSpPr>
            <a:spLocks noChangeArrowheads="1"/>
          </p:cNvSpPr>
          <p:nvPr/>
        </p:nvSpPr>
        <p:spPr bwMode="auto">
          <a:xfrm>
            <a:off x="8248652" y="2448658"/>
            <a:ext cx="452803"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82" name="Rectangle 160"/>
          <p:cNvSpPr>
            <a:spLocks noChangeArrowheads="1"/>
          </p:cNvSpPr>
          <p:nvPr/>
        </p:nvSpPr>
        <p:spPr bwMode="auto">
          <a:xfrm>
            <a:off x="8749812" y="2297305"/>
            <a:ext cx="593111"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dirty="0">
                <a:solidFill>
                  <a:srgbClr val="000000"/>
                </a:solidFill>
              </a:rPr>
              <a:t>c. 1978</a:t>
            </a:r>
            <a:endParaRPr lang="fr-FR" altLang="en-US" sz="2215" dirty="0"/>
          </a:p>
        </p:txBody>
      </p:sp>
      <p:sp>
        <p:nvSpPr>
          <p:cNvPr id="22683" name="Rectangle 161"/>
          <p:cNvSpPr>
            <a:spLocks noChangeArrowheads="1"/>
          </p:cNvSpPr>
          <p:nvPr/>
        </p:nvSpPr>
        <p:spPr bwMode="auto">
          <a:xfrm>
            <a:off x="8654562" y="245891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84" name="Line 162"/>
          <p:cNvSpPr>
            <a:spLocks noChangeShapeType="1"/>
          </p:cNvSpPr>
          <p:nvPr/>
        </p:nvSpPr>
        <p:spPr bwMode="auto">
          <a:xfrm flipV="1">
            <a:off x="5555274" y="2234712"/>
            <a:ext cx="8792" cy="2834054"/>
          </a:xfrm>
          <a:prstGeom prst="line">
            <a:avLst/>
          </a:prstGeom>
          <a:noFill/>
          <a:ln w="19050" cap="rnd">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685" name="Freeform 164"/>
          <p:cNvSpPr>
            <a:spLocks/>
          </p:cNvSpPr>
          <p:nvPr/>
        </p:nvSpPr>
        <p:spPr bwMode="auto">
          <a:xfrm>
            <a:off x="7923336" y="1783375"/>
            <a:ext cx="184638" cy="186103"/>
          </a:xfrm>
          <a:custGeom>
            <a:avLst/>
            <a:gdLst>
              <a:gd name="T0" fmla="*/ 209173763 w 126"/>
              <a:gd name="T1" fmla="*/ 320058256 h 127"/>
              <a:gd name="T2" fmla="*/ 317539688 w 126"/>
              <a:gd name="T3" fmla="*/ 0 h 127"/>
              <a:gd name="T4" fmla="*/ 0 w 126"/>
              <a:gd name="T5" fmla="*/ 108365656 h 127"/>
              <a:gd name="T6" fmla="*/ 209173763 w 126"/>
              <a:gd name="T7" fmla="*/ 320058256 h 1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6" h="127">
                <a:moveTo>
                  <a:pt x="83" y="127"/>
                </a:moveTo>
                <a:lnTo>
                  <a:pt x="126" y="0"/>
                </a:lnTo>
                <a:lnTo>
                  <a:pt x="0" y="43"/>
                </a:lnTo>
                <a:lnTo>
                  <a:pt x="83"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86" name="Rectangle 165"/>
          <p:cNvSpPr>
            <a:spLocks noChangeArrowheads="1"/>
          </p:cNvSpPr>
          <p:nvPr/>
        </p:nvSpPr>
        <p:spPr bwMode="auto">
          <a:xfrm>
            <a:off x="8105043" y="1315916"/>
            <a:ext cx="1232388"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88" name="Rectangle 167"/>
          <p:cNvSpPr>
            <a:spLocks noChangeArrowheads="1"/>
          </p:cNvSpPr>
          <p:nvPr/>
        </p:nvSpPr>
        <p:spPr bwMode="auto">
          <a:xfrm>
            <a:off x="9167446" y="1324708"/>
            <a:ext cx="49694"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 </a:t>
            </a:r>
            <a:endParaRPr lang="fr-FR" altLang="en-US" sz="2215"/>
          </a:p>
        </p:txBody>
      </p:sp>
      <p:sp>
        <p:nvSpPr>
          <p:cNvPr id="22690" name="Rectangle 169"/>
          <p:cNvSpPr>
            <a:spLocks noChangeArrowheads="1"/>
          </p:cNvSpPr>
          <p:nvPr/>
        </p:nvSpPr>
        <p:spPr bwMode="auto">
          <a:xfrm>
            <a:off x="8119696" y="1560635"/>
            <a:ext cx="981038"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dirty="0" err="1">
                <a:solidFill>
                  <a:srgbClr val="000000"/>
                </a:solidFill>
              </a:rPr>
              <a:t>Cohort</a:t>
            </a:r>
            <a:r>
              <a:rPr lang="fr-FR" altLang="en-US" sz="1569" dirty="0">
                <a:solidFill>
                  <a:srgbClr val="000000"/>
                </a:solidFill>
              </a:rPr>
              <a:t> </a:t>
            </a:r>
            <a:r>
              <a:rPr lang="fr-FR" altLang="en-US" sz="1569" dirty="0" err="1">
                <a:solidFill>
                  <a:srgbClr val="000000"/>
                </a:solidFill>
              </a:rPr>
              <a:t>born</a:t>
            </a:r>
            <a:endParaRPr lang="fr-FR" altLang="en-US" sz="2215" dirty="0"/>
          </a:p>
        </p:txBody>
      </p:sp>
      <p:sp>
        <p:nvSpPr>
          <p:cNvPr id="22692" name="Rectangle 171"/>
          <p:cNvSpPr>
            <a:spLocks noChangeArrowheads="1"/>
          </p:cNvSpPr>
          <p:nvPr/>
        </p:nvSpPr>
        <p:spPr bwMode="auto">
          <a:xfrm>
            <a:off x="8184665" y="1815506"/>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dirty="0">
                <a:solidFill>
                  <a:srgbClr val="000000"/>
                </a:solidFill>
              </a:rPr>
              <a:t>1948</a:t>
            </a:r>
            <a:endParaRPr lang="fr-FR" altLang="en-US" sz="2215" dirty="0"/>
          </a:p>
        </p:txBody>
      </p:sp>
      <p:sp>
        <p:nvSpPr>
          <p:cNvPr id="22693" name="Rectangle 172"/>
          <p:cNvSpPr>
            <a:spLocks noChangeArrowheads="1"/>
          </p:cNvSpPr>
          <p:nvPr/>
        </p:nvSpPr>
        <p:spPr bwMode="auto">
          <a:xfrm>
            <a:off x="8925658" y="1796562"/>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94" name="Rectangle 175"/>
          <p:cNvSpPr>
            <a:spLocks noChangeArrowheads="1"/>
          </p:cNvSpPr>
          <p:nvPr/>
        </p:nvSpPr>
        <p:spPr bwMode="auto">
          <a:xfrm>
            <a:off x="4564674" y="1459524"/>
            <a:ext cx="1843454" cy="49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95" name="Rectangle 176"/>
          <p:cNvSpPr>
            <a:spLocks noChangeArrowheads="1"/>
          </p:cNvSpPr>
          <p:nvPr/>
        </p:nvSpPr>
        <p:spPr bwMode="auto">
          <a:xfrm>
            <a:off x="5164873" y="1415872"/>
            <a:ext cx="706925"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dirty="0" err="1">
                <a:solidFill>
                  <a:srgbClr val="000000"/>
                </a:solidFill>
              </a:rPr>
              <a:t>Isochron</a:t>
            </a:r>
            <a:endParaRPr lang="fr-FR" altLang="en-US" sz="2215" dirty="0"/>
          </a:p>
        </p:txBody>
      </p:sp>
      <p:sp>
        <p:nvSpPr>
          <p:cNvPr id="22696" name="Rectangle 177"/>
          <p:cNvSpPr>
            <a:spLocks noChangeArrowheads="1"/>
          </p:cNvSpPr>
          <p:nvPr/>
        </p:nvSpPr>
        <p:spPr bwMode="auto">
          <a:xfrm>
            <a:off x="6446228" y="1468315"/>
            <a:ext cx="49694"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 </a:t>
            </a:r>
            <a:endParaRPr lang="fr-FR" altLang="en-US" sz="2215"/>
          </a:p>
        </p:txBody>
      </p:sp>
      <p:sp>
        <p:nvSpPr>
          <p:cNvPr id="22697" name="Rectangle 178"/>
          <p:cNvSpPr>
            <a:spLocks noChangeArrowheads="1"/>
          </p:cNvSpPr>
          <p:nvPr/>
        </p:nvSpPr>
        <p:spPr bwMode="auto">
          <a:xfrm>
            <a:off x="5166948" y="1670538"/>
            <a:ext cx="64440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en 1968</a:t>
            </a:r>
            <a:endParaRPr lang="fr-FR" altLang="en-US" sz="2215"/>
          </a:p>
        </p:txBody>
      </p:sp>
      <p:sp>
        <p:nvSpPr>
          <p:cNvPr id="22698" name="Rectangle 179"/>
          <p:cNvSpPr>
            <a:spLocks noChangeArrowheads="1"/>
          </p:cNvSpPr>
          <p:nvPr/>
        </p:nvSpPr>
        <p:spPr bwMode="auto">
          <a:xfrm>
            <a:off x="5811715" y="1704243"/>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99" name="Freeform 181"/>
          <p:cNvSpPr>
            <a:spLocks/>
          </p:cNvSpPr>
          <p:nvPr/>
        </p:nvSpPr>
        <p:spPr bwMode="auto">
          <a:xfrm>
            <a:off x="8286752" y="4274527"/>
            <a:ext cx="172915" cy="175846"/>
          </a:xfrm>
          <a:custGeom>
            <a:avLst/>
            <a:gdLst>
              <a:gd name="T0" fmla="*/ 0 w 118"/>
              <a:gd name="T1" fmla="*/ 302418750 h 120"/>
              <a:gd name="T2" fmla="*/ 297378438 w 118"/>
              <a:gd name="T3" fmla="*/ 148690013 h 120"/>
              <a:gd name="T4" fmla="*/ 0 w 118"/>
              <a:gd name="T5" fmla="*/ 0 h 120"/>
              <a:gd name="T6" fmla="*/ 0 w 118"/>
              <a:gd name="T7" fmla="*/ 302418750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 h="120">
                <a:moveTo>
                  <a:pt x="0" y="120"/>
                </a:moveTo>
                <a:lnTo>
                  <a:pt x="118" y="59"/>
                </a:lnTo>
                <a:lnTo>
                  <a:pt x="0" y="0"/>
                </a:lnTo>
                <a:lnTo>
                  <a:pt x="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700" name="Rectangle 183"/>
          <p:cNvSpPr>
            <a:spLocks noChangeArrowheads="1"/>
          </p:cNvSpPr>
          <p:nvPr/>
        </p:nvSpPr>
        <p:spPr bwMode="auto">
          <a:xfrm>
            <a:off x="8614998" y="4158762"/>
            <a:ext cx="588303"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dirty="0">
                <a:solidFill>
                  <a:srgbClr val="000000"/>
                </a:solidFill>
              </a:rPr>
              <a:t>Age 20</a:t>
            </a:r>
            <a:endParaRPr lang="fr-FR" altLang="en-US" sz="2215" dirty="0"/>
          </a:p>
        </p:txBody>
      </p:sp>
      <p:sp>
        <p:nvSpPr>
          <p:cNvPr id="22703" name="Line 262"/>
          <p:cNvSpPr>
            <a:spLocks noChangeShapeType="1"/>
          </p:cNvSpPr>
          <p:nvPr/>
        </p:nvSpPr>
        <p:spPr bwMode="auto">
          <a:xfrm>
            <a:off x="7425104" y="2258158"/>
            <a:ext cx="0" cy="2813538"/>
          </a:xfrm>
          <a:prstGeom prst="line">
            <a:avLst/>
          </a:prstGeom>
          <a:noFill/>
          <a:ln w="60325">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2"/>
          </a:p>
        </p:txBody>
      </p:sp>
      <p:sp>
        <p:nvSpPr>
          <p:cNvPr id="22704" name="Line 263"/>
          <p:cNvSpPr>
            <a:spLocks noChangeShapeType="1"/>
          </p:cNvSpPr>
          <p:nvPr/>
        </p:nvSpPr>
        <p:spPr bwMode="auto">
          <a:xfrm>
            <a:off x="2860432" y="2233246"/>
            <a:ext cx="3165231" cy="0"/>
          </a:xfrm>
          <a:prstGeom prst="line">
            <a:avLst/>
          </a:prstGeom>
          <a:noFill/>
          <a:ln w="57150">
            <a:solidFill>
              <a:schemeClr val="bg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662"/>
          </a:p>
        </p:txBody>
      </p:sp>
      <p:sp>
        <p:nvSpPr>
          <p:cNvPr id="22705" name="Freeform 174"/>
          <p:cNvSpPr>
            <a:spLocks/>
          </p:cNvSpPr>
          <p:nvPr/>
        </p:nvSpPr>
        <p:spPr bwMode="auto">
          <a:xfrm>
            <a:off x="5468815" y="1885952"/>
            <a:ext cx="175846" cy="172915"/>
          </a:xfrm>
          <a:custGeom>
            <a:avLst/>
            <a:gdLst>
              <a:gd name="T0" fmla="*/ 302418750 w 120"/>
              <a:gd name="T1" fmla="*/ 297378438 h 118"/>
              <a:gd name="T2" fmla="*/ 148690013 w 120"/>
              <a:gd name="T3" fmla="*/ 0 h 118"/>
              <a:gd name="T4" fmla="*/ 0 w 120"/>
              <a:gd name="T5" fmla="*/ 297378438 h 118"/>
              <a:gd name="T6" fmla="*/ 302418750 w 120"/>
              <a:gd name="T7" fmla="*/ 297378438 h 1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 h="118">
                <a:moveTo>
                  <a:pt x="120" y="118"/>
                </a:moveTo>
                <a:lnTo>
                  <a:pt x="59" y="0"/>
                </a:lnTo>
                <a:lnTo>
                  <a:pt x="0" y="118"/>
                </a:lnTo>
                <a:lnTo>
                  <a:pt x="120"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706" name="Rectangle 173"/>
          <p:cNvSpPr>
            <a:spLocks noChangeArrowheads="1"/>
          </p:cNvSpPr>
          <p:nvPr/>
        </p:nvSpPr>
        <p:spPr bwMode="auto">
          <a:xfrm>
            <a:off x="5531829" y="2050074"/>
            <a:ext cx="49823" cy="30128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707" name="Rectangle 265"/>
          <p:cNvSpPr>
            <a:spLocks noChangeArrowheads="1"/>
          </p:cNvSpPr>
          <p:nvPr/>
        </p:nvSpPr>
        <p:spPr bwMode="auto">
          <a:xfrm>
            <a:off x="6693879" y="2233246"/>
            <a:ext cx="1063869" cy="2791558"/>
          </a:xfrm>
          <a:prstGeom prst="rect">
            <a:avLst/>
          </a:prstGeom>
          <a:solidFill>
            <a:schemeClr val="bg1">
              <a:alpha val="52156"/>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708" name="Rectangle 180"/>
          <p:cNvSpPr>
            <a:spLocks noChangeArrowheads="1"/>
          </p:cNvSpPr>
          <p:nvPr/>
        </p:nvSpPr>
        <p:spPr bwMode="auto">
          <a:xfrm>
            <a:off x="2864828" y="4337540"/>
            <a:ext cx="5427785" cy="512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709" name="Freeform 163"/>
          <p:cNvSpPr>
            <a:spLocks/>
          </p:cNvSpPr>
          <p:nvPr/>
        </p:nvSpPr>
        <p:spPr bwMode="auto">
          <a:xfrm>
            <a:off x="4829908" y="1883019"/>
            <a:ext cx="3176954" cy="3206262"/>
          </a:xfrm>
          <a:custGeom>
            <a:avLst/>
            <a:gdLst>
              <a:gd name="T0" fmla="*/ 0 w 2168"/>
              <a:gd name="T1" fmla="*/ 2147483646 h 2188"/>
              <a:gd name="T2" fmla="*/ 63004700 w 2168"/>
              <a:gd name="T3" fmla="*/ 2147483646 h 2188"/>
              <a:gd name="T4" fmla="*/ 2147483646 w 2168"/>
              <a:gd name="T5" fmla="*/ 60483750 h 2188"/>
              <a:gd name="T6" fmla="*/ 2147483646 w 2168"/>
              <a:gd name="T7" fmla="*/ 0 h 2188"/>
              <a:gd name="T8" fmla="*/ 0 w 2168"/>
              <a:gd name="T9" fmla="*/ 2147483646 h 2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8" h="2188">
                <a:moveTo>
                  <a:pt x="0" y="2164"/>
                </a:moveTo>
                <a:lnTo>
                  <a:pt x="25" y="2188"/>
                </a:lnTo>
                <a:lnTo>
                  <a:pt x="2168" y="24"/>
                </a:lnTo>
                <a:lnTo>
                  <a:pt x="2144" y="0"/>
                </a:lnTo>
                <a:lnTo>
                  <a:pt x="0" y="21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710" name="Freeform 266"/>
          <p:cNvSpPr>
            <a:spLocks/>
          </p:cNvSpPr>
          <p:nvPr/>
        </p:nvSpPr>
        <p:spPr bwMode="auto">
          <a:xfrm>
            <a:off x="7891097" y="2897067"/>
            <a:ext cx="184638" cy="186103"/>
          </a:xfrm>
          <a:custGeom>
            <a:avLst/>
            <a:gdLst>
              <a:gd name="T0" fmla="*/ 209173763 w 126"/>
              <a:gd name="T1" fmla="*/ 320058256 h 127"/>
              <a:gd name="T2" fmla="*/ 317539688 w 126"/>
              <a:gd name="T3" fmla="*/ 0 h 127"/>
              <a:gd name="T4" fmla="*/ 0 w 126"/>
              <a:gd name="T5" fmla="*/ 108365656 h 127"/>
              <a:gd name="T6" fmla="*/ 209173763 w 126"/>
              <a:gd name="T7" fmla="*/ 320058256 h 1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6" h="127">
                <a:moveTo>
                  <a:pt x="83" y="127"/>
                </a:moveTo>
                <a:lnTo>
                  <a:pt x="126" y="0"/>
                </a:lnTo>
                <a:lnTo>
                  <a:pt x="0" y="43"/>
                </a:lnTo>
                <a:lnTo>
                  <a:pt x="83"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711" name="Line 269"/>
          <p:cNvSpPr>
            <a:spLocks noChangeShapeType="1"/>
          </p:cNvSpPr>
          <p:nvPr/>
        </p:nvSpPr>
        <p:spPr bwMode="auto">
          <a:xfrm flipV="1">
            <a:off x="5896708" y="2373924"/>
            <a:ext cx="2727083" cy="2716822"/>
          </a:xfrm>
          <a:prstGeom prst="line">
            <a:avLst/>
          </a:prstGeom>
          <a:noFill/>
          <a:ln w="50800">
            <a:solidFill>
              <a:schemeClr val="tx1"/>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662"/>
          </a:p>
        </p:txBody>
      </p:sp>
      <p:sp>
        <p:nvSpPr>
          <p:cNvPr id="22712" name="Rectangle 105"/>
          <p:cNvSpPr>
            <a:spLocks noChangeArrowheads="1"/>
          </p:cNvSpPr>
          <p:nvPr/>
        </p:nvSpPr>
        <p:spPr bwMode="auto">
          <a:xfrm>
            <a:off x="7558456" y="5250474"/>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2030</a:t>
            </a:r>
            <a:endParaRPr lang="fr-FR" altLang="en-US" sz="2215"/>
          </a:p>
        </p:txBody>
      </p:sp>
      <p:cxnSp>
        <p:nvCxnSpPr>
          <p:cNvPr id="22713" name="Straight Arrow Connector 2"/>
          <p:cNvCxnSpPr>
            <a:cxnSpLocks noChangeShapeType="1"/>
          </p:cNvCxnSpPr>
          <p:nvPr/>
        </p:nvCxnSpPr>
        <p:spPr bwMode="auto">
          <a:xfrm flipV="1">
            <a:off x="2892670" y="1944566"/>
            <a:ext cx="3108081" cy="3001108"/>
          </a:xfrm>
          <a:prstGeom prst="straightConnector1">
            <a:avLst/>
          </a:prstGeom>
          <a:noFill/>
          <a:ln w="127000" algn="ctr">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14" name="Straight Arrow Connector 186"/>
          <p:cNvCxnSpPr>
            <a:cxnSpLocks noChangeShapeType="1"/>
          </p:cNvCxnSpPr>
          <p:nvPr/>
        </p:nvCxnSpPr>
        <p:spPr bwMode="auto">
          <a:xfrm flipV="1">
            <a:off x="3785090" y="2095500"/>
            <a:ext cx="3108080" cy="3001108"/>
          </a:xfrm>
          <a:prstGeom prst="straightConnector1">
            <a:avLst/>
          </a:prstGeom>
          <a:noFill/>
          <a:ln w="127000" algn="ctr">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15" name="Straight Arrow Connector 187"/>
          <p:cNvCxnSpPr>
            <a:cxnSpLocks noChangeShapeType="1"/>
          </p:cNvCxnSpPr>
          <p:nvPr/>
        </p:nvCxnSpPr>
        <p:spPr bwMode="auto">
          <a:xfrm flipV="1">
            <a:off x="4696559" y="2051538"/>
            <a:ext cx="3108080" cy="3001108"/>
          </a:xfrm>
          <a:prstGeom prst="straightConnector1">
            <a:avLst/>
          </a:prstGeom>
          <a:noFill/>
          <a:ln w="127000" algn="ctr">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16" name="Straight Arrow Connector 188"/>
          <p:cNvCxnSpPr>
            <a:cxnSpLocks noChangeShapeType="1"/>
          </p:cNvCxnSpPr>
          <p:nvPr/>
        </p:nvCxnSpPr>
        <p:spPr bwMode="auto">
          <a:xfrm flipV="1">
            <a:off x="5846884" y="3462706"/>
            <a:ext cx="1654420" cy="1603131"/>
          </a:xfrm>
          <a:prstGeom prst="straightConnector1">
            <a:avLst/>
          </a:prstGeom>
          <a:noFill/>
          <a:ln w="127000" algn="ctr">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17" name="Straight Arrow Connector 189"/>
          <p:cNvCxnSpPr>
            <a:cxnSpLocks noChangeShapeType="1"/>
          </p:cNvCxnSpPr>
          <p:nvPr/>
        </p:nvCxnSpPr>
        <p:spPr bwMode="auto">
          <a:xfrm flipV="1">
            <a:off x="6970835" y="4322886"/>
            <a:ext cx="738554" cy="698989"/>
          </a:xfrm>
          <a:prstGeom prst="straightConnector1">
            <a:avLst/>
          </a:prstGeom>
          <a:noFill/>
          <a:ln w="127000" algn="ctr">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7" name="Line 269"/>
          <p:cNvSpPr>
            <a:spLocks noChangeShapeType="1"/>
          </p:cNvSpPr>
          <p:nvPr/>
        </p:nvSpPr>
        <p:spPr bwMode="auto">
          <a:xfrm flipV="1">
            <a:off x="6955448" y="3302977"/>
            <a:ext cx="1767988" cy="1759194"/>
          </a:xfrm>
          <a:prstGeom prst="line">
            <a:avLst/>
          </a:prstGeom>
          <a:noFill/>
          <a:ln w="50800">
            <a:solidFill>
              <a:schemeClr val="tx1"/>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662" dirty="0"/>
          </a:p>
        </p:txBody>
      </p:sp>
      <p:sp>
        <p:nvSpPr>
          <p:cNvPr id="198" name="Rectangle 160"/>
          <p:cNvSpPr>
            <a:spLocks noChangeArrowheads="1"/>
          </p:cNvSpPr>
          <p:nvPr/>
        </p:nvSpPr>
        <p:spPr bwMode="auto">
          <a:xfrm>
            <a:off x="8861182" y="3263724"/>
            <a:ext cx="593111"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dirty="0">
                <a:solidFill>
                  <a:srgbClr val="000000"/>
                </a:solidFill>
              </a:rPr>
              <a:t>c. 2008</a:t>
            </a:r>
            <a:endParaRPr lang="fr-FR" altLang="en-US" sz="2215" dirty="0"/>
          </a:p>
        </p:txBody>
      </p:sp>
      <p:sp>
        <p:nvSpPr>
          <p:cNvPr id="199" name="Rectangle 265"/>
          <p:cNvSpPr>
            <a:spLocks noChangeArrowheads="1"/>
          </p:cNvSpPr>
          <p:nvPr/>
        </p:nvSpPr>
        <p:spPr bwMode="auto">
          <a:xfrm>
            <a:off x="7502771" y="2225187"/>
            <a:ext cx="1121020" cy="2791558"/>
          </a:xfrm>
          <a:prstGeom prst="rect">
            <a:avLst/>
          </a:prstGeom>
          <a:solidFill>
            <a:schemeClr val="bg1">
              <a:alpha val="52156"/>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Tree>
    <p:extLst>
      <p:ext uri="{BB962C8B-B14F-4D97-AF65-F5344CB8AC3E}">
        <p14:creationId xmlns:p14="http://schemas.microsoft.com/office/powerpoint/2010/main" val="3205061455"/>
      </p:ext>
    </p:extLst>
  </p:cSld>
  <p:clrMapOvr>
    <a:masterClrMapping/>
  </p:clrMapOvr>
  <p:transition advTm="83568"/>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Rectangle 265"/>
          <p:cNvSpPr>
            <a:spLocks noChangeArrowheads="1"/>
          </p:cNvSpPr>
          <p:nvPr/>
        </p:nvSpPr>
        <p:spPr bwMode="auto">
          <a:xfrm>
            <a:off x="7502771" y="2225187"/>
            <a:ext cx="1121020" cy="2791558"/>
          </a:xfrm>
          <a:prstGeom prst="rect">
            <a:avLst/>
          </a:prstGeom>
          <a:solidFill>
            <a:schemeClr val="bg1">
              <a:alpha val="52156"/>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grpSp>
        <p:nvGrpSpPr>
          <p:cNvPr id="190" name="Group 189"/>
          <p:cNvGrpSpPr/>
          <p:nvPr/>
        </p:nvGrpSpPr>
        <p:grpSpPr>
          <a:xfrm>
            <a:off x="7772402" y="2255961"/>
            <a:ext cx="703385" cy="2822331"/>
            <a:chOff x="6248401" y="2255960"/>
            <a:chExt cx="703385" cy="2822331"/>
          </a:xfrm>
        </p:grpSpPr>
        <p:sp>
          <p:nvSpPr>
            <p:cNvPr id="191" name="Freeform 181"/>
            <p:cNvSpPr>
              <a:spLocks/>
            </p:cNvSpPr>
            <p:nvPr/>
          </p:nvSpPr>
          <p:spPr bwMode="auto">
            <a:xfrm>
              <a:off x="6762751" y="4274527"/>
              <a:ext cx="172915" cy="175846"/>
            </a:xfrm>
            <a:custGeom>
              <a:avLst/>
              <a:gdLst>
                <a:gd name="T0" fmla="*/ 0 w 118"/>
                <a:gd name="T1" fmla="*/ 302418750 h 120"/>
                <a:gd name="T2" fmla="*/ 297378438 w 118"/>
                <a:gd name="T3" fmla="*/ 148690013 h 120"/>
                <a:gd name="T4" fmla="*/ 0 w 118"/>
                <a:gd name="T5" fmla="*/ 0 h 120"/>
                <a:gd name="T6" fmla="*/ 0 w 118"/>
                <a:gd name="T7" fmla="*/ 302418750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 h="120">
                  <a:moveTo>
                    <a:pt x="0" y="120"/>
                  </a:moveTo>
                  <a:lnTo>
                    <a:pt x="118" y="59"/>
                  </a:lnTo>
                  <a:lnTo>
                    <a:pt x="0" y="0"/>
                  </a:lnTo>
                  <a:lnTo>
                    <a:pt x="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192" name="Freeform 266"/>
            <p:cNvSpPr>
              <a:spLocks/>
            </p:cNvSpPr>
            <p:nvPr/>
          </p:nvSpPr>
          <p:spPr bwMode="auto">
            <a:xfrm>
              <a:off x="6367097" y="2897066"/>
              <a:ext cx="184638" cy="186103"/>
            </a:xfrm>
            <a:custGeom>
              <a:avLst/>
              <a:gdLst>
                <a:gd name="T0" fmla="*/ 209173763 w 126"/>
                <a:gd name="T1" fmla="*/ 320058256 h 127"/>
                <a:gd name="T2" fmla="*/ 317539688 w 126"/>
                <a:gd name="T3" fmla="*/ 0 h 127"/>
                <a:gd name="T4" fmla="*/ 0 w 126"/>
                <a:gd name="T5" fmla="*/ 108365656 h 127"/>
                <a:gd name="T6" fmla="*/ 209173763 w 126"/>
                <a:gd name="T7" fmla="*/ 320058256 h 1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6" h="127">
                  <a:moveTo>
                    <a:pt x="83" y="127"/>
                  </a:moveTo>
                  <a:lnTo>
                    <a:pt x="126" y="0"/>
                  </a:lnTo>
                  <a:lnTo>
                    <a:pt x="0" y="43"/>
                  </a:lnTo>
                  <a:lnTo>
                    <a:pt x="83"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193" name="Rectangle 10"/>
            <p:cNvSpPr>
              <a:spLocks noChangeArrowheads="1"/>
            </p:cNvSpPr>
            <p:nvPr/>
          </p:nvSpPr>
          <p:spPr bwMode="auto">
            <a:xfrm>
              <a:off x="6248401" y="2255960"/>
              <a:ext cx="700454" cy="700454"/>
            </a:xfrm>
            <a:prstGeom prst="rect">
              <a:avLst/>
            </a:prstGeom>
            <a:solidFill>
              <a:srgbClr val="FFFFFF"/>
            </a:solidFill>
            <a:ln w="19050" cap="rnd">
              <a:solidFill>
                <a:srgbClr val="333300"/>
              </a:solidFill>
              <a:prstDash val="sysDash"/>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194" name="Rectangle 12"/>
            <p:cNvSpPr>
              <a:spLocks noChangeArrowheads="1"/>
            </p:cNvSpPr>
            <p:nvPr/>
          </p:nvSpPr>
          <p:spPr bwMode="auto">
            <a:xfrm>
              <a:off x="6251332" y="2965206"/>
              <a:ext cx="700454" cy="701919"/>
            </a:xfrm>
            <a:prstGeom prst="rect">
              <a:avLst/>
            </a:prstGeom>
            <a:solidFill>
              <a:srgbClr val="FFFFFF"/>
            </a:solidFill>
            <a:ln w="19050" cap="rnd">
              <a:solidFill>
                <a:srgbClr val="333300"/>
              </a:solidFill>
              <a:prstDash val="sysDash"/>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195" name="Rectangle 14"/>
            <p:cNvSpPr>
              <a:spLocks noChangeArrowheads="1"/>
            </p:cNvSpPr>
            <p:nvPr/>
          </p:nvSpPr>
          <p:spPr bwMode="auto">
            <a:xfrm>
              <a:off x="6251332" y="3670056"/>
              <a:ext cx="700454" cy="700454"/>
            </a:xfrm>
            <a:prstGeom prst="rect">
              <a:avLst/>
            </a:prstGeom>
            <a:solidFill>
              <a:srgbClr val="FFFFFF"/>
            </a:solidFill>
            <a:ln w="19050" cap="rnd">
              <a:solidFill>
                <a:srgbClr val="333300"/>
              </a:solidFill>
              <a:prstDash val="sysDash"/>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196" name="Rectangle 16"/>
            <p:cNvSpPr>
              <a:spLocks noChangeArrowheads="1"/>
            </p:cNvSpPr>
            <p:nvPr/>
          </p:nvSpPr>
          <p:spPr bwMode="auto">
            <a:xfrm>
              <a:off x="6251332" y="4376371"/>
              <a:ext cx="700454" cy="701920"/>
            </a:xfrm>
            <a:prstGeom prst="rect">
              <a:avLst/>
            </a:prstGeom>
            <a:solidFill>
              <a:srgbClr val="FFFFFF"/>
            </a:solidFill>
            <a:ln w="19050" cap="rnd">
              <a:solidFill>
                <a:srgbClr val="333300"/>
              </a:solidFill>
              <a:prstDash val="sysDash"/>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grpSp>
      <p:sp>
        <p:nvSpPr>
          <p:cNvPr id="22530" name="Slide Number Placeholder 3"/>
          <p:cNvSpPr>
            <a:spLocks noGrp="1"/>
          </p:cNvSpPr>
          <p:nvPr>
            <p:ph type="sldNum" sz="quarter" idx="10"/>
          </p:nvPr>
        </p:nvSpPr>
        <p:spPr>
          <a:noFill/>
        </p:spPr>
        <p:txBody>
          <a:bodyPr/>
          <a:lstStyle>
            <a:lvl1pPr>
              <a:defRPr sz="2215">
                <a:solidFill>
                  <a:schemeClr val="tx1"/>
                </a:solidFill>
                <a:latin typeface="Times New Roman" panose="02020603050405020304" pitchFamily="18" charset="0"/>
              </a:defRPr>
            </a:lvl1pPr>
            <a:lvl2pPr marL="685817" indent="-263776">
              <a:defRPr sz="2215">
                <a:solidFill>
                  <a:schemeClr val="tx1"/>
                </a:solidFill>
                <a:latin typeface="Times New Roman" panose="02020603050405020304" pitchFamily="18" charset="0"/>
              </a:defRPr>
            </a:lvl2pPr>
            <a:lvl3pPr marL="1055103" indent="-211021">
              <a:defRPr sz="2215">
                <a:solidFill>
                  <a:schemeClr val="tx1"/>
                </a:solidFill>
                <a:latin typeface="Times New Roman" panose="02020603050405020304" pitchFamily="18" charset="0"/>
              </a:defRPr>
            </a:lvl3pPr>
            <a:lvl4pPr marL="1477145" indent="-211021">
              <a:defRPr sz="2215">
                <a:solidFill>
                  <a:schemeClr val="tx1"/>
                </a:solidFill>
                <a:latin typeface="Times New Roman" panose="02020603050405020304" pitchFamily="18" charset="0"/>
              </a:defRPr>
            </a:lvl4pPr>
            <a:lvl5pPr marL="1899186" indent="-211021">
              <a:defRPr sz="2215">
                <a:solidFill>
                  <a:schemeClr val="tx1"/>
                </a:solidFill>
                <a:latin typeface="Times New Roman" panose="02020603050405020304" pitchFamily="18" charset="0"/>
              </a:defRPr>
            </a:lvl5pPr>
            <a:lvl6pPr marL="2321227" indent="-211021" eaLnBrk="0" fontAlgn="base" hangingPunct="0">
              <a:spcBef>
                <a:spcPct val="0"/>
              </a:spcBef>
              <a:spcAft>
                <a:spcPct val="0"/>
              </a:spcAft>
              <a:defRPr sz="2215">
                <a:solidFill>
                  <a:schemeClr val="tx1"/>
                </a:solidFill>
                <a:latin typeface="Times New Roman" panose="02020603050405020304" pitchFamily="18" charset="0"/>
              </a:defRPr>
            </a:lvl6pPr>
            <a:lvl7pPr marL="2743269" indent="-211021" eaLnBrk="0" fontAlgn="base" hangingPunct="0">
              <a:spcBef>
                <a:spcPct val="0"/>
              </a:spcBef>
              <a:spcAft>
                <a:spcPct val="0"/>
              </a:spcAft>
              <a:defRPr sz="2215">
                <a:solidFill>
                  <a:schemeClr val="tx1"/>
                </a:solidFill>
                <a:latin typeface="Times New Roman" panose="02020603050405020304" pitchFamily="18" charset="0"/>
              </a:defRPr>
            </a:lvl7pPr>
            <a:lvl8pPr marL="3165310" indent="-211021" eaLnBrk="0" fontAlgn="base" hangingPunct="0">
              <a:spcBef>
                <a:spcPct val="0"/>
              </a:spcBef>
              <a:spcAft>
                <a:spcPct val="0"/>
              </a:spcAft>
              <a:defRPr sz="2215">
                <a:solidFill>
                  <a:schemeClr val="tx1"/>
                </a:solidFill>
                <a:latin typeface="Times New Roman" panose="02020603050405020304" pitchFamily="18" charset="0"/>
              </a:defRPr>
            </a:lvl8pPr>
            <a:lvl9pPr marL="3587351" indent="-211021" eaLnBrk="0" fontAlgn="base" hangingPunct="0">
              <a:spcBef>
                <a:spcPct val="0"/>
              </a:spcBef>
              <a:spcAft>
                <a:spcPct val="0"/>
              </a:spcAft>
              <a:defRPr sz="2215">
                <a:solidFill>
                  <a:schemeClr val="tx1"/>
                </a:solidFill>
                <a:latin typeface="Times New Roman" panose="02020603050405020304" pitchFamily="18" charset="0"/>
              </a:defRPr>
            </a:lvl9pPr>
          </a:lstStyle>
          <a:p>
            <a:fld id="{294B4EB8-EC74-43D0-8DAE-54414D9CD817}" type="slidenum">
              <a:rPr lang="fr-FR" altLang="en-US" sz="1292"/>
              <a:pPr/>
              <a:t>16</a:t>
            </a:fld>
            <a:endParaRPr lang="fr-FR" altLang="en-US" sz="1292"/>
          </a:p>
        </p:txBody>
      </p:sp>
      <p:sp>
        <p:nvSpPr>
          <p:cNvPr id="22531" name="Rectangle 2"/>
          <p:cNvSpPr>
            <a:spLocks noChangeArrowheads="1"/>
          </p:cNvSpPr>
          <p:nvPr/>
        </p:nvSpPr>
        <p:spPr bwMode="auto">
          <a:xfrm>
            <a:off x="2157046" y="967154"/>
            <a:ext cx="787790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248" tIns="36624" rIns="73248" bIns="36624"/>
          <a:lstStyle>
            <a:lvl1pPr marL="342900" indent="-342900" defTabSz="957263">
              <a:spcBef>
                <a:spcPct val="20000"/>
              </a:spcBef>
              <a:spcAft>
                <a:spcPct val="100000"/>
              </a:spcAft>
              <a:tabLst>
                <a:tab pos="741363" algn="l"/>
              </a:tabLst>
              <a:defRPr sz="1900" b="1">
                <a:solidFill>
                  <a:schemeClr val="tx1"/>
                </a:solidFill>
                <a:latin typeface="Times New Roman" panose="02020603050405020304" pitchFamily="18" charset="0"/>
              </a:defRPr>
            </a:lvl1pPr>
            <a:lvl2pPr marL="249238" indent="-84138" defTabSz="957263">
              <a:spcBef>
                <a:spcPct val="20000"/>
              </a:spcBef>
              <a:buClr>
                <a:schemeClr val="tx1"/>
              </a:buClr>
              <a:buFont typeface="Zapf Dingbats" charset="2"/>
              <a:buChar char="l"/>
              <a:tabLst>
                <a:tab pos="741363" algn="l"/>
              </a:tabLst>
              <a:defRPr sz="1700" b="1">
                <a:solidFill>
                  <a:schemeClr val="tx1"/>
                </a:solidFill>
                <a:latin typeface="Times New Roman" panose="02020603050405020304" pitchFamily="18" charset="0"/>
              </a:defRPr>
            </a:lvl2pPr>
            <a:lvl3pPr marL="582613" indent="-168275" defTabSz="957263">
              <a:spcBef>
                <a:spcPct val="20000"/>
              </a:spcBef>
              <a:buClr>
                <a:schemeClr val="tx1"/>
              </a:buClr>
              <a:buFont typeface="Zapf Dingbats" charset="2"/>
              <a:buChar char="l"/>
              <a:tabLst>
                <a:tab pos="741363" algn="l"/>
              </a:tabLst>
              <a:defRPr sz="1300" b="1">
                <a:solidFill>
                  <a:schemeClr val="tx1"/>
                </a:solidFill>
                <a:latin typeface="Times New Roman" panose="02020603050405020304" pitchFamily="18" charset="0"/>
              </a:defRPr>
            </a:lvl3pPr>
            <a:lvl4pPr marL="1600200" indent="-228600" defTabSz="957263">
              <a:spcBef>
                <a:spcPct val="20000"/>
              </a:spcBef>
              <a:tabLst>
                <a:tab pos="741363" algn="l"/>
              </a:tabLst>
              <a:defRPr sz="1300">
                <a:solidFill>
                  <a:schemeClr val="tx1"/>
                </a:solidFill>
                <a:latin typeface="Times New Roman" panose="02020603050405020304" pitchFamily="18" charset="0"/>
              </a:defRPr>
            </a:lvl4pPr>
            <a:lvl5pPr marL="995363" indent="74613" defTabSz="957263">
              <a:spcBef>
                <a:spcPct val="20000"/>
              </a:spcBef>
              <a:tabLst>
                <a:tab pos="741363" algn="l"/>
              </a:tabLst>
              <a:defRPr sz="1100">
                <a:solidFill>
                  <a:schemeClr val="tx1"/>
                </a:solidFill>
                <a:latin typeface="Times New Roman" panose="02020603050405020304" pitchFamily="18" charset="0"/>
              </a:defRPr>
            </a:lvl5pPr>
            <a:lvl6pPr marL="1452563" indent="74613" defTabSz="957263" eaLnBrk="0" fontAlgn="base" hangingPunct="0">
              <a:spcBef>
                <a:spcPct val="20000"/>
              </a:spcBef>
              <a:spcAft>
                <a:spcPct val="0"/>
              </a:spcAft>
              <a:tabLst>
                <a:tab pos="741363" algn="l"/>
              </a:tabLst>
              <a:defRPr sz="1100">
                <a:solidFill>
                  <a:schemeClr val="tx1"/>
                </a:solidFill>
                <a:latin typeface="Times New Roman" panose="02020603050405020304" pitchFamily="18" charset="0"/>
              </a:defRPr>
            </a:lvl6pPr>
            <a:lvl7pPr marL="1909763" indent="74613" defTabSz="957263" eaLnBrk="0" fontAlgn="base" hangingPunct="0">
              <a:spcBef>
                <a:spcPct val="20000"/>
              </a:spcBef>
              <a:spcAft>
                <a:spcPct val="0"/>
              </a:spcAft>
              <a:tabLst>
                <a:tab pos="741363" algn="l"/>
              </a:tabLst>
              <a:defRPr sz="1100">
                <a:solidFill>
                  <a:schemeClr val="tx1"/>
                </a:solidFill>
                <a:latin typeface="Times New Roman" panose="02020603050405020304" pitchFamily="18" charset="0"/>
              </a:defRPr>
            </a:lvl7pPr>
            <a:lvl8pPr marL="2366963" indent="74613" defTabSz="957263" eaLnBrk="0" fontAlgn="base" hangingPunct="0">
              <a:spcBef>
                <a:spcPct val="20000"/>
              </a:spcBef>
              <a:spcAft>
                <a:spcPct val="0"/>
              </a:spcAft>
              <a:tabLst>
                <a:tab pos="741363" algn="l"/>
              </a:tabLst>
              <a:defRPr sz="1100">
                <a:solidFill>
                  <a:schemeClr val="tx1"/>
                </a:solidFill>
                <a:latin typeface="Times New Roman" panose="02020603050405020304" pitchFamily="18" charset="0"/>
              </a:defRPr>
            </a:lvl8pPr>
            <a:lvl9pPr marL="2824163" indent="74613" defTabSz="957263" eaLnBrk="0" fontAlgn="base" hangingPunct="0">
              <a:spcBef>
                <a:spcPct val="20000"/>
              </a:spcBef>
              <a:spcAft>
                <a:spcPct val="0"/>
              </a:spcAft>
              <a:tabLst>
                <a:tab pos="741363" algn="l"/>
              </a:tabLst>
              <a:defRPr sz="1100">
                <a:solidFill>
                  <a:schemeClr val="tx1"/>
                </a:solidFill>
                <a:latin typeface="Times New Roman" panose="02020603050405020304" pitchFamily="18" charset="0"/>
              </a:defRPr>
            </a:lvl9pPr>
          </a:lstStyle>
          <a:p>
            <a:pPr lvl="2" algn="ctr">
              <a:buFont typeface="Zapf Dingbats" charset="2"/>
              <a:buNone/>
            </a:pPr>
            <a:r>
              <a:rPr lang="fr-FR" altLang="en-US" sz="1662" dirty="0">
                <a:solidFill>
                  <a:srgbClr val="000000"/>
                </a:solidFill>
              </a:rPr>
              <a:t>Method : Lexis </a:t>
            </a:r>
            <a:r>
              <a:rPr lang="fr-FR" altLang="en-US" sz="1662" dirty="0" err="1">
                <a:solidFill>
                  <a:srgbClr val="000000"/>
                </a:solidFill>
              </a:rPr>
              <a:t>diagram</a:t>
            </a:r>
            <a:r>
              <a:rPr lang="fr-FR" altLang="en-US" sz="1662" dirty="0">
                <a:solidFill>
                  <a:srgbClr val="000000"/>
                </a:solidFill>
              </a:rPr>
              <a:t> (1872)</a:t>
            </a:r>
            <a:endParaRPr lang="fr-FR" altLang="en-US" sz="1662" dirty="0"/>
          </a:p>
          <a:p>
            <a:pPr lvl="1" algn="ctr">
              <a:buFont typeface="Zapf Dingbats" charset="2"/>
              <a:buNone/>
            </a:pPr>
            <a:endParaRPr lang="fr-FR" altLang="en-US" sz="1662"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en-US" sz="1477" dirty="0"/>
          </a:p>
          <a:p>
            <a:pPr lvl="1" algn="ctr">
              <a:buFont typeface="Zapf Dingbats" charset="2"/>
              <a:buNone/>
            </a:pPr>
            <a:endParaRPr lang="fr-FR" altLang="ja-JP" sz="923" b="0" dirty="0">
              <a:ea typeface="MS PGothic" panose="020B0600070205080204" pitchFamily="34" charset="-128"/>
            </a:endParaRPr>
          </a:p>
          <a:p>
            <a:pPr lvl="1" algn="ctr">
              <a:buFont typeface="Zapf Dingbats" charset="2"/>
              <a:buNone/>
            </a:pPr>
            <a:endParaRPr lang="fr-FR" altLang="en-US" sz="1477" dirty="0"/>
          </a:p>
        </p:txBody>
      </p:sp>
      <p:sp>
        <p:nvSpPr>
          <p:cNvPr id="22532" name="Rectangle 9"/>
          <p:cNvSpPr>
            <a:spLocks noChangeArrowheads="1"/>
          </p:cNvSpPr>
          <p:nvPr/>
        </p:nvSpPr>
        <p:spPr bwMode="auto">
          <a:xfrm>
            <a:off x="2297723" y="1336432"/>
            <a:ext cx="62518" cy="298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939">
                <a:solidFill>
                  <a:srgbClr val="000000"/>
                </a:solidFill>
              </a:rPr>
              <a:t> </a:t>
            </a:r>
            <a:endParaRPr lang="fr-FR" altLang="en-US" sz="2215"/>
          </a:p>
        </p:txBody>
      </p:sp>
      <p:sp>
        <p:nvSpPr>
          <p:cNvPr id="22533" name="Rectangle 10"/>
          <p:cNvSpPr>
            <a:spLocks noChangeArrowheads="1"/>
          </p:cNvSpPr>
          <p:nvPr/>
        </p:nvSpPr>
        <p:spPr bwMode="auto">
          <a:xfrm>
            <a:off x="7067551" y="2246435"/>
            <a:ext cx="700454"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34" name="Line 11"/>
          <p:cNvSpPr>
            <a:spLocks noChangeShapeType="1"/>
          </p:cNvSpPr>
          <p:nvPr/>
        </p:nvSpPr>
        <p:spPr bwMode="auto">
          <a:xfrm flipV="1">
            <a:off x="7067552" y="2246437"/>
            <a:ext cx="706315"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35" name="Rectangle 12"/>
          <p:cNvSpPr>
            <a:spLocks noChangeArrowheads="1"/>
          </p:cNvSpPr>
          <p:nvPr/>
        </p:nvSpPr>
        <p:spPr bwMode="auto">
          <a:xfrm>
            <a:off x="7070482" y="2955682"/>
            <a:ext cx="700454" cy="701919"/>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36" name="Line 13"/>
          <p:cNvSpPr>
            <a:spLocks noChangeShapeType="1"/>
          </p:cNvSpPr>
          <p:nvPr/>
        </p:nvSpPr>
        <p:spPr bwMode="auto">
          <a:xfrm flipV="1">
            <a:off x="7070483" y="2955681"/>
            <a:ext cx="706315" cy="707780"/>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37" name="Rectangle 14"/>
          <p:cNvSpPr>
            <a:spLocks noChangeArrowheads="1"/>
          </p:cNvSpPr>
          <p:nvPr/>
        </p:nvSpPr>
        <p:spPr bwMode="auto">
          <a:xfrm>
            <a:off x="7070482" y="3660531"/>
            <a:ext cx="700454"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38" name="Line 15"/>
          <p:cNvSpPr>
            <a:spLocks noChangeShapeType="1"/>
          </p:cNvSpPr>
          <p:nvPr/>
        </p:nvSpPr>
        <p:spPr bwMode="auto">
          <a:xfrm flipV="1">
            <a:off x="7070483" y="3660532"/>
            <a:ext cx="706315"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39" name="Rectangle 16"/>
          <p:cNvSpPr>
            <a:spLocks noChangeArrowheads="1"/>
          </p:cNvSpPr>
          <p:nvPr/>
        </p:nvSpPr>
        <p:spPr bwMode="auto">
          <a:xfrm>
            <a:off x="7070482" y="4366846"/>
            <a:ext cx="700454" cy="701920"/>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40" name="Line 17"/>
          <p:cNvSpPr>
            <a:spLocks noChangeShapeType="1"/>
          </p:cNvSpPr>
          <p:nvPr/>
        </p:nvSpPr>
        <p:spPr bwMode="auto">
          <a:xfrm flipV="1">
            <a:off x="7070483" y="4366848"/>
            <a:ext cx="706315" cy="707781"/>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41" name="Rectangle 18"/>
          <p:cNvSpPr>
            <a:spLocks noChangeArrowheads="1"/>
          </p:cNvSpPr>
          <p:nvPr/>
        </p:nvSpPr>
        <p:spPr bwMode="auto">
          <a:xfrm>
            <a:off x="2836985" y="4366846"/>
            <a:ext cx="701920" cy="701920"/>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42" name="Line 19"/>
          <p:cNvSpPr>
            <a:spLocks noChangeShapeType="1"/>
          </p:cNvSpPr>
          <p:nvPr/>
        </p:nvSpPr>
        <p:spPr bwMode="auto">
          <a:xfrm flipV="1">
            <a:off x="2836986" y="4366848"/>
            <a:ext cx="707781" cy="707781"/>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43" name="Rectangle 20"/>
          <p:cNvSpPr>
            <a:spLocks noChangeArrowheads="1"/>
          </p:cNvSpPr>
          <p:nvPr/>
        </p:nvSpPr>
        <p:spPr bwMode="auto">
          <a:xfrm>
            <a:off x="3544766" y="4366846"/>
            <a:ext cx="700454" cy="701920"/>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44" name="Line 21"/>
          <p:cNvSpPr>
            <a:spLocks noChangeShapeType="1"/>
          </p:cNvSpPr>
          <p:nvPr/>
        </p:nvSpPr>
        <p:spPr bwMode="auto">
          <a:xfrm flipV="1">
            <a:off x="3544768" y="4366848"/>
            <a:ext cx="706315" cy="707781"/>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45" name="Rectangle 22"/>
          <p:cNvSpPr>
            <a:spLocks noChangeArrowheads="1"/>
          </p:cNvSpPr>
          <p:nvPr/>
        </p:nvSpPr>
        <p:spPr bwMode="auto">
          <a:xfrm>
            <a:off x="4251082" y="4366846"/>
            <a:ext cx="701919" cy="701920"/>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46" name="Line 23"/>
          <p:cNvSpPr>
            <a:spLocks noChangeShapeType="1"/>
          </p:cNvSpPr>
          <p:nvPr/>
        </p:nvSpPr>
        <p:spPr bwMode="auto">
          <a:xfrm flipV="1">
            <a:off x="4251081" y="4366848"/>
            <a:ext cx="707780" cy="707781"/>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47" name="Rectangle 24"/>
          <p:cNvSpPr>
            <a:spLocks noChangeArrowheads="1"/>
          </p:cNvSpPr>
          <p:nvPr/>
        </p:nvSpPr>
        <p:spPr bwMode="auto">
          <a:xfrm>
            <a:off x="2834054" y="2246435"/>
            <a:ext cx="704850"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48" name="Line 25"/>
          <p:cNvSpPr>
            <a:spLocks noChangeShapeType="1"/>
          </p:cNvSpPr>
          <p:nvPr/>
        </p:nvSpPr>
        <p:spPr bwMode="auto">
          <a:xfrm flipV="1">
            <a:off x="2834055" y="2246437"/>
            <a:ext cx="707781"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49" name="Rectangle 26"/>
          <p:cNvSpPr>
            <a:spLocks noChangeArrowheads="1"/>
          </p:cNvSpPr>
          <p:nvPr/>
        </p:nvSpPr>
        <p:spPr bwMode="auto">
          <a:xfrm>
            <a:off x="3541835" y="2246435"/>
            <a:ext cx="700454"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50" name="Line 27"/>
          <p:cNvSpPr>
            <a:spLocks noChangeShapeType="1"/>
          </p:cNvSpPr>
          <p:nvPr/>
        </p:nvSpPr>
        <p:spPr bwMode="auto">
          <a:xfrm flipV="1">
            <a:off x="3541837" y="2246437"/>
            <a:ext cx="706315"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51" name="Rectangle 28"/>
          <p:cNvSpPr>
            <a:spLocks noChangeArrowheads="1"/>
          </p:cNvSpPr>
          <p:nvPr/>
        </p:nvSpPr>
        <p:spPr bwMode="auto">
          <a:xfrm>
            <a:off x="4248151" y="2246435"/>
            <a:ext cx="701919"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52" name="Line 29"/>
          <p:cNvSpPr>
            <a:spLocks noChangeShapeType="1"/>
          </p:cNvSpPr>
          <p:nvPr/>
        </p:nvSpPr>
        <p:spPr bwMode="auto">
          <a:xfrm flipV="1">
            <a:off x="4248151" y="2246437"/>
            <a:ext cx="707780"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53" name="Rectangle 30"/>
          <p:cNvSpPr>
            <a:spLocks noChangeArrowheads="1"/>
          </p:cNvSpPr>
          <p:nvPr/>
        </p:nvSpPr>
        <p:spPr bwMode="auto">
          <a:xfrm>
            <a:off x="2836985" y="2952751"/>
            <a:ext cx="701920" cy="701919"/>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54" name="Line 31"/>
          <p:cNvSpPr>
            <a:spLocks noChangeShapeType="1"/>
          </p:cNvSpPr>
          <p:nvPr/>
        </p:nvSpPr>
        <p:spPr bwMode="auto">
          <a:xfrm flipV="1">
            <a:off x="2836986" y="2952751"/>
            <a:ext cx="707781" cy="707780"/>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55" name="Rectangle 32"/>
          <p:cNvSpPr>
            <a:spLocks noChangeArrowheads="1"/>
          </p:cNvSpPr>
          <p:nvPr/>
        </p:nvSpPr>
        <p:spPr bwMode="auto">
          <a:xfrm>
            <a:off x="2836985" y="3660531"/>
            <a:ext cx="701920"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56" name="Line 33"/>
          <p:cNvSpPr>
            <a:spLocks noChangeShapeType="1"/>
          </p:cNvSpPr>
          <p:nvPr/>
        </p:nvSpPr>
        <p:spPr bwMode="auto">
          <a:xfrm flipV="1">
            <a:off x="2836986" y="3660532"/>
            <a:ext cx="707781"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57" name="Rectangle 34"/>
          <p:cNvSpPr>
            <a:spLocks noChangeArrowheads="1"/>
          </p:cNvSpPr>
          <p:nvPr/>
        </p:nvSpPr>
        <p:spPr bwMode="auto">
          <a:xfrm>
            <a:off x="3544766" y="2952751"/>
            <a:ext cx="700454" cy="701919"/>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58" name="Line 35"/>
          <p:cNvSpPr>
            <a:spLocks noChangeShapeType="1"/>
          </p:cNvSpPr>
          <p:nvPr/>
        </p:nvSpPr>
        <p:spPr bwMode="auto">
          <a:xfrm flipV="1">
            <a:off x="3544768" y="2952751"/>
            <a:ext cx="706315" cy="707780"/>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59" name="Rectangle 36"/>
          <p:cNvSpPr>
            <a:spLocks noChangeArrowheads="1"/>
          </p:cNvSpPr>
          <p:nvPr/>
        </p:nvSpPr>
        <p:spPr bwMode="auto">
          <a:xfrm>
            <a:off x="3544766" y="3660531"/>
            <a:ext cx="700454"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60" name="Line 37"/>
          <p:cNvSpPr>
            <a:spLocks noChangeShapeType="1"/>
          </p:cNvSpPr>
          <p:nvPr/>
        </p:nvSpPr>
        <p:spPr bwMode="auto">
          <a:xfrm flipV="1">
            <a:off x="3544768" y="3660532"/>
            <a:ext cx="706315"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61" name="Rectangle 38"/>
          <p:cNvSpPr>
            <a:spLocks noChangeArrowheads="1"/>
          </p:cNvSpPr>
          <p:nvPr/>
        </p:nvSpPr>
        <p:spPr bwMode="auto">
          <a:xfrm>
            <a:off x="4251082" y="2952751"/>
            <a:ext cx="701919" cy="701919"/>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62" name="Line 39"/>
          <p:cNvSpPr>
            <a:spLocks noChangeShapeType="1"/>
          </p:cNvSpPr>
          <p:nvPr/>
        </p:nvSpPr>
        <p:spPr bwMode="auto">
          <a:xfrm flipV="1">
            <a:off x="4251081" y="2952751"/>
            <a:ext cx="707780" cy="707780"/>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63" name="Rectangle 40"/>
          <p:cNvSpPr>
            <a:spLocks noChangeArrowheads="1"/>
          </p:cNvSpPr>
          <p:nvPr/>
        </p:nvSpPr>
        <p:spPr bwMode="auto">
          <a:xfrm>
            <a:off x="4251082" y="3660531"/>
            <a:ext cx="701919"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64" name="Line 41"/>
          <p:cNvSpPr>
            <a:spLocks noChangeShapeType="1"/>
          </p:cNvSpPr>
          <p:nvPr/>
        </p:nvSpPr>
        <p:spPr bwMode="auto">
          <a:xfrm flipV="1">
            <a:off x="4251081" y="3660532"/>
            <a:ext cx="707780"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65" name="Rectangle 42"/>
          <p:cNvSpPr>
            <a:spLocks noChangeArrowheads="1"/>
          </p:cNvSpPr>
          <p:nvPr/>
        </p:nvSpPr>
        <p:spPr bwMode="auto">
          <a:xfrm>
            <a:off x="4953001" y="2246435"/>
            <a:ext cx="703385"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66" name="Line 43"/>
          <p:cNvSpPr>
            <a:spLocks noChangeShapeType="1"/>
          </p:cNvSpPr>
          <p:nvPr/>
        </p:nvSpPr>
        <p:spPr bwMode="auto">
          <a:xfrm flipV="1">
            <a:off x="4953002" y="2246437"/>
            <a:ext cx="706315"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67" name="Rectangle 44"/>
          <p:cNvSpPr>
            <a:spLocks noChangeArrowheads="1"/>
          </p:cNvSpPr>
          <p:nvPr/>
        </p:nvSpPr>
        <p:spPr bwMode="auto">
          <a:xfrm>
            <a:off x="5662247" y="2246435"/>
            <a:ext cx="700454"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68" name="Line 45"/>
          <p:cNvSpPr>
            <a:spLocks noChangeShapeType="1"/>
          </p:cNvSpPr>
          <p:nvPr/>
        </p:nvSpPr>
        <p:spPr bwMode="auto">
          <a:xfrm flipV="1">
            <a:off x="5659315" y="2246437"/>
            <a:ext cx="710712"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69" name="Rectangle 46"/>
          <p:cNvSpPr>
            <a:spLocks noChangeArrowheads="1"/>
          </p:cNvSpPr>
          <p:nvPr/>
        </p:nvSpPr>
        <p:spPr bwMode="auto">
          <a:xfrm>
            <a:off x="6359770" y="2246435"/>
            <a:ext cx="701920"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70" name="Line 47"/>
          <p:cNvSpPr>
            <a:spLocks noChangeShapeType="1"/>
          </p:cNvSpPr>
          <p:nvPr/>
        </p:nvSpPr>
        <p:spPr bwMode="auto">
          <a:xfrm flipV="1">
            <a:off x="6359771" y="2246437"/>
            <a:ext cx="707781"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71" name="Rectangle 48"/>
          <p:cNvSpPr>
            <a:spLocks noChangeArrowheads="1"/>
          </p:cNvSpPr>
          <p:nvPr/>
        </p:nvSpPr>
        <p:spPr bwMode="auto">
          <a:xfrm>
            <a:off x="4955931" y="2952751"/>
            <a:ext cx="700454" cy="701919"/>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72" name="Line 49"/>
          <p:cNvSpPr>
            <a:spLocks noChangeShapeType="1"/>
          </p:cNvSpPr>
          <p:nvPr/>
        </p:nvSpPr>
        <p:spPr bwMode="auto">
          <a:xfrm flipV="1">
            <a:off x="4955932" y="2952751"/>
            <a:ext cx="706315" cy="707780"/>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73" name="Rectangle 50"/>
          <p:cNvSpPr>
            <a:spLocks noChangeArrowheads="1"/>
          </p:cNvSpPr>
          <p:nvPr/>
        </p:nvSpPr>
        <p:spPr bwMode="auto">
          <a:xfrm>
            <a:off x="4955931" y="3660531"/>
            <a:ext cx="700454"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74" name="Line 51"/>
          <p:cNvSpPr>
            <a:spLocks noChangeShapeType="1"/>
          </p:cNvSpPr>
          <p:nvPr/>
        </p:nvSpPr>
        <p:spPr bwMode="auto">
          <a:xfrm flipV="1">
            <a:off x="4955932" y="3660532"/>
            <a:ext cx="706315"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75" name="Rectangle 52"/>
          <p:cNvSpPr>
            <a:spLocks noChangeArrowheads="1"/>
          </p:cNvSpPr>
          <p:nvPr/>
        </p:nvSpPr>
        <p:spPr bwMode="auto">
          <a:xfrm>
            <a:off x="4955931" y="4366846"/>
            <a:ext cx="700454" cy="701920"/>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76" name="Line 53"/>
          <p:cNvSpPr>
            <a:spLocks noChangeShapeType="1"/>
          </p:cNvSpPr>
          <p:nvPr/>
        </p:nvSpPr>
        <p:spPr bwMode="auto">
          <a:xfrm flipV="1">
            <a:off x="4955932" y="4366848"/>
            <a:ext cx="706315" cy="707781"/>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77" name="Rectangle 54"/>
          <p:cNvSpPr>
            <a:spLocks noChangeArrowheads="1"/>
          </p:cNvSpPr>
          <p:nvPr/>
        </p:nvSpPr>
        <p:spPr bwMode="auto">
          <a:xfrm>
            <a:off x="5662247" y="2952751"/>
            <a:ext cx="700454" cy="701919"/>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78" name="Line 55"/>
          <p:cNvSpPr>
            <a:spLocks noChangeShapeType="1"/>
          </p:cNvSpPr>
          <p:nvPr/>
        </p:nvSpPr>
        <p:spPr bwMode="auto">
          <a:xfrm flipV="1">
            <a:off x="5662248" y="2952751"/>
            <a:ext cx="707781" cy="707780"/>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79" name="Rectangle 56"/>
          <p:cNvSpPr>
            <a:spLocks noChangeArrowheads="1"/>
          </p:cNvSpPr>
          <p:nvPr/>
        </p:nvSpPr>
        <p:spPr bwMode="auto">
          <a:xfrm>
            <a:off x="5662247" y="3660531"/>
            <a:ext cx="700454"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80" name="Line 57"/>
          <p:cNvSpPr>
            <a:spLocks noChangeShapeType="1"/>
          </p:cNvSpPr>
          <p:nvPr/>
        </p:nvSpPr>
        <p:spPr bwMode="auto">
          <a:xfrm flipV="1">
            <a:off x="5662248" y="3660532"/>
            <a:ext cx="707781"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81" name="Rectangle 58"/>
          <p:cNvSpPr>
            <a:spLocks noChangeArrowheads="1"/>
          </p:cNvSpPr>
          <p:nvPr/>
        </p:nvSpPr>
        <p:spPr bwMode="auto">
          <a:xfrm>
            <a:off x="5662247" y="4366846"/>
            <a:ext cx="700454" cy="701920"/>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82" name="Line 59"/>
          <p:cNvSpPr>
            <a:spLocks noChangeShapeType="1"/>
          </p:cNvSpPr>
          <p:nvPr/>
        </p:nvSpPr>
        <p:spPr bwMode="auto">
          <a:xfrm flipV="1">
            <a:off x="5662248" y="4366848"/>
            <a:ext cx="707781" cy="707781"/>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83" name="Rectangle 60"/>
          <p:cNvSpPr>
            <a:spLocks noChangeArrowheads="1"/>
          </p:cNvSpPr>
          <p:nvPr/>
        </p:nvSpPr>
        <p:spPr bwMode="auto">
          <a:xfrm>
            <a:off x="6362700" y="2955682"/>
            <a:ext cx="701920" cy="701919"/>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84" name="Line 61"/>
          <p:cNvSpPr>
            <a:spLocks noChangeShapeType="1"/>
          </p:cNvSpPr>
          <p:nvPr/>
        </p:nvSpPr>
        <p:spPr bwMode="auto">
          <a:xfrm flipV="1">
            <a:off x="6359769" y="2955681"/>
            <a:ext cx="710712" cy="707780"/>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85" name="Rectangle 62"/>
          <p:cNvSpPr>
            <a:spLocks noChangeArrowheads="1"/>
          </p:cNvSpPr>
          <p:nvPr/>
        </p:nvSpPr>
        <p:spPr bwMode="auto">
          <a:xfrm>
            <a:off x="6362700" y="3660531"/>
            <a:ext cx="701920" cy="700454"/>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86" name="Line 63"/>
          <p:cNvSpPr>
            <a:spLocks noChangeShapeType="1"/>
          </p:cNvSpPr>
          <p:nvPr/>
        </p:nvSpPr>
        <p:spPr bwMode="auto">
          <a:xfrm flipV="1">
            <a:off x="6359769" y="3660532"/>
            <a:ext cx="710712" cy="706315"/>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87" name="Rectangle 64"/>
          <p:cNvSpPr>
            <a:spLocks noChangeArrowheads="1"/>
          </p:cNvSpPr>
          <p:nvPr/>
        </p:nvSpPr>
        <p:spPr bwMode="auto">
          <a:xfrm>
            <a:off x="6362700" y="4366846"/>
            <a:ext cx="701920" cy="701920"/>
          </a:xfrm>
          <a:prstGeom prst="rect">
            <a:avLst/>
          </a:prstGeom>
          <a:solidFill>
            <a:srgbClr val="FFFFFF"/>
          </a:solidFill>
          <a:ln w="19050" cap="rnd">
            <a:solidFill>
              <a:srgbClr val="3333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88" name="Line 65"/>
          <p:cNvSpPr>
            <a:spLocks noChangeShapeType="1"/>
          </p:cNvSpPr>
          <p:nvPr/>
        </p:nvSpPr>
        <p:spPr bwMode="auto">
          <a:xfrm flipV="1">
            <a:off x="6359769" y="4366848"/>
            <a:ext cx="710712" cy="707781"/>
          </a:xfrm>
          <a:prstGeom prst="line">
            <a:avLst/>
          </a:prstGeom>
          <a:noFill/>
          <a:ln w="0">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589" name="Rectangle 66"/>
          <p:cNvSpPr>
            <a:spLocks noChangeArrowheads="1"/>
          </p:cNvSpPr>
          <p:nvPr/>
        </p:nvSpPr>
        <p:spPr bwMode="auto">
          <a:xfrm>
            <a:off x="2658209" y="5247543"/>
            <a:ext cx="454269"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90" name="Rectangle 67"/>
          <p:cNvSpPr>
            <a:spLocks noChangeArrowheads="1"/>
          </p:cNvSpPr>
          <p:nvPr/>
        </p:nvSpPr>
        <p:spPr bwMode="auto">
          <a:xfrm>
            <a:off x="2658209" y="5256335"/>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1890</a:t>
            </a:r>
            <a:endParaRPr lang="fr-FR" altLang="en-US" sz="2215"/>
          </a:p>
        </p:txBody>
      </p:sp>
      <p:sp>
        <p:nvSpPr>
          <p:cNvPr id="22591" name="Rectangle 68"/>
          <p:cNvSpPr>
            <a:spLocks noChangeArrowheads="1"/>
          </p:cNvSpPr>
          <p:nvPr/>
        </p:nvSpPr>
        <p:spPr bwMode="auto">
          <a:xfrm>
            <a:off x="3064120" y="525633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592" name="Rectangle 69"/>
          <p:cNvSpPr>
            <a:spLocks noChangeArrowheads="1"/>
          </p:cNvSpPr>
          <p:nvPr/>
        </p:nvSpPr>
        <p:spPr bwMode="auto">
          <a:xfrm>
            <a:off x="3332286" y="5247543"/>
            <a:ext cx="454269"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93" name="Rectangle 70"/>
          <p:cNvSpPr>
            <a:spLocks noChangeArrowheads="1"/>
          </p:cNvSpPr>
          <p:nvPr/>
        </p:nvSpPr>
        <p:spPr bwMode="auto">
          <a:xfrm>
            <a:off x="3332286" y="5256335"/>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1910</a:t>
            </a:r>
            <a:endParaRPr lang="fr-FR" altLang="en-US" sz="2215"/>
          </a:p>
        </p:txBody>
      </p:sp>
      <p:sp>
        <p:nvSpPr>
          <p:cNvPr id="22594" name="Rectangle 71"/>
          <p:cNvSpPr>
            <a:spLocks noChangeArrowheads="1"/>
          </p:cNvSpPr>
          <p:nvPr/>
        </p:nvSpPr>
        <p:spPr bwMode="auto">
          <a:xfrm>
            <a:off x="3738197" y="525633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595" name="Rectangle 72"/>
          <p:cNvSpPr>
            <a:spLocks noChangeArrowheads="1"/>
          </p:cNvSpPr>
          <p:nvPr/>
        </p:nvSpPr>
        <p:spPr bwMode="auto">
          <a:xfrm>
            <a:off x="3997569" y="5247543"/>
            <a:ext cx="457200"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96" name="Rectangle 73"/>
          <p:cNvSpPr>
            <a:spLocks noChangeArrowheads="1"/>
          </p:cNvSpPr>
          <p:nvPr/>
        </p:nvSpPr>
        <p:spPr bwMode="auto">
          <a:xfrm>
            <a:off x="3997571" y="5256335"/>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1930</a:t>
            </a:r>
            <a:endParaRPr lang="fr-FR" altLang="en-US" sz="2215"/>
          </a:p>
        </p:txBody>
      </p:sp>
      <p:sp>
        <p:nvSpPr>
          <p:cNvPr id="22597" name="Rectangle 74"/>
          <p:cNvSpPr>
            <a:spLocks noChangeArrowheads="1"/>
          </p:cNvSpPr>
          <p:nvPr/>
        </p:nvSpPr>
        <p:spPr bwMode="auto">
          <a:xfrm>
            <a:off x="4403481" y="525633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598" name="Rectangle 75"/>
          <p:cNvSpPr>
            <a:spLocks noChangeArrowheads="1"/>
          </p:cNvSpPr>
          <p:nvPr/>
        </p:nvSpPr>
        <p:spPr bwMode="auto">
          <a:xfrm>
            <a:off x="4671648" y="5247543"/>
            <a:ext cx="454269"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599" name="Rectangle 76"/>
          <p:cNvSpPr>
            <a:spLocks noChangeArrowheads="1"/>
          </p:cNvSpPr>
          <p:nvPr/>
        </p:nvSpPr>
        <p:spPr bwMode="auto">
          <a:xfrm>
            <a:off x="4671648" y="5256335"/>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1950</a:t>
            </a:r>
            <a:endParaRPr lang="fr-FR" altLang="en-US" sz="2215"/>
          </a:p>
        </p:txBody>
      </p:sp>
      <p:sp>
        <p:nvSpPr>
          <p:cNvPr id="22600" name="Rectangle 77"/>
          <p:cNvSpPr>
            <a:spLocks noChangeArrowheads="1"/>
          </p:cNvSpPr>
          <p:nvPr/>
        </p:nvSpPr>
        <p:spPr bwMode="auto">
          <a:xfrm>
            <a:off x="5077558" y="525633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01" name="Rectangle 78"/>
          <p:cNvSpPr>
            <a:spLocks noChangeArrowheads="1"/>
          </p:cNvSpPr>
          <p:nvPr/>
        </p:nvSpPr>
        <p:spPr bwMode="auto">
          <a:xfrm>
            <a:off x="8459667" y="5143501"/>
            <a:ext cx="877765" cy="25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02" name="Rectangle 79"/>
          <p:cNvSpPr>
            <a:spLocks noChangeArrowheads="1"/>
          </p:cNvSpPr>
          <p:nvPr/>
        </p:nvSpPr>
        <p:spPr bwMode="auto">
          <a:xfrm>
            <a:off x="8984349" y="5219857"/>
            <a:ext cx="527388"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dirty="0" err="1">
                <a:solidFill>
                  <a:srgbClr val="000000"/>
                </a:solidFill>
              </a:rPr>
              <a:t>Period</a:t>
            </a:r>
            <a:endParaRPr lang="fr-FR" altLang="en-US" sz="2215" dirty="0"/>
          </a:p>
        </p:txBody>
      </p:sp>
      <p:sp>
        <p:nvSpPr>
          <p:cNvPr id="22603" name="Rectangle 80"/>
          <p:cNvSpPr>
            <a:spLocks noChangeArrowheads="1"/>
          </p:cNvSpPr>
          <p:nvPr/>
        </p:nvSpPr>
        <p:spPr bwMode="auto">
          <a:xfrm>
            <a:off x="9066335" y="5152292"/>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04" name="Rectangle 81"/>
          <p:cNvSpPr>
            <a:spLocks noChangeArrowheads="1"/>
          </p:cNvSpPr>
          <p:nvPr/>
        </p:nvSpPr>
        <p:spPr bwMode="auto">
          <a:xfrm>
            <a:off x="2485292" y="2776904"/>
            <a:ext cx="253512" cy="48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05" name="Rectangle 82"/>
          <p:cNvSpPr>
            <a:spLocks noChangeArrowheads="1"/>
          </p:cNvSpPr>
          <p:nvPr/>
        </p:nvSpPr>
        <p:spPr bwMode="auto">
          <a:xfrm>
            <a:off x="2482362" y="2785697"/>
            <a:ext cx="201978"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60</a:t>
            </a:r>
            <a:endParaRPr lang="fr-FR" altLang="en-US" sz="2215"/>
          </a:p>
        </p:txBody>
      </p:sp>
      <p:sp>
        <p:nvSpPr>
          <p:cNvPr id="22606" name="Rectangle 83"/>
          <p:cNvSpPr>
            <a:spLocks noChangeArrowheads="1"/>
          </p:cNvSpPr>
          <p:nvPr/>
        </p:nvSpPr>
        <p:spPr bwMode="auto">
          <a:xfrm>
            <a:off x="2686051" y="2785697"/>
            <a:ext cx="49694"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 </a:t>
            </a:r>
            <a:endParaRPr lang="fr-FR" altLang="en-US" sz="2215"/>
          </a:p>
        </p:txBody>
      </p:sp>
      <p:sp>
        <p:nvSpPr>
          <p:cNvPr id="22607" name="Rectangle 84"/>
          <p:cNvSpPr>
            <a:spLocks noChangeArrowheads="1"/>
          </p:cNvSpPr>
          <p:nvPr/>
        </p:nvSpPr>
        <p:spPr bwMode="auto">
          <a:xfrm>
            <a:off x="2485292" y="3496408"/>
            <a:ext cx="253512" cy="48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08" name="Rectangle 85"/>
          <p:cNvSpPr>
            <a:spLocks noChangeArrowheads="1"/>
          </p:cNvSpPr>
          <p:nvPr/>
        </p:nvSpPr>
        <p:spPr bwMode="auto">
          <a:xfrm>
            <a:off x="2482362" y="3505200"/>
            <a:ext cx="201978"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40</a:t>
            </a:r>
            <a:endParaRPr lang="fr-FR" altLang="en-US" sz="2215"/>
          </a:p>
        </p:txBody>
      </p:sp>
      <p:sp>
        <p:nvSpPr>
          <p:cNvPr id="22609" name="Rectangle 86"/>
          <p:cNvSpPr>
            <a:spLocks noChangeArrowheads="1"/>
          </p:cNvSpPr>
          <p:nvPr/>
        </p:nvSpPr>
        <p:spPr bwMode="auto">
          <a:xfrm>
            <a:off x="2686051" y="3505200"/>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10" name="Rectangle 87"/>
          <p:cNvSpPr>
            <a:spLocks noChangeArrowheads="1"/>
          </p:cNvSpPr>
          <p:nvPr/>
        </p:nvSpPr>
        <p:spPr bwMode="auto">
          <a:xfrm>
            <a:off x="2485292" y="4211515"/>
            <a:ext cx="253512" cy="48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11" name="Rectangle 88"/>
          <p:cNvSpPr>
            <a:spLocks noChangeArrowheads="1"/>
          </p:cNvSpPr>
          <p:nvPr/>
        </p:nvSpPr>
        <p:spPr bwMode="auto">
          <a:xfrm>
            <a:off x="2482362" y="4221774"/>
            <a:ext cx="201978"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20</a:t>
            </a:r>
            <a:endParaRPr lang="fr-FR" altLang="en-US" sz="2215"/>
          </a:p>
        </p:txBody>
      </p:sp>
      <p:sp>
        <p:nvSpPr>
          <p:cNvPr id="22612" name="Rectangle 89"/>
          <p:cNvSpPr>
            <a:spLocks noChangeArrowheads="1"/>
          </p:cNvSpPr>
          <p:nvPr/>
        </p:nvSpPr>
        <p:spPr bwMode="auto">
          <a:xfrm>
            <a:off x="2686051" y="4221774"/>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13" name="Rectangle 90"/>
          <p:cNvSpPr>
            <a:spLocks noChangeArrowheads="1"/>
          </p:cNvSpPr>
          <p:nvPr/>
        </p:nvSpPr>
        <p:spPr bwMode="auto">
          <a:xfrm>
            <a:off x="2485292" y="4933950"/>
            <a:ext cx="253512" cy="48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14" name="Rectangle 91"/>
          <p:cNvSpPr>
            <a:spLocks noChangeArrowheads="1"/>
          </p:cNvSpPr>
          <p:nvPr/>
        </p:nvSpPr>
        <p:spPr bwMode="auto">
          <a:xfrm>
            <a:off x="2482361" y="4942743"/>
            <a:ext cx="100990"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0</a:t>
            </a:r>
            <a:endParaRPr lang="fr-FR" altLang="en-US" sz="2215"/>
          </a:p>
        </p:txBody>
      </p:sp>
      <p:sp>
        <p:nvSpPr>
          <p:cNvPr id="22615" name="Rectangle 92"/>
          <p:cNvSpPr>
            <a:spLocks noChangeArrowheads="1"/>
          </p:cNvSpPr>
          <p:nvPr/>
        </p:nvSpPr>
        <p:spPr bwMode="auto">
          <a:xfrm>
            <a:off x="2583474" y="4942743"/>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16" name="Line 93"/>
          <p:cNvSpPr>
            <a:spLocks noChangeShapeType="1"/>
          </p:cNvSpPr>
          <p:nvPr/>
        </p:nvSpPr>
        <p:spPr bwMode="auto">
          <a:xfrm flipV="1">
            <a:off x="2834055" y="1491763"/>
            <a:ext cx="2931" cy="3579935"/>
          </a:xfrm>
          <a:prstGeom prst="line">
            <a:avLst/>
          </a:prstGeom>
          <a:noFill/>
          <a:ln w="254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617" name="Freeform 94"/>
          <p:cNvSpPr>
            <a:spLocks/>
          </p:cNvSpPr>
          <p:nvPr/>
        </p:nvSpPr>
        <p:spPr bwMode="auto">
          <a:xfrm>
            <a:off x="2772508" y="1491762"/>
            <a:ext cx="133350" cy="137746"/>
          </a:xfrm>
          <a:custGeom>
            <a:avLst/>
            <a:gdLst>
              <a:gd name="T0" fmla="*/ 229335806 w 91"/>
              <a:gd name="T1" fmla="*/ 236894688 h 94"/>
              <a:gd name="T2" fmla="*/ 115927589 w 91"/>
              <a:gd name="T3" fmla="*/ 0 h 94"/>
              <a:gd name="T4" fmla="*/ 0 w 91"/>
              <a:gd name="T5" fmla="*/ 236894688 h 94"/>
              <a:gd name="T6" fmla="*/ 0 60000 65536"/>
              <a:gd name="T7" fmla="*/ 0 60000 65536"/>
              <a:gd name="T8" fmla="*/ 0 60000 65536"/>
            </a:gdLst>
            <a:ahLst/>
            <a:cxnLst>
              <a:cxn ang="T6">
                <a:pos x="T0" y="T1"/>
              </a:cxn>
              <a:cxn ang="T7">
                <a:pos x="T2" y="T3"/>
              </a:cxn>
              <a:cxn ang="T8">
                <a:pos x="T4" y="T5"/>
              </a:cxn>
            </a:cxnLst>
            <a:rect l="0" t="0" r="r" b="b"/>
            <a:pathLst>
              <a:path w="91" h="94">
                <a:moveTo>
                  <a:pt x="91" y="94"/>
                </a:moveTo>
                <a:lnTo>
                  <a:pt x="46" y="0"/>
                </a:lnTo>
                <a:lnTo>
                  <a:pt x="0" y="94"/>
                </a:lnTo>
              </a:path>
            </a:pathLst>
          </a:custGeom>
          <a:noFill/>
          <a:ln w="254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662"/>
          </a:p>
        </p:txBody>
      </p:sp>
      <p:sp>
        <p:nvSpPr>
          <p:cNvPr id="22618" name="Rectangle 95"/>
          <p:cNvSpPr>
            <a:spLocks noChangeArrowheads="1"/>
          </p:cNvSpPr>
          <p:nvPr/>
        </p:nvSpPr>
        <p:spPr bwMode="auto">
          <a:xfrm>
            <a:off x="2297723" y="1459524"/>
            <a:ext cx="700454" cy="34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19" name="Rectangle 96"/>
          <p:cNvSpPr>
            <a:spLocks noChangeArrowheads="1"/>
          </p:cNvSpPr>
          <p:nvPr/>
        </p:nvSpPr>
        <p:spPr bwMode="auto">
          <a:xfrm>
            <a:off x="2297725" y="1468315"/>
            <a:ext cx="336631"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Age</a:t>
            </a:r>
            <a:endParaRPr lang="fr-FR" altLang="en-US" sz="2215"/>
          </a:p>
        </p:txBody>
      </p:sp>
      <p:sp>
        <p:nvSpPr>
          <p:cNvPr id="22620" name="Rectangle 97"/>
          <p:cNvSpPr>
            <a:spLocks noChangeArrowheads="1"/>
          </p:cNvSpPr>
          <p:nvPr/>
        </p:nvSpPr>
        <p:spPr bwMode="auto">
          <a:xfrm>
            <a:off x="2623039" y="146831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21" name="Rectangle 98"/>
          <p:cNvSpPr>
            <a:spLocks noChangeArrowheads="1"/>
          </p:cNvSpPr>
          <p:nvPr/>
        </p:nvSpPr>
        <p:spPr bwMode="auto">
          <a:xfrm>
            <a:off x="5354515" y="5247543"/>
            <a:ext cx="457200"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22" name="Rectangle 99"/>
          <p:cNvSpPr>
            <a:spLocks noChangeArrowheads="1"/>
          </p:cNvSpPr>
          <p:nvPr/>
        </p:nvSpPr>
        <p:spPr bwMode="auto">
          <a:xfrm>
            <a:off x="5354517" y="5256335"/>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1970</a:t>
            </a:r>
            <a:endParaRPr lang="fr-FR" altLang="en-US" sz="2215"/>
          </a:p>
        </p:txBody>
      </p:sp>
      <p:sp>
        <p:nvSpPr>
          <p:cNvPr id="22623" name="Rectangle 100"/>
          <p:cNvSpPr>
            <a:spLocks noChangeArrowheads="1"/>
          </p:cNvSpPr>
          <p:nvPr/>
        </p:nvSpPr>
        <p:spPr bwMode="auto">
          <a:xfrm>
            <a:off x="5760427" y="525633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24" name="Rectangle 101"/>
          <p:cNvSpPr>
            <a:spLocks noChangeArrowheads="1"/>
          </p:cNvSpPr>
          <p:nvPr/>
        </p:nvSpPr>
        <p:spPr bwMode="auto">
          <a:xfrm>
            <a:off x="6065229" y="5247543"/>
            <a:ext cx="452803"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25" name="Rectangle 102"/>
          <p:cNvSpPr>
            <a:spLocks noChangeArrowheads="1"/>
          </p:cNvSpPr>
          <p:nvPr/>
        </p:nvSpPr>
        <p:spPr bwMode="auto">
          <a:xfrm>
            <a:off x="6062298" y="5256335"/>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1990</a:t>
            </a:r>
            <a:endParaRPr lang="fr-FR" altLang="en-US" sz="2215"/>
          </a:p>
        </p:txBody>
      </p:sp>
      <p:sp>
        <p:nvSpPr>
          <p:cNvPr id="22626" name="Rectangle 103"/>
          <p:cNvSpPr>
            <a:spLocks noChangeArrowheads="1"/>
          </p:cNvSpPr>
          <p:nvPr/>
        </p:nvSpPr>
        <p:spPr bwMode="auto">
          <a:xfrm>
            <a:off x="6468208" y="525633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27" name="Rectangle 104"/>
          <p:cNvSpPr>
            <a:spLocks noChangeArrowheads="1"/>
          </p:cNvSpPr>
          <p:nvPr/>
        </p:nvSpPr>
        <p:spPr bwMode="auto">
          <a:xfrm>
            <a:off x="6762752" y="5247543"/>
            <a:ext cx="454269"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28" name="Rectangle 105"/>
          <p:cNvSpPr>
            <a:spLocks noChangeArrowheads="1"/>
          </p:cNvSpPr>
          <p:nvPr/>
        </p:nvSpPr>
        <p:spPr bwMode="auto">
          <a:xfrm>
            <a:off x="6762752" y="5256335"/>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2010</a:t>
            </a:r>
            <a:endParaRPr lang="fr-FR" altLang="en-US" sz="2215"/>
          </a:p>
        </p:txBody>
      </p:sp>
      <p:sp>
        <p:nvSpPr>
          <p:cNvPr id="22629" name="Rectangle 106"/>
          <p:cNvSpPr>
            <a:spLocks noChangeArrowheads="1"/>
          </p:cNvSpPr>
          <p:nvPr/>
        </p:nvSpPr>
        <p:spPr bwMode="auto">
          <a:xfrm>
            <a:off x="7168662" y="525633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30" name="Line 107"/>
          <p:cNvSpPr>
            <a:spLocks noChangeShapeType="1"/>
          </p:cNvSpPr>
          <p:nvPr/>
        </p:nvSpPr>
        <p:spPr bwMode="auto">
          <a:xfrm>
            <a:off x="2836985" y="5071698"/>
            <a:ext cx="6544408" cy="2931"/>
          </a:xfrm>
          <a:prstGeom prst="line">
            <a:avLst/>
          </a:prstGeom>
          <a:noFill/>
          <a:ln w="25400" cap="rnd">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631" name="Freeform 108"/>
          <p:cNvSpPr>
            <a:spLocks/>
          </p:cNvSpPr>
          <p:nvPr/>
        </p:nvSpPr>
        <p:spPr bwMode="auto">
          <a:xfrm>
            <a:off x="9248043" y="5008686"/>
            <a:ext cx="136280" cy="134815"/>
          </a:xfrm>
          <a:custGeom>
            <a:avLst/>
            <a:gdLst>
              <a:gd name="T0" fmla="*/ 0 w 93"/>
              <a:gd name="T1" fmla="*/ 231854375 h 92"/>
              <a:gd name="T2" fmla="*/ 234372944 w 93"/>
              <a:gd name="T3" fmla="*/ 118448138 h 92"/>
              <a:gd name="T4" fmla="*/ 0 w 93"/>
              <a:gd name="T5" fmla="*/ 0 h 92"/>
              <a:gd name="T6" fmla="*/ 0 60000 65536"/>
              <a:gd name="T7" fmla="*/ 0 60000 65536"/>
              <a:gd name="T8" fmla="*/ 0 60000 65536"/>
            </a:gdLst>
            <a:ahLst/>
            <a:cxnLst>
              <a:cxn ang="T6">
                <a:pos x="T0" y="T1"/>
              </a:cxn>
              <a:cxn ang="T7">
                <a:pos x="T2" y="T3"/>
              </a:cxn>
              <a:cxn ang="T8">
                <a:pos x="T4" y="T5"/>
              </a:cxn>
            </a:cxnLst>
            <a:rect l="0" t="0" r="r" b="b"/>
            <a:pathLst>
              <a:path w="93" h="92">
                <a:moveTo>
                  <a:pt x="0" y="92"/>
                </a:moveTo>
                <a:lnTo>
                  <a:pt x="93" y="47"/>
                </a:lnTo>
                <a:lnTo>
                  <a:pt x="0" y="0"/>
                </a:lnTo>
              </a:path>
            </a:pathLst>
          </a:custGeom>
          <a:noFill/>
          <a:ln w="25400" cap="rnd">
            <a:solidFill>
              <a:srgbClr val="3333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662"/>
          </a:p>
        </p:txBody>
      </p:sp>
      <p:sp>
        <p:nvSpPr>
          <p:cNvPr id="22632" name="Rectangle 109"/>
          <p:cNvSpPr>
            <a:spLocks noChangeArrowheads="1"/>
          </p:cNvSpPr>
          <p:nvPr/>
        </p:nvSpPr>
        <p:spPr bwMode="auto">
          <a:xfrm>
            <a:off x="2494086" y="2067658"/>
            <a:ext cx="256443" cy="48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33" name="Rectangle 110"/>
          <p:cNvSpPr>
            <a:spLocks noChangeArrowheads="1"/>
          </p:cNvSpPr>
          <p:nvPr/>
        </p:nvSpPr>
        <p:spPr bwMode="auto">
          <a:xfrm>
            <a:off x="2494085" y="2076450"/>
            <a:ext cx="201978"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80</a:t>
            </a:r>
            <a:endParaRPr lang="fr-FR" altLang="en-US" sz="2215"/>
          </a:p>
        </p:txBody>
      </p:sp>
      <p:sp>
        <p:nvSpPr>
          <p:cNvPr id="22634" name="Rectangle 111"/>
          <p:cNvSpPr>
            <a:spLocks noChangeArrowheads="1"/>
          </p:cNvSpPr>
          <p:nvPr/>
        </p:nvSpPr>
        <p:spPr bwMode="auto">
          <a:xfrm>
            <a:off x="2697774" y="2076450"/>
            <a:ext cx="49694"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 </a:t>
            </a:r>
            <a:endParaRPr lang="fr-FR" altLang="en-US" sz="2215"/>
          </a:p>
        </p:txBody>
      </p:sp>
      <p:sp>
        <p:nvSpPr>
          <p:cNvPr id="22635" name="Freeform 112"/>
          <p:cNvSpPr>
            <a:spLocks/>
          </p:cNvSpPr>
          <p:nvPr/>
        </p:nvSpPr>
        <p:spPr bwMode="auto">
          <a:xfrm>
            <a:off x="3768969" y="5026269"/>
            <a:ext cx="70338" cy="71804"/>
          </a:xfrm>
          <a:custGeom>
            <a:avLst/>
            <a:gdLst>
              <a:gd name="T0" fmla="*/ 0 w 48"/>
              <a:gd name="T1" fmla="*/ 63005105 h 49"/>
              <a:gd name="T2" fmla="*/ 60483750 w 48"/>
              <a:gd name="T3" fmla="*/ 123489244 h 49"/>
              <a:gd name="T4" fmla="*/ 120967500 w 48"/>
              <a:gd name="T5" fmla="*/ 63005105 h 49"/>
              <a:gd name="T6" fmla="*/ 60483750 w 48"/>
              <a:gd name="T7" fmla="*/ 0 h 49"/>
              <a:gd name="T8" fmla="*/ 0 w 48"/>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0" y="25"/>
                </a:moveTo>
                <a:lnTo>
                  <a:pt x="24" y="49"/>
                </a:lnTo>
                <a:lnTo>
                  <a:pt x="48"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36" name="Freeform 113"/>
          <p:cNvSpPr>
            <a:spLocks/>
          </p:cNvSpPr>
          <p:nvPr/>
        </p:nvSpPr>
        <p:spPr bwMode="auto">
          <a:xfrm>
            <a:off x="3839308" y="4954468"/>
            <a:ext cx="71804" cy="71803"/>
          </a:xfrm>
          <a:custGeom>
            <a:avLst/>
            <a:gdLst>
              <a:gd name="T0" fmla="*/ 0 w 49"/>
              <a:gd name="T1" fmla="*/ 63002708 h 49"/>
              <a:gd name="T2" fmla="*/ 63005105 w 49"/>
              <a:gd name="T3" fmla="*/ 123486069 h 49"/>
              <a:gd name="T4" fmla="*/ 123489244 w 49"/>
              <a:gd name="T5" fmla="*/ 63002708 h 49"/>
              <a:gd name="T6" fmla="*/ 63005105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5" y="49"/>
                </a:lnTo>
                <a:lnTo>
                  <a:pt x="49" y="25"/>
                </a:lnTo>
                <a:lnTo>
                  <a:pt x="25"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37" name="Freeform 114"/>
          <p:cNvSpPr>
            <a:spLocks/>
          </p:cNvSpPr>
          <p:nvPr/>
        </p:nvSpPr>
        <p:spPr bwMode="auto">
          <a:xfrm>
            <a:off x="3914044" y="4887058"/>
            <a:ext cx="71803" cy="67408"/>
          </a:xfrm>
          <a:custGeom>
            <a:avLst/>
            <a:gdLst>
              <a:gd name="T0" fmla="*/ 0 w 49"/>
              <a:gd name="T1" fmla="*/ 55443438 h 46"/>
              <a:gd name="T2" fmla="*/ 63002708 w 49"/>
              <a:gd name="T3" fmla="*/ 115927188 h 46"/>
              <a:gd name="T4" fmla="*/ 123486069 w 49"/>
              <a:gd name="T5" fmla="*/ 60483750 h 46"/>
              <a:gd name="T6" fmla="*/ 63002708 w 49"/>
              <a:gd name="T7" fmla="*/ 0 h 46"/>
              <a:gd name="T8" fmla="*/ 0 w 49"/>
              <a:gd name="T9" fmla="*/ 55443438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6">
                <a:moveTo>
                  <a:pt x="0" y="22"/>
                </a:moveTo>
                <a:lnTo>
                  <a:pt x="25" y="46"/>
                </a:lnTo>
                <a:lnTo>
                  <a:pt x="49" y="24"/>
                </a:lnTo>
                <a:lnTo>
                  <a:pt x="25" y="0"/>
                </a:lnTo>
                <a:lnTo>
                  <a:pt x="0" y="22"/>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38" name="Freeform 115"/>
          <p:cNvSpPr>
            <a:spLocks/>
          </p:cNvSpPr>
          <p:nvPr/>
        </p:nvSpPr>
        <p:spPr bwMode="auto">
          <a:xfrm>
            <a:off x="3985846" y="4815254"/>
            <a:ext cx="71804" cy="71804"/>
          </a:xfrm>
          <a:custGeom>
            <a:avLst/>
            <a:gdLst>
              <a:gd name="T0" fmla="*/ 0 w 49"/>
              <a:gd name="T1" fmla="*/ 60484139 h 49"/>
              <a:gd name="T2" fmla="*/ 63005105 w 49"/>
              <a:gd name="T3" fmla="*/ 123489244 h 49"/>
              <a:gd name="T4" fmla="*/ 123489244 w 49"/>
              <a:gd name="T5" fmla="*/ 60484139 h 49"/>
              <a:gd name="T6" fmla="*/ 63005105 w 49"/>
              <a:gd name="T7" fmla="*/ 0 h 49"/>
              <a:gd name="T8" fmla="*/ 0 w 49"/>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39" name="Freeform 116"/>
          <p:cNvSpPr>
            <a:spLocks/>
          </p:cNvSpPr>
          <p:nvPr/>
        </p:nvSpPr>
        <p:spPr bwMode="auto">
          <a:xfrm>
            <a:off x="4057652" y="4743452"/>
            <a:ext cx="71803" cy="71803"/>
          </a:xfrm>
          <a:custGeom>
            <a:avLst/>
            <a:gdLst>
              <a:gd name="T0" fmla="*/ 0 w 49"/>
              <a:gd name="T1" fmla="*/ 60483361 h 49"/>
              <a:gd name="T2" fmla="*/ 60483361 w 49"/>
              <a:gd name="T3" fmla="*/ 123486069 h 49"/>
              <a:gd name="T4" fmla="*/ 123486069 w 49"/>
              <a:gd name="T5" fmla="*/ 60483361 h 49"/>
              <a:gd name="T6" fmla="*/ 60483361 w 49"/>
              <a:gd name="T7" fmla="*/ 0 h 49"/>
              <a:gd name="T8" fmla="*/ 0 w 49"/>
              <a:gd name="T9" fmla="*/ 6048336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4" y="49"/>
                </a:lnTo>
                <a:lnTo>
                  <a:pt x="49" y="24"/>
                </a:lnTo>
                <a:lnTo>
                  <a:pt x="24"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40" name="Freeform 117"/>
          <p:cNvSpPr>
            <a:spLocks/>
          </p:cNvSpPr>
          <p:nvPr/>
        </p:nvSpPr>
        <p:spPr bwMode="auto">
          <a:xfrm>
            <a:off x="4129455" y="4671646"/>
            <a:ext cx="74735" cy="71804"/>
          </a:xfrm>
          <a:custGeom>
            <a:avLst/>
            <a:gdLst>
              <a:gd name="T0" fmla="*/ 0 w 51"/>
              <a:gd name="T1" fmla="*/ 60484139 h 49"/>
              <a:gd name="T2" fmla="*/ 60484124 w 51"/>
              <a:gd name="T3" fmla="*/ 123489244 h 49"/>
              <a:gd name="T4" fmla="*/ 128529556 w 51"/>
              <a:gd name="T5" fmla="*/ 60484139 h 49"/>
              <a:gd name="T6" fmla="*/ 65524467 w 51"/>
              <a:gd name="T7" fmla="*/ 0 h 49"/>
              <a:gd name="T8" fmla="*/ 0 w 51"/>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4"/>
                </a:moveTo>
                <a:lnTo>
                  <a:pt x="24" y="49"/>
                </a:lnTo>
                <a:lnTo>
                  <a:pt x="51" y="24"/>
                </a:lnTo>
                <a:lnTo>
                  <a:pt x="26"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41" name="Freeform 118"/>
          <p:cNvSpPr>
            <a:spLocks/>
          </p:cNvSpPr>
          <p:nvPr/>
        </p:nvSpPr>
        <p:spPr bwMode="auto">
          <a:xfrm>
            <a:off x="4204191" y="4599844"/>
            <a:ext cx="71803" cy="71803"/>
          </a:xfrm>
          <a:custGeom>
            <a:avLst/>
            <a:gdLst>
              <a:gd name="T0" fmla="*/ 0 w 49"/>
              <a:gd name="T1" fmla="*/ 63002708 h 49"/>
              <a:gd name="T2" fmla="*/ 60483361 w 49"/>
              <a:gd name="T3" fmla="*/ 123486069 h 49"/>
              <a:gd name="T4" fmla="*/ 123486069 w 49"/>
              <a:gd name="T5" fmla="*/ 63002708 h 49"/>
              <a:gd name="T6" fmla="*/ 60483361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42" name="Freeform 119"/>
          <p:cNvSpPr>
            <a:spLocks/>
          </p:cNvSpPr>
          <p:nvPr/>
        </p:nvSpPr>
        <p:spPr bwMode="auto">
          <a:xfrm>
            <a:off x="4275993" y="4530969"/>
            <a:ext cx="70338" cy="71804"/>
          </a:xfrm>
          <a:custGeom>
            <a:avLst/>
            <a:gdLst>
              <a:gd name="T0" fmla="*/ 0 w 48"/>
              <a:gd name="T1" fmla="*/ 63005105 h 49"/>
              <a:gd name="T2" fmla="*/ 60483750 w 48"/>
              <a:gd name="T3" fmla="*/ 123489244 h 49"/>
              <a:gd name="T4" fmla="*/ 120967500 w 48"/>
              <a:gd name="T5" fmla="*/ 63005105 h 49"/>
              <a:gd name="T6" fmla="*/ 60483750 w 48"/>
              <a:gd name="T7" fmla="*/ 0 h 49"/>
              <a:gd name="T8" fmla="*/ 0 w 48"/>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0" y="25"/>
                </a:moveTo>
                <a:lnTo>
                  <a:pt x="24" y="49"/>
                </a:lnTo>
                <a:lnTo>
                  <a:pt x="48"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43" name="Freeform 120"/>
          <p:cNvSpPr>
            <a:spLocks/>
          </p:cNvSpPr>
          <p:nvPr/>
        </p:nvSpPr>
        <p:spPr bwMode="auto">
          <a:xfrm>
            <a:off x="4346332" y="4459168"/>
            <a:ext cx="74735" cy="71803"/>
          </a:xfrm>
          <a:custGeom>
            <a:avLst/>
            <a:gdLst>
              <a:gd name="T0" fmla="*/ 0 w 51"/>
              <a:gd name="T1" fmla="*/ 63002708 h 49"/>
              <a:gd name="T2" fmla="*/ 63005089 w 51"/>
              <a:gd name="T3" fmla="*/ 123486069 h 49"/>
              <a:gd name="T4" fmla="*/ 128529556 w 51"/>
              <a:gd name="T5" fmla="*/ 63002708 h 49"/>
              <a:gd name="T6" fmla="*/ 68045433 w 51"/>
              <a:gd name="T7" fmla="*/ 0 h 49"/>
              <a:gd name="T8" fmla="*/ 0 w 51"/>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5"/>
                </a:moveTo>
                <a:lnTo>
                  <a:pt x="25" y="49"/>
                </a:lnTo>
                <a:lnTo>
                  <a:pt x="51" y="25"/>
                </a:lnTo>
                <a:lnTo>
                  <a:pt x="27"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44" name="Freeform 121"/>
          <p:cNvSpPr>
            <a:spLocks/>
          </p:cNvSpPr>
          <p:nvPr/>
        </p:nvSpPr>
        <p:spPr bwMode="auto">
          <a:xfrm>
            <a:off x="4421068" y="4388828"/>
            <a:ext cx="71803" cy="70338"/>
          </a:xfrm>
          <a:custGeom>
            <a:avLst/>
            <a:gdLst>
              <a:gd name="T0" fmla="*/ 0 w 49"/>
              <a:gd name="T1" fmla="*/ 60483750 h 48"/>
              <a:gd name="T2" fmla="*/ 63002708 w 49"/>
              <a:gd name="T3" fmla="*/ 120967500 h 48"/>
              <a:gd name="T4" fmla="*/ 123486069 w 49"/>
              <a:gd name="T5" fmla="*/ 60483750 h 48"/>
              <a:gd name="T6" fmla="*/ 63002708 w 49"/>
              <a:gd name="T7" fmla="*/ 0 h 48"/>
              <a:gd name="T8" fmla="*/ 0 w 49"/>
              <a:gd name="T9" fmla="*/ 6048375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8">
                <a:moveTo>
                  <a:pt x="0" y="24"/>
                </a:moveTo>
                <a:lnTo>
                  <a:pt x="25" y="48"/>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45" name="Freeform 122"/>
          <p:cNvSpPr>
            <a:spLocks/>
          </p:cNvSpPr>
          <p:nvPr/>
        </p:nvSpPr>
        <p:spPr bwMode="auto">
          <a:xfrm>
            <a:off x="4492869" y="4317023"/>
            <a:ext cx="71804" cy="71804"/>
          </a:xfrm>
          <a:custGeom>
            <a:avLst/>
            <a:gdLst>
              <a:gd name="T0" fmla="*/ 0 w 49"/>
              <a:gd name="T1" fmla="*/ 60484139 h 49"/>
              <a:gd name="T2" fmla="*/ 63005105 w 49"/>
              <a:gd name="T3" fmla="*/ 123489244 h 49"/>
              <a:gd name="T4" fmla="*/ 123489244 w 49"/>
              <a:gd name="T5" fmla="*/ 60484139 h 49"/>
              <a:gd name="T6" fmla="*/ 63005105 w 49"/>
              <a:gd name="T7" fmla="*/ 0 h 49"/>
              <a:gd name="T8" fmla="*/ 0 w 49"/>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46" name="Freeform 123"/>
          <p:cNvSpPr>
            <a:spLocks/>
          </p:cNvSpPr>
          <p:nvPr/>
        </p:nvSpPr>
        <p:spPr bwMode="auto">
          <a:xfrm>
            <a:off x="4564675" y="4248151"/>
            <a:ext cx="71803" cy="68873"/>
          </a:xfrm>
          <a:custGeom>
            <a:avLst/>
            <a:gdLst>
              <a:gd name="T0" fmla="*/ 0 w 49"/>
              <a:gd name="T1" fmla="*/ 55443066 h 47"/>
              <a:gd name="T2" fmla="*/ 60483361 w 49"/>
              <a:gd name="T3" fmla="*/ 118445756 h 47"/>
              <a:gd name="T4" fmla="*/ 123486069 w 49"/>
              <a:gd name="T5" fmla="*/ 60483345 h 47"/>
              <a:gd name="T6" fmla="*/ 60483361 w 49"/>
              <a:gd name="T7" fmla="*/ 0 h 47"/>
              <a:gd name="T8" fmla="*/ 0 w 49"/>
              <a:gd name="T9" fmla="*/ 5544306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7">
                <a:moveTo>
                  <a:pt x="0" y="22"/>
                </a:moveTo>
                <a:lnTo>
                  <a:pt x="24" y="47"/>
                </a:lnTo>
                <a:lnTo>
                  <a:pt x="49" y="24"/>
                </a:lnTo>
                <a:lnTo>
                  <a:pt x="24" y="0"/>
                </a:lnTo>
                <a:lnTo>
                  <a:pt x="0" y="22"/>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47" name="Freeform 124"/>
          <p:cNvSpPr>
            <a:spLocks/>
          </p:cNvSpPr>
          <p:nvPr/>
        </p:nvSpPr>
        <p:spPr bwMode="auto">
          <a:xfrm>
            <a:off x="4639408" y="4176346"/>
            <a:ext cx="71804" cy="71804"/>
          </a:xfrm>
          <a:custGeom>
            <a:avLst/>
            <a:gdLst>
              <a:gd name="T0" fmla="*/ 0 w 49"/>
              <a:gd name="T1" fmla="*/ 60484139 h 49"/>
              <a:gd name="T2" fmla="*/ 60484139 w 49"/>
              <a:gd name="T3" fmla="*/ 123489244 h 49"/>
              <a:gd name="T4" fmla="*/ 123489244 w 49"/>
              <a:gd name="T5" fmla="*/ 60484139 h 49"/>
              <a:gd name="T6" fmla="*/ 60484139 w 49"/>
              <a:gd name="T7" fmla="*/ 0 h 49"/>
              <a:gd name="T8" fmla="*/ 0 w 49"/>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4" y="49"/>
                </a:lnTo>
                <a:lnTo>
                  <a:pt x="49" y="24"/>
                </a:lnTo>
                <a:lnTo>
                  <a:pt x="24"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48" name="Freeform 125"/>
          <p:cNvSpPr>
            <a:spLocks/>
          </p:cNvSpPr>
          <p:nvPr/>
        </p:nvSpPr>
        <p:spPr bwMode="auto">
          <a:xfrm>
            <a:off x="4711214" y="4104544"/>
            <a:ext cx="71803" cy="71803"/>
          </a:xfrm>
          <a:custGeom>
            <a:avLst/>
            <a:gdLst>
              <a:gd name="T0" fmla="*/ 0 w 49"/>
              <a:gd name="T1" fmla="*/ 63002708 h 49"/>
              <a:gd name="T2" fmla="*/ 60483361 w 49"/>
              <a:gd name="T3" fmla="*/ 123486069 h 49"/>
              <a:gd name="T4" fmla="*/ 123486069 w 49"/>
              <a:gd name="T5" fmla="*/ 63002708 h 49"/>
              <a:gd name="T6" fmla="*/ 60483361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49" name="Freeform 126"/>
          <p:cNvSpPr>
            <a:spLocks/>
          </p:cNvSpPr>
          <p:nvPr/>
        </p:nvSpPr>
        <p:spPr bwMode="auto">
          <a:xfrm>
            <a:off x="4783016" y="4032739"/>
            <a:ext cx="70338" cy="71804"/>
          </a:xfrm>
          <a:custGeom>
            <a:avLst/>
            <a:gdLst>
              <a:gd name="T0" fmla="*/ 0 w 48"/>
              <a:gd name="T1" fmla="*/ 63005105 h 49"/>
              <a:gd name="T2" fmla="*/ 60483750 w 48"/>
              <a:gd name="T3" fmla="*/ 123489244 h 49"/>
              <a:gd name="T4" fmla="*/ 120967500 w 48"/>
              <a:gd name="T5" fmla="*/ 63005105 h 49"/>
              <a:gd name="T6" fmla="*/ 60483750 w 48"/>
              <a:gd name="T7" fmla="*/ 0 h 49"/>
              <a:gd name="T8" fmla="*/ 0 w 48"/>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0" y="25"/>
                </a:moveTo>
                <a:lnTo>
                  <a:pt x="24" y="49"/>
                </a:lnTo>
                <a:lnTo>
                  <a:pt x="48"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50" name="Freeform 127"/>
          <p:cNvSpPr>
            <a:spLocks/>
          </p:cNvSpPr>
          <p:nvPr/>
        </p:nvSpPr>
        <p:spPr bwMode="auto">
          <a:xfrm>
            <a:off x="4853355" y="3960937"/>
            <a:ext cx="74735" cy="71803"/>
          </a:xfrm>
          <a:custGeom>
            <a:avLst/>
            <a:gdLst>
              <a:gd name="T0" fmla="*/ 0 w 51"/>
              <a:gd name="T1" fmla="*/ 63002708 h 49"/>
              <a:gd name="T2" fmla="*/ 63005089 w 51"/>
              <a:gd name="T3" fmla="*/ 123486069 h 49"/>
              <a:gd name="T4" fmla="*/ 128529556 w 51"/>
              <a:gd name="T5" fmla="*/ 63002708 h 49"/>
              <a:gd name="T6" fmla="*/ 68045433 w 51"/>
              <a:gd name="T7" fmla="*/ 0 h 49"/>
              <a:gd name="T8" fmla="*/ 0 w 51"/>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5"/>
                </a:moveTo>
                <a:lnTo>
                  <a:pt x="25" y="49"/>
                </a:lnTo>
                <a:lnTo>
                  <a:pt x="51" y="25"/>
                </a:lnTo>
                <a:lnTo>
                  <a:pt x="27"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51" name="Freeform 128"/>
          <p:cNvSpPr>
            <a:spLocks/>
          </p:cNvSpPr>
          <p:nvPr/>
        </p:nvSpPr>
        <p:spPr bwMode="auto">
          <a:xfrm>
            <a:off x="4928091" y="3893529"/>
            <a:ext cx="71803" cy="71803"/>
          </a:xfrm>
          <a:custGeom>
            <a:avLst/>
            <a:gdLst>
              <a:gd name="T0" fmla="*/ 0 w 49"/>
              <a:gd name="T1" fmla="*/ 60483361 h 49"/>
              <a:gd name="T2" fmla="*/ 63002708 w 49"/>
              <a:gd name="T3" fmla="*/ 123486069 h 49"/>
              <a:gd name="T4" fmla="*/ 123486069 w 49"/>
              <a:gd name="T5" fmla="*/ 60483361 h 49"/>
              <a:gd name="T6" fmla="*/ 63002708 w 49"/>
              <a:gd name="T7" fmla="*/ 0 h 49"/>
              <a:gd name="T8" fmla="*/ 0 w 49"/>
              <a:gd name="T9" fmla="*/ 6048336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52" name="Freeform 129"/>
          <p:cNvSpPr>
            <a:spLocks/>
          </p:cNvSpPr>
          <p:nvPr/>
        </p:nvSpPr>
        <p:spPr bwMode="auto">
          <a:xfrm>
            <a:off x="4999892" y="3821723"/>
            <a:ext cx="71804" cy="71804"/>
          </a:xfrm>
          <a:custGeom>
            <a:avLst/>
            <a:gdLst>
              <a:gd name="T0" fmla="*/ 0 w 49"/>
              <a:gd name="T1" fmla="*/ 60484139 h 49"/>
              <a:gd name="T2" fmla="*/ 63005105 w 49"/>
              <a:gd name="T3" fmla="*/ 123489244 h 49"/>
              <a:gd name="T4" fmla="*/ 123489244 w 49"/>
              <a:gd name="T5" fmla="*/ 60484139 h 49"/>
              <a:gd name="T6" fmla="*/ 63005105 w 49"/>
              <a:gd name="T7" fmla="*/ 0 h 49"/>
              <a:gd name="T8" fmla="*/ 0 w 49"/>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53" name="Freeform 130"/>
          <p:cNvSpPr>
            <a:spLocks/>
          </p:cNvSpPr>
          <p:nvPr/>
        </p:nvSpPr>
        <p:spPr bwMode="auto">
          <a:xfrm>
            <a:off x="5071697" y="3749921"/>
            <a:ext cx="74734" cy="71803"/>
          </a:xfrm>
          <a:custGeom>
            <a:avLst/>
            <a:gdLst>
              <a:gd name="T0" fmla="*/ 0 w 51"/>
              <a:gd name="T1" fmla="*/ 60483361 h 49"/>
              <a:gd name="T2" fmla="*/ 60483376 w 51"/>
              <a:gd name="T3" fmla="*/ 123486069 h 49"/>
              <a:gd name="T4" fmla="*/ 128526381 w 51"/>
              <a:gd name="T5" fmla="*/ 60483361 h 49"/>
              <a:gd name="T6" fmla="*/ 68043005 w 51"/>
              <a:gd name="T7" fmla="*/ 0 h 49"/>
              <a:gd name="T8" fmla="*/ 0 w 51"/>
              <a:gd name="T9" fmla="*/ 6048336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4"/>
                </a:moveTo>
                <a:lnTo>
                  <a:pt x="24" y="49"/>
                </a:lnTo>
                <a:lnTo>
                  <a:pt x="51" y="24"/>
                </a:lnTo>
                <a:lnTo>
                  <a:pt x="27"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54" name="Freeform 131"/>
          <p:cNvSpPr>
            <a:spLocks/>
          </p:cNvSpPr>
          <p:nvPr/>
        </p:nvSpPr>
        <p:spPr bwMode="auto">
          <a:xfrm>
            <a:off x="5146431" y="3678116"/>
            <a:ext cx="71804" cy="71804"/>
          </a:xfrm>
          <a:custGeom>
            <a:avLst/>
            <a:gdLst>
              <a:gd name="T0" fmla="*/ 0 w 49"/>
              <a:gd name="T1" fmla="*/ 63005105 h 49"/>
              <a:gd name="T2" fmla="*/ 60484139 w 49"/>
              <a:gd name="T3" fmla="*/ 123489244 h 49"/>
              <a:gd name="T4" fmla="*/ 123489244 w 49"/>
              <a:gd name="T5" fmla="*/ 63005105 h 49"/>
              <a:gd name="T6" fmla="*/ 60484139 w 49"/>
              <a:gd name="T7" fmla="*/ 0 h 49"/>
              <a:gd name="T8" fmla="*/ 0 w 49"/>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55" name="Freeform 132"/>
          <p:cNvSpPr>
            <a:spLocks/>
          </p:cNvSpPr>
          <p:nvPr/>
        </p:nvSpPr>
        <p:spPr bwMode="auto">
          <a:xfrm>
            <a:off x="5218237" y="3606314"/>
            <a:ext cx="71803" cy="71803"/>
          </a:xfrm>
          <a:custGeom>
            <a:avLst/>
            <a:gdLst>
              <a:gd name="T0" fmla="*/ 0 w 49"/>
              <a:gd name="T1" fmla="*/ 63002708 h 49"/>
              <a:gd name="T2" fmla="*/ 60483361 w 49"/>
              <a:gd name="T3" fmla="*/ 123486069 h 49"/>
              <a:gd name="T4" fmla="*/ 123486069 w 49"/>
              <a:gd name="T5" fmla="*/ 63002708 h 49"/>
              <a:gd name="T6" fmla="*/ 60483361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56" name="Freeform 133"/>
          <p:cNvSpPr>
            <a:spLocks/>
          </p:cNvSpPr>
          <p:nvPr/>
        </p:nvSpPr>
        <p:spPr bwMode="auto">
          <a:xfrm>
            <a:off x="5290039" y="3537439"/>
            <a:ext cx="70338" cy="71804"/>
          </a:xfrm>
          <a:custGeom>
            <a:avLst/>
            <a:gdLst>
              <a:gd name="T0" fmla="*/ 0 w 48"/>
              <a:gd name="T1" fmla="*/ 63005105 h 49"/>
              <a:gd name="T2" fmla="*/ 60483750 w 48"/>
              <a:gd name="T3" fmla="*/ 123489244 h 49"/>
              <a:gd name="T4" fmla="*/ 120967500 w 48"/>
              <a:gd name="T5" fmla="*/ 63005105 h 49"/>
              <a:gd name="T6" fmla="*/ 60483750 w 48"/>
              <a:gd name="T7" fmla="*/ 0 h 49"/>
              <a:gd name="T8" fmla="*/ 0 w 48"/>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0" y="25"/>
                </a:moveTo>
                <a:lnTo>
                  <a:pt x="24" y="49"/>
                </a:lnTo>
                <a:lnTo>
                  <a:pt x="48"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57" name="Freeform 134"/>
          <p:cNvSpPr>
            <a:spLocks/>
          </p:cNvSpPr>
          <p:nvPr/>
        </p:nvSpPr>
        <p:spPr bwMode="auto">
          <a:xfrm>
            <a:off x="5364774" y="3467100"/>
            <a:ext cx="70338" cy="70338"/>
          </a:xfrm>
          <a:custGeom>
            <a:avLst/>
            <a:gdLst>
              <a:gd name="T0" fmla="*/ 0 w 48"/>
              <a:gd name="T1" fmla="*/ 60483750 h 48"/>
              <a:gd name="T2" fmla="*/ 60483750 w 48"/>
              <a:gd name="T3" fmla="*/ 120967500 h 48"/>
              <a:gd name="T4" fmla="*/ 120967500 w 48"/>
              <a:gd name="T5" fmla="*/ 60483750 h 48"/>
              <a:gd name="T6" fmla="*/ 60483750 w 48"/>
              <a:gd name="T7" fmla="*/ 0 h 48"/>
              <a:gd name="T8" fmla="*/ 0 w 48"/>
              <a:gd name="T9" fmla="*/ 6048375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0" y="24"/>
                </a:moveTo>
                <a:lnTo>
                  <a:pt x="24" y="48"/>
                </a:lnTo>
                <a:lnTo>
                  <a:pt x="48" y="24"/>
                </a:lnTo>
                <a:lnTo>
                  <a:pt x="24"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58" name="Freeform 135"/>
          <p:cNvSpPr>
            <a:spLocks/>
          </p:cNvSpPr>
          <p:nvPr/>
        </p:nvSpPr>
        <p:spPr bwMode="auto">
          <a:xfrm>
            <a:off x="5435114" y="3395298"/>
            <a:ext cx="71803" cy="71803"/>
          </a:xfrm>
          <a:custGeom>
            <a:avLst/>
            <a:gdLst>
              <a:gd name="T0" fmla="*/ 0 w 49"/>
              <a:gd name="T1" fmla="*/ 60483361 h 49"/>
              <a:gd name="T2" fmla="*/ 63002708 w 49"/>
              <a:gd name="T3" fmla="*/ 123486069 h 49"/>
              <a:gd name="T4" fmla="*/ 123486069 w 49"/>
              <a:gd name="T5" fmla="*/ 60483361 h 49"/>
              <a:gd name="T6" fmla="*/ 63002708 w 49"/>
              <a:gd name="T7" fmla="*/ 0 h 49"/>
              <a:gd name="T8" fmla="*/ 0 w 49"/>
              <a:gd name="T9" fmla="*/ 6048336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59" name="Freeform 136"/>
          <p:cNvSpPr>
            <a:spLocks/>
          </p:cNvSpPr>
          <p:nvPr/>
        </p:nvSpPr>
        <p:spPr bwMode="auto">
          <a:xfrm>
            <a:off x="5506916" y="3323492"/>
            <a:ext cx="71804" cy="71804"/>
          </a:xfrm>
          <a:custGeom>
            <a:avLst/>
            <a:gdLst>
              <a:gd name="T0" fmla="*/ 0 w 49"/>
              <a:gd name="T1" fmla="*/ 60484139 h 49"/>
              <a:gd name="T2" fmla="*/ 63005105 w 49"/>
              <a:gd name="T3" fmla="*/ 123489244 h 49"/>
              <a:gd name="T4" fmla="*/ 123489244 w 49"/>
              <a:gd name="T5" fmla="*/ 60484139 h 49"/>
              <a:gd name="T6" fmla="*/ 63005105 w 49"/>
              <a:gd name="T7" fmla="*/ 0 h 49"/>
              <a:gd name="T8" fmla="*/ 0 w 49"/>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60" name="Freeform 137"/>
          <p:cNvSpPr>
            <a:spLocks/>
          </p:cNvSpPr>
          <p:nvPr/>
        </p:nvSpPr>
        <p:spPr bwMode="auto">
          <a:xfrm>
            <a:off x="5578720" y="3254621"/>
            <a:ext cx="74734" cy="68873"/>
          </a:xfrm>
          <a:custGeom>
            <a:avLst/>
            <a:gdLst>
              <a:gd name="T0" fmla="*/ 0 w 51"/>
              <a:gd name="T1" fmla="*/ 55443066 h 47"/>
              <a:gd name="T2" fmla="*/ 63002723 w 51"/>
              <a:gd name="T3" fmla="*/ 118445756 h 47"/>
              <a:gd name="T4" fmla="*/ 128526381 w 51"/>
              <a:gd name="T5" fmla="*/ 60483345 h 47"/>
              <a:gd name="T6" fmla="*/ 68043005 w 51"/>
              <a:gd name="T7" fmla="*/ 0 h 47"/>
              <a:gd name="T8" fmla="*/ 0 w 51"/>
              <a:gd name="T9" fmla="*/ 5544306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7">
                <a:moveTo>
                  <a:pt x="0" y="22"/>
                </a:moveTo>
                <a:lnTo>
                  <a:pt x="25" y="47"/>
                </a:lnTo>
                <a:lnTo>
                  <a:pt x="51" y="24"/>
                </a:lnTo>
                <a:lnTo>
                  <a:pt x="27" y="0"/>
                </a:lnTo>
                <a:lnTo>
                  <a:pt x="0" y="22"/>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61" name="Freeform 138"/>
          <p:cNvSpPr>
            <a:spLocks/>
          </p:cNvSpPr>
          <p:nvPr/>
        </p:nvSpPr>
        <p:spPr bwMode="auto">
          <a:xfrm>
            <a:off x="5653454" y="3182816"/>
            <a:ext cx="71804" cy="71804"/>
          </a:xfrm>
          <a:custGeom>
            <a:avLst/>
            <a:gdLst>
              <a:gd name="T0" fmla="*/ 0 w 49"/>
              <a:gd name="T1" fmla="*/ 63005105 h 49"/>
              <a:gd name="T2" fmla="*/ 60484139 w 49"/>
              <a:gd name="T3" fmla="*/ 123489244 h 49"/>
              <a:gd name="T4" fmla="*/ 123489244 w 49"/>
              <a:gd name="T5" fmla="*/ 63005105 h 49"/>
              <a:gd name="T6" fmla="*/ 60484139 w 49"/>
              <a:gd name="T7" fmla="*/ 0 h 49"/>
              <a:gd name="T8" fmla="*/ 0 w 49"/>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62" name="Freeform 139"/>
          <p:cNvSpPr>
            <a:spLocks/>
          </p:cNvSpPr>
          <p:nvPr/>
        </p:nvSpPr>
        <p:spPr bwMode="auto">
          <a:xfrm>
            <a:off x="5725260" y="3111014"/>
            <a:ext cx="71803" cy="71803"/>
          </a:xfrm>
          <a:custGeom>
            <a:avLst/>
            <a:gdLst>
              <a:gd name="T0" fmla="*/ 0 w 49"/>
              <a:gd name="T1" fmla="*/ 63002708 h 49"/>
              <a:gd name="T2" fmla="*/ 60483361 w 49"/>
              <a:gd name="T3" fmla="*/ 123486069 h 49"/>
              <a:gd name="T4" fmla="*/ 123486069 w 49"/>
              <a:gd name="T5" fmla="*/ 63002708 h 49"/>
              <a:gd name="T6" fmla="*/ 60483361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63" name="Freeform 140"/>
          <p:cNvSpPr>
            <a:spLocks/>
          </p:cNvSpPr>
          <p:nvPr/>
        </p:nvSpPr>
        <p:spPr bwMode="auto">
          <a:xfrm>
            <a:off x="5797063" y="3039208"/>
            <a:ext cx="74735" cy="71804"/>
          </a:xfrm>
          <a:custGeom>
            <a:avLst/>
            <a:gdLst>
              <a:gd name="T0" fmla="*/ 0 w 51"/>
              <a:gd name="T1" fmla="*/ 63005105 h 49"/>
              <a:gd name="T2" fmla="*/ 60484124 w 51"/>
              <a:gd name="T3" fmla="*/ 123489244 h 49"/>
              <a:gd name="T4" fmla="*/ 128529556 w 51"/>
              <a:gd name="T5" fmla="*/ 63005105 h 49"/>
              <a:gd name="T6" fmla="*/ 65524467 w 51"/>
              <a:gd name="T7" fmla="*/ 0 h 49"/>
              <a:gd name="T8" fmla="*/ 0 w 51"/>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5"/>
                </a:moveTo>
                <a:lnTo>
                  <a:pt x="24" y="49"/>
                </a:lnTo>
                <a:lnTo>
                  <a:pt x="51" y="25"/>
                </a:lnTo>
                <a:lnTo>
                  <a:pt x="26"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64" name="Freeform 141"/>
          <p:cNvSpPr>
            <a:spLocks/>
          </p:cNvSpPr>
          <p:nvPr/>
        </p:nvSpPr>
        <p:spPr bwMode="auto">
          <a:xfrm>
            <a:off x="5871797" y="2968869"/>
            <a:ext cx="70338" cy="70338"/>
          </a:xfrm>
          <a:custGeom>
            <a:avLst/>
            <a:gdLst>
              <a:gd name="T0" fmla="*/ 0 w 48"/>
              <a:gd name="T1" fmla="*/ 60483750 h 48"/>
              <a:gd name="T2" fmla="*/ 60483750 w 48"/>
              <a:gd name="T3" fmla="*/ 120967500 h 48"/>
              <a:gd name="T4" fmla="*/ 120967500 w 48"/>
              <a:gd name="T5" fmla="*/ 60483750 h 48"/>
              <a:gd name="T6" fmla="*/ 60483750 w 48"/>
              <a:gd name="T7" fmla="*/ 0 h 48"/>
              <a:gd name="T8" fmla="*/ 0 w 48"/>
              <a:gd name="T9" fmla="*/ 6048375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0" y="24"/>
                </a:moveTo>
                <a:lnTo>
                  <a:pt x="24" y="48"/>
                </a:lnTo>
                <a:lnTo>
                  <a:pt x="48" y="24"/>
                </a:lnTo>
                <a:lnTo>
                  <a:pt x="24"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65" name="Freeform 142"/>
          <p:cNvSpPr>
            <a:spLocks/>
          </p:cNvSpPr>
          <p:nvPr/>
        </p:nvSpPr>
        <p:spPr bwMode="auto">
          <a:xfrm>
            <a:off x="5942137" y="2899998"/>
            <a:ext cx="71803" cy="71803"/>
          </a:xfrm>
          <a:custGeom>
            <a:avLst/>
            <a:gdLst>
              <a:gd name="T0" fmla="*/ 0 w 49"/>
              <a:gd name="T1" fmla="*/ 60483361 h 49"/>
              <a:gd name="T2" fmla="*/ 63002708 w 49"/>
              <a:gd name="T3" fmla="*/ 123486069 h 49"/>
              <a:gd name="T4" fmla="*/ 123486069 w 49"/>
              <a:gd name="T5" fmla="*/ 60483361 h 49"/>
              <a:gd name="T6" fmla="*/ 63002708 w 49"/>
              <a:gd name="T7" fmla="*/ 0 h 49"/>
              <a:gd name="T8" fmla="*/ 0 w 49"/>
              <a:gd name="T9" fmla="*/ 6048336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66" name="Freeform 143"/>
          <p:cNvSpPr>
            <a:spLocks/>
          </p:cNvSpPr>
          <p:nvPr/>
        </p:nvSpPr>
        <p:spPr bwMode="auto">
          <a:xfrm>
            <a:off x="6013939" y="2828192"/>
            <a:ext cx="71804" cy="71804"/>
          </a:xfrm>
          <a:custGeom>
            <a:avLst/>
            <a:gdLst>
              <a:gd name="T0" fmla="*/ 0 w 49"/>
              <a:gd name="T1" fmla="*/ 60484139 h 49"/>
              <a:gd name="T2" fmla="*/ 63005105 w 49"/>
              <a:gd name="T3" fmla="*/ 123489244 h 49"/>
              <a:gd name="T4" fmla="*/ 123489244 w 49"/>
              <a:gd name="T5" fmla="*/ 60484139 h 49"/>
              <a:gd name="T6" fmla="*/ 63005105 w 49"/>
              <a:gd name="T7" fmla="*/ 0 h 49"/>
              <a:gd name="T8" fmla="*/ 0 w 49"/>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67" name="Freeform 144"/>
          <p:cNvSpPr>
            <a:spLocks/>
          </p:cNvSpPr>
          <p:nvPr/>
        </p:nvSpPr>
        <p:spPr bwMode="auto">
          <a:xfrm>
            <a:off x="6088675" y="2756391"/>
            <a:ext cx="71803" cy="71803"/>
          </a:xfrm>
          <a:custGeom>
            <a:avLst/>
            <a:gdLst>
              <a:gd name="T0" fmla="*/ 0 w 49"/>
              <a:gd name="T1" fmla="*/ 63002708 h 49"/>
              <a:gd name="T2" fmla="*/ 63002708 w 49"/>
              <a:gd name="T3" fmla="*/ 123486069 h 49"/>
              <a:gd name="T4" fmla="*/ 123486069 w 49"/>
              <a:gd name="T5" fmla="*/ 63002708 h 49"/>
              <a:gd name="T6" fmla="*/ 63002708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5" y="49"/>
                </a:lnTo>
                <a:lnTo>
                  <a:pt x="49" y="25"/>
                </a:lnTo>
                <a:lnTo>
                  <a:pt x="25"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68" name="Freeform 145"/>
          <p:cNvSpPr>
            <a:spLocks/>
          </p:cNvSpPr>
          <p:nvPr/>
        </p:nvSpPr>
        <p:spPr bwMode="auto">
          <a:xfrm>
            <a:off x="6160477" y="2684585"/>
            <a:ext cx="71804" cy="71804"/>
          </a:xfrm>
          <a:custGeom>
            <a:avLst/>
            <a:gdLst>
              <a:gd name="T0" fmla="*/ 0 w 49"/>
              <a:gd name="T1" fmla="*/ 63005105 h 49"/>
              <a:gd name="T2" fmla="*/ 60484139 w 49"/>
              <a:gd name="T3" fmla="*/ 123489244 h 49"/>
              <a:gd name="T4" fmla="*/ 123489244 w 49"/>
              <a:gd name="T5" fmla="*/ 63005105 h 49"/>
              <a:gd name="T6" fmla="*/ 60484139 w 49"/>
              <a:gd name="T7" fmla="*/ 0 h 49"/>
              <a:gd name="T8" fmla="*/ 0 w 49"/>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69" name="Freeform 146"/>
          <p:cNvSpPr>
            <a:spLocks/>
          </p:cNvSpPr>
          <p:nvPr/>
        </p:nvSpPr>
        <p:spPr bwMode="auto">
          <a:xfrm>
            <a:off x="6232283" y="2615713"/>
            <a:ext cx="71803" cy="68873"/>
          </a:xfrm>
          <a:custGeom>
            <a:avLst/>
            <a:gdLst>
              <a:gd name="T0" fmla="*/ 0 w 49"/>
              <a:gd name="T1" fmla="*/ 57962412 h 47"/>
              <a:gd name="T2" fmla="*/ 60483361 w 49"/>
              <a:gd name="T3" fmla="*/ 118445756 h 47"/>
              <a:gd name="T4" fmla="*/ 123486069 w 49"/>
              <a:gd name="T5" fmla="*/ 63002690 h 47"/>
              <a:gd name="T6" fmla="*/ 60483361 w 49"/>
              <a:gd name="T7" fmla="*/ 0 h 47"/>
              <a:gd name="T8" fmla="*/ 0 w 49"/>
              <a:gd name="T9" fmla="*/ 57962412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7">
                <a:moveTo>
                  <a:pt x="0" y="23"/>
                </a:moveTo>
                <a:lnTo>
                  <a:pt x="24" y="47"/>
                </a:lnTo>
                <a:lnTo>
                  <a:pt x="49" y="25"/>
                </a:lnTo>
                <a:lnTo>
                  <a:pt x="24" y="0"/>
                </a:lnTo>
                <a:lnTo>
                  <a:pt x="0" y="23"/>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70" name="Freeform 147"/>
          <p:cNvSpPr>
            <a:spLocks/>
          </p:cNvSpPr>
          <p:nvPr/>
        </p:nvSpPr>
        <p:spPr bwMode="auto">
          <a:xfrm>
            <a:off x="6304086" y="2545374"/>
            <a:ext cx="74735" cy="70338"/>
          </a:xfrm>
          <a:custGeom>
            <a:avLst/>
            <a:gdLst>
              <a:gd name="T0" fmla="*/ 0 w 51"/>
              <a:gd name="T1" fmla="*/ 60483750 h 48"/>
              <a:gd name="T2" fmla="*/ 60484124 w 51"/>
              <a:gd name="T3" fmla="*/ 120967500 h 48"/>
              <a:gd name="T4" fmla="*/ 128529556 w 51"/>
              <a:gd name="T5" fmla="*/ 60483750 h 48"/>
              <a:gd name="T6" fmla="*/ 65524467 w 51"/>
              <a:gd name="T7" fmla="*/ 0 h 48"/>
              <a:gd name="T8" fmla="*/ 0 w 51"/>
              <a:gd name="T9" fmla="*/ 6048375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8">
                <a:moveTo>
                  <a:pt x="0" y="24"/>
                </a:moveTo>
                <a:lnTo>
                  <a:pt x="24" y="48"/>
                </a:lnTo>
                <a:lnTo>
                  <a:pt x="51" y="24"/>
                </a:lnTo>
                <a:lnTo>
                  <a:pt x="26"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71" name="Freeform 148"/>
          <p:cNvSpPr>
            <a:spLocks/>
          </p:cNvSpPr>
          <p:nvPr/>
        </p:nvSpPr>
        <p:spPr bwMode="auto">
          <a:xfrm>
            <a:off x="6378820" y="2473569"/>
            <a:ext cx="70338" cy="71804"/>
          </a:xfrm>
          <a:custGeom>
            <a:avLst/>
            <a:gdLst>
              <a:gd name="T0" fmla="*/ 0 w 48"/>
              <a:gd name="T1" fmla="*/ 60484139 h 49"/>
              <a:gd name="T2" fmla="*/ 60483750 w 48"/>
              <a:gd name="T3" fmla="*/ 123489244 h 49"/>
              <a:gd name="T4" fmla="*/ 120967500 w 48"/>
              <a:gd name="T5" fmla="*/ 60484139 h 49"/>
              <a:gd name="T6" fmla="*/ 60483750 w 48"/>
              <a:gd name="T7" fmla="*/ 0 h 49"/>
              <a:gd name="T8" fmla="*/ 0 w 48"/>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0" y="24"/>
                </a:moveTo>
                <a:lnTo>
                  <a:pt x="24" y="49"/>
                </a:lnTo>
                <a:lnTo>
                  <a:pt x="48" y="24"/>
                </a:lnTo>
                <a:lnTo>
                  <a:pt x="24"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72" name="Freeform 149"/>
          <p:cNvSpPr>
            <a:spLocks/>
          </p:cNvSpPr>
          <p:nvPr/>
        </p:nvSpPr>
        <p:spPr bwMode="auto">
          <a:xfrm>
            <a:off x="6449160" y="2401768"/>
            <a:ext cx="71803" cy="71803"/>
          </a:xfrm>
          <a:custGeom>
            <a:avLst/>
            <a:gdLst>
              <a:gd name="T0" fmla="*/ 0 w 49"/>
              <a:gd name="T1" fmla="*/ 60483361 h 49"/>
              <a:gd name="T2" fmla="*/ 63002708 w 49"/>
              <a:gd name="T3" fmla="*/ 123486069 h 49"/>
              <a:gd name="T4" fmla="*/ 123486069 w 49"/>
              <a:gd name="T5" fmla="*/ 60483361 h 49"/>
              <a:gd name="T6" fmla="*/ 63002708 w 49"/>
              <a:gd name="T7" fmla="*/ 0 h 49"/>
              <a:gd name="T8" fmla="*/ 0 w 49"/>
              <a:gd name="T9" fmla="*/ 6048336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4"/>
                </a:moveTo>
                <a:lnTo>
                  <a:pt x="25" y="49"/>
                </a:lnTo>
                <a:lnTo>
                  <a:pt x="49" y="24"/>
                </a:lnTo>
                <a:lnTo>
                  <a:pt x="25"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73" name="Freeform 150"/>
          <p:cNvSpPr>
            <a:spLocks/>
          </p:cNvSpPr>
          <p:nvPr/>
        </p:nvSpPr>
        <p:spPr bwMode="auto">
          <a:xfrm>
            <a:off x="6520963" y="2329962"/>
            <a:ext cx="74735" cy="71804"/>
          </a:xfrm>
          <a:custGeom>
            <a:avLst/>
            <a:gdLst>
              <a:gd name="T0" fmla="*/ 0 w 51"/>
              <a:gd name="T1" fmla="*/ 60484139 h 49"/>
              <a:gd name="T2" fmla="*/ 63005089 w 51"/>
              <a:gd name="T3" fmla="*/ 123489244 h 49"/>
              <a:gd name="T4" fmla="*/ 128529556 w 51"/>
              <a:gd name="T5" fmla="*/ 60484139 h 49"/>
              <a:gd name="T6" fmla="*/ 68045433 w 51"/>
              <a:gd name="T7" fmla="*/ 0 h 49"/>
              <a:gd name="T8" fmla="*/ 0 w 51"/>
              <a:gd name="T9" fmla="*/ 6048413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4"/>
                </a:moveTo>
                <a:lnTo>
                  <a:pt x="25" y="49"/>
                </a:lnTo>
                <a:lnTo>
                  <a:pt x="51" y="24"/>
                </a:lnTo>
                <a:lnTo>
                  <a:pt x="27" y="0"/>
                </a:lnTo>
                <a:lnTo>
                  <a:pt x="0" y="24"/>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74" name="Freeform 151"/>
          <p:cNvSpPr>
            <a:spLocks/>
          </p:cNvSpPr>
          <p:nvPr/>
        </p:nvSpPr>
        <p:spPr bwMode="auto">
          <a:xfrm>
            <a:off x="6595698" y="2261091"/>
            <a:ext cx="71803" cy="71803"/>
          </a:xfrm>
          <a:custGeom>
            <a:avLst/>
            <a:gdLst>
              <a:gd name="T0" fmla="*/ 0 w 49"/>
              <a:gd name="T1" fmla="*/ 63002708 h 49"/>
              <a:gd name="T2" fmla="*/ 63002708 w 49"/>
              <a:gd name="T3" fmla="*/ 123486069 h 49"/>
              <a:gd name="T4" fmla="*/ 123486069 w 49"/>
              <a:gd name="T5" fmla="*/ 63002708 h 49"/>
              <a:gd name="T6" fmla="*/ 63002708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5" y="49"/>
                </a:lnTo>
                <a:lnTo>
                  <a:pt x="49" y="25"/>
                </a:lnTo>
                <a:lnTo>
                  <a:pt x="25"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75" name="Freeform 152"/>
          <p:cNvSpPr>
            <a:spLocks/>
          </p:cNvSpPr>
          <p:nvPr/>
        </p:nvSpPr>
        <p:spPr bwMode="auto">
          <a:xfrm>
            <a:off x="6667500" y="2189285"/>
            <a:ext cx="71804" cy="71804"/>
          </a:xfrm>
          <a:custGeom>
            <a:avLst/>
            <a:gdLst>
              <a:gd name="T0" fmla="*/ 0 w 49"/>
              <a:gd name="T1" fmla="*/ 63005105 h 49"/>
              <a:gd name="T2" fmla="*/ 60484139 w 49"/>
              <a:gd name="T3" fmla="*/ 123489244 h 49"/>
              <a:gd name="T4" fmla="*/ 123489244 w 49"/>
              <a:gd name="T5" fmla="*/ 63005105 h 49"/>
              <a:gd name="T6" fmla="*/ 60484139 w 49"/>
              <a:gd name="T7" fmla="*/ 0 h 49"/>
              <a:gd name="T8" fmla="*/ 0 w 49"/>
              <a:gd name="T9" fmla="*/ 63005105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76" name="Freeform 153"/>
          <p:cNvSpPr>
            <a:spLocks/>
          </p:cNvSpPr>
          <p:nvPr/>
        </p:nvSpPr>
        <p:spPr bwMode="auto">
          <a:xfrm>
            <a:off x="6739306" y="2117483"/>
            <a:ext cx="71803" cy="71803"/>
          </a:xfrm>
          <a:custGeom>
            <a:avLst/>
            <a:gdLst>
              <a:gd name="T0" fmla="*/ 0 w 49"/>
              <a:gd name="T1" fmla="*/ 63002708 h 49"/>
              <a:gd name="T2" fmla="*/ 60483361 w 49"/>
              <a:gd name="T3" fmla="*/ 123486069 h 49"/>
              <a:gd name="T4" fmla="*/ 123486069 w 49"/>
              <a:gd name="T5" fmla="*/ 63002708 h 49"/>
              <a:gd name="T6" fmla="*/ 60483361 w 49"/>
              <a:gd name="T7" fmla="*/ 0 h 49"/>
              <a:gd name="T8" fmla="*/ 0 w 49"/>
              <a:gd name="T9" fmla="*/ 6300270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5"/>
                </a:moveTo>
                <a:lnTo>
                  <a:pt x="24" y="49"/>
                </a:lnTo>
                <a:lnTo>
                  <a:pt x="49" y="25"/>
                </a:lnTo>
                <a:lnTo>
                  <a:pt x="24" y="0"/>
                </a:lnTo>
                <a:lnTo>
                  <a:pt x="0" y="25"/>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77" name="Freeform 154"/>
          <p:cNvSpPr>
            <a:spLocks/>
          </p:cNvSpPr>
          <p:nvPr/>
        </p:nvSpPr>
        <p:spPr bwMode="auto">
          <a:xfrm>
            <a:off x="6814039" y="2050074"/>
            <a:ext cx="68874" cy="67408"/>
          </a:xfrm>
          <a:custGeom>
            <a:avLst/>
            <a:gdLst>
              <a:gd name="T0" fmla="*/ 0 w 47"/>
              <a:gd name="T1" fmla="*/ 55443438 h 46"/>
              <a:gd name="T2" fmla="*/ 60484155 w 47"/>
              <a:gd name="T3" fmla="*/ 115927188 h 46"/>
              <a:gd name="T4" fmla="*/ 118448931 w 47"/>
              <a:gd name="T5" fmla="*/ 60483750 h 46"/>
              <a:gd name="T6" fmla="*/ 55443809 w 47"/>
              <a:gd name="T7" fmla="*/ 0 h 46"/>
              <a:gd name="T8" fmla="*/ 0 w 47"/>
              <a:gd name="T9" fmla="*/ 55443438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6">
                <a:moveTo>
                  <a:pt x="0" y="22"/>
                </a:moveTo>
                <a:lnTo>
                  <a:pt x="24" y="46"/>
                </a:lnTo>
                <a:lnTo>
                  <a:pt x="47" y="24"/>
                </a:lnTo>
                <a:lnTo>
                  <a:pt x="22" y="0"/>
                </a:lnTo>
                <a:lnTo>
                  <a:pt x="0" y="22"/>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78" name="Freeform 155"/>
          <p:cNvSpPr>
            <a:spLocks/>
          </p:cNvSpPr>
          <p:nvPr/>
        </p:nvSpPr>
        <p:spPr bwMode="auto">
          <a:xfrm>
            <a:off x="6799384" y="1950429"/>
            <a:ext cx="181708" cy="186103"/>
          </a:xfrm>
          <a:custGeom>
            <a:avLst/>
            <a:gdLst>
              <a:gd name="T0" fmla="*/ 209173763 w 124"/>
              <a:gd name="T1" fmla="*/ 320058256 h 127"/>
              <a:gd name="T2" fmla="*/ 312499375 w 124"/>
              <a:gd name="T3" fmla="*/ 0 h 127"/>
              <a:gd name="T4" fmla="*/ 0 w 124"/>
              <a:gd name="T5" fmla="*/ 108365656 h 127"/>
              <a:gd name="T6" fmla="*/ 209173763 w 124"/>
              <a:gd name="T7" fmla="*/ 320058256 h 1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127">
                <a:moveTo>
                  <a:pt x="83" y="127"/>
                </a:moveTo>
                <a:lnTo>
                  <a:pt x="124" y="0"/>
                </a:lnTo>
                <a:lnTo>
                  <a:pt x="0" y="43"/>
                </a:lnTo>
                <a:lnTo>
                  <a:pt x="83" y="127"/>
                </a:ln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79" name="Rectangle 156"/>
          <p:cNvSpPr>
            <a:spLocks noChangeArrowheads="1"/>
          </p:cNvSpPr>
          <p:nvPr/>
        </p:nvSpPr>
        <p:spPr bwMode="auto">
          <a:xfrm>
            <a:off x="6972300" y="1742343"/>
            <a:ext cx="452804"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80" name="Rectangle 157"/>
          <p:cNvSpPr>
            <a:spLocks noChangeArrowheads="1"/>
          </p:cNvSpPr>
          <p:nvPr/>
        </p:nvSpPr>
        <p:spPr bwMode="auto">
          <a:xfrm>
            <a:off x="6960578" y="1633904"/>
            <a:ext cx="593111"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c. 1918</a:t>
            </a:r>
            <a:endParaRPr lang="fr-FR" altLang="en-US" sz="2215"/>
          </a:p>
        </p:txBody>
      </p:sp>
      <p:sp>
        <p:nvSpPr>
          <p:cNvPr id="22681" name="Rectangle 159"/>
          <p:cNvSpPr>
            <a:spLocks noChangeArrowheads="1"/>
          </p:cNvSpPr>
          <p:nvPr/>
        </p:nvSpPr>
        <p:spPr bwMode="auto">
          <a:xfrm>
            <a:off x="8248652" y="2448658"/>
            <a:ext cx="452803" cy="2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82" name="Rectangle 160"/>
          <p:cNvSpPr>
            <a:spLocks noChangeArrowheads="1"/>
          </p:cNvSpPr>
          <p:nvPr/>
        </p:nvSpPr>
        <p:spPr bwMode="auto">
          <a:xfrm>
            <a:off x="8749812" y="2297305"/>
            <a:ext cx="593111"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dirty="0">
                <a:solidFill>
                  <a:srgbClr val="000000"/>
                </a:solidFill>
              </a:rPr>
              <a:t>c. 1978</a:t>
            </a:r>
            <a:endParaRPr lang="fr-FR" altLang="en-US" sz="2215" dirty="0"/>
          </a:p>
        </p:txBody>
      </p:sp>
      <p:sp>
        <p:nvSpPr>
          <p:cNvPr id="22683" name="Rectangle 161"/>
          <p:cNvSpPr>
            <a:spLocks noChangeArrowheads="1"/>
          </p:cNvSpPr>
          <p:nvPr/>
        </p:nvSpPr>
        <p:spPr bwMode="auto">
          <a:xfrm>
            <a:off x="8654562" y="2458915"/>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84" name="Line 162"/>
          <p:cNvSpPr>
            <a:spLocks noChangeShapeType="1"/>
          </p:cNvSpPr>
          <p:nvPr/>
        </p:nvSpPr>
        <p:spPr bwMode="auto">
          <a:xfrm flipV="1">
            <a:off x="5555274" y="2234712"/>
            <a:ext cx="8792" cy="2834054"/>
          </a:xfrm>
          <a:prstGeom prst="line">
            <a:avLst/>
          </a:prstGeom>
          <a:noFill/>
          <a:ln w="19050" cap="rnd">
            <a:solidFill>
              <a:srgbClr val="333300"/>
            </a:solidFill>
            <a:round/>
            <a:headEnd/>
            <a:tailEnd/>
          </a:ln>
          <a:extLst>
            <a:ext uri="{909E8E84-426E-40DD-AFC4-6F175D3DCCD1}">
              <a14:hiddenFill xmlns:a14="http://schemas.microsoft.com/office/drawing/2010/main">
                <a:noFill/>
              </a14:hiddenFill>
            </a:ext>
          </a:extLst>
        </p:spPr>
        <p:txBody>
          <a:bodyPr/>
          <a:lstStyle/>
          <a:p>
            <a:endParaRPr lang="en-US" sz="1662"/>
          </a:p>
        </p:txBody>
      </p:sp>
      <p:sp>
        <p:nvSpPr>
          <p:cNvPr id="22685" name="Freeform 164"/>
          <p:cNvSpPr>
            <a:spLocks/>
          </p:cNvSpPr>
          <p:nvPr/>
        </p:nvSpPr>
        <p:spPr bwMode="auto">
          <a:xfrm>
            <a:off x="7923336" y="1783375"/>
            <a:ext cx="184638" cy="186103"/>
          </a:xfrm>
          <a:custGeom>
            <a:avLst/>
            <a:gdLst>
              <a:gd name="T0" fmla="*/ 209173763 w 126"/>
              <a:gd name="T1" fmla="*/ 320058256 h 127"/>
              <a:gd name="T2" fmla="*/ 317539688 w 126"/>
              <a:gd name="T3" fmla="*/ 0 h 127"/>
              <a:gd name="T4" fmla="*/ 0 w 126"/>
              <a:gd name="T5" fmla="*/ 108365656 h 127"/>
              <a:gd name="T6" fmla="*/ 209173763 w 126"/>
              <a:gd name="T7" fmla="*/ 320058256 h 1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6" h="127">
                <a:moveTo>
                  <a:pt x="83" y="127"/>
                </a:moveTo>
                <a:lnTo>
                  <a:pt x="126" y="0"/>
                </a:lnTo>
                <a:lnTo>
                  <a:pt x="0" y="43"/>
                </a:lnTo>
                <a:lnTo>
                  <a:pt x="83"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686" name="Rectangle 165"/>
          <p:cNvSpPr>
            <a:spLocks noChangeArrowheads="1"/>
          </p:cNvSpPr>
          <p:nvPr/>
        </p:nvSpPr>
        <p:spPr bwMode="auto">
          <a:xfrm>
            <a:off x="8105043" y="1315916"/>
            <a:ext cx="1232388"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88" name="Rectangle 167"/>
          <p:cNvSpPr>
            <a:spLocks noChangeArrowheads="1"/>
          </p:cNvSpPr>
          <p:nvPr/>
        </p:nvSpPr>
        <p:spPr bwMode="auto">
          <a:xfrm>
            <a:off x="9167446" y="1324708"/>
            <a:ext cx="49694"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 </a:t>
            </a:r>
            <a:endParaRPr lang="fr-FR" altLang="en-US" sz="2215"/>
          </a:p>
        </p:txBody>
      </p:sp>
      <p:sp>
        <p:nvSpPr>
          <p:cNvPr id="22690" name="Rectangle 169"/>
          <p:cNvSpPr>
            <a:spLocks noChangeArrowheads="1"/>
          </p:cNvSpPr>
          <p:nvPr/>
        </p:nvSpPr>
        <p:spPr bwMode="auto">
          <a:xfrm>
            <a:off x="8119696" y="1560635"/>
            <a:ext cx="981038"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dirty="0" err="1">
                <a:solidFill>
                  <a:srgbClr val="000000"/>
                </a:solidFill>
              </a:rPr>
              <a:t>Cohort</a:t>
            </a:r>
            <a:r>
              <a:rPr lang="fr-FR" altLang="en-US" sz="1569" dirty="0">
                <a:solidFill>
                  <a:srgbClr val="000000"/>
                </a:solidFill>
              </a:rPr>
              <a:t> </a:t>
            </a:r>
            <a:r>
              <a:rPr lang="fr-FR" altLang="en-US" sz="1569" dirty="0" err="1">
                <a:solidFill>
                  <a:srgbClr val="000000"/>
                </a:solidFill>
              </a:rPr>
              <a:t>born</a:t>
            </a:r>
            <a:endParaRPr lang="fr-FR" altLang="en-US" sz="2215" dirty="0"/>
          </a:p>
        </p:txBody>
      </p:sp>
      <p:sp>
        <p:nvSpPr>
          <p:cNvPr id="22692" name="Rectangle 171"/>
          <p:cNvSpPr>
            <a:spLocks noChangeArrowheads="1"/>
          </p:cNvSpPr>
          <p:nvPr/>
        </p:nvSpPr>
        <p:spPr bwMode="auto">
          <a:xfrm>
            <a:off x="8184665" y="1815506"/>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dirty="0">
                <a:solidFill>
                  <a:srgbClr val="000000"/>
                </a:solidFill>
              </a:rPr>
              <a:t>1948</a:t>
            </a:r>
            <a:endParaRPr lang="fr-FR" altLang="en-US" sz="2215" dirty="0"/>
          </a:p>
        </p:txBody>
      </p:sp>
      <p:sp>
        <p:nvSpPr>
          <p:cNvPr id="22693" name="Rectangle 172"/>
          <p:cNvSpPr>
            <a:spLocks noChangeArrowheads="1"/>
          </p:cNvSpPr>
          <p:nvPr/>
        </p:nvSpPr>
        <p:spPr bwMode="auto">
          <a:xfrm>
            <a:off x="8925658" y="1796562"/>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94" name="Rectangle 175"/>
          <p:cNvSpPr>
            <a:spLocks noChangeArrowheads="1"/>
          </p:cNvSpPr>
          <p:nvPr/>
        </p:nvSpPr>
        <p:spPr bwMode="auto">
          <a:xfrm>
            <a:off x="4564674" y="1459524"/>
            <a:ext cx="1843454" cy="49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695" name="Rectangle 176"/>
          <p:cNvSpPr>
            <a:spLocks noChangeArrowheads="1"/>
          </p:cNvSpPr>
          <p:nvPr/>
        </p:nvSpPr>
        <p:spPr bwMode="auto">
          <a:xfrm>
            <a:off x="5164873" y="1415872"/>
            <a:ext cx="706925"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dirty="0" err="1">
                <a:solidFill>
                  <a:srgbClr val="000000"/>
                </a:solidFill>
              </a:rPr>
              <a:t>Isochron</a:t>
            </a:r>
            <a:endParaRPr lang="fr-FR" altLang="en-US" sz="2215" dirty="0"/>
          </a:p>
        </p:txBody>
      </p:sp>
      <p:sp>
        <p:nvSpPr>
          <p:cNvPr id="22696" name="Rectangle 177"/>
          <p:cNvSpPr>
            <a:spLocks noChangeArrowheads="1"/>
          </p:cNvSpPr>
          <p:nvPr/>
        </p:nvSpPr>
        <p:spPr bwMode="auto">
          <a:xfrm>
            <a:off x="6446228" y="1468315"/>
            <a:ext cx="49694"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 </a:t>
            </a:r>
            <a:endParaRPr lang="fr-FR" altLang="en-US" sz="2215"/>
          </a:p>
        </p:txBody>
      </p:sp>
      <p:sp>
        <p:nvSpPr>
          <p:cNvPr id="22697" name="Rectangle 178"/>
          <p:cNvSpPr>
            <a:spLocks noChangeArrowheads="1"/>
          </p:cNvSpPr>
          <p:nvPr/>
        </p:nvSpPr>
        <p:spPr bwMode="auto">
          <a:xfrm>
            <a:off x="5166948" y="1670538"/>
            <a:ext cx="64440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en 1968</a:t>
            </a:r>
            <a:endParaRPr lang="fr-FR" altLang="en-US" sz="2215"/>
          </a:p>
        </p:txBody>
      </p:sp>
      <p:sp>
        <p:nvSpPr>
          <p:cNvPr id="22698" name="Rectangle 179"/>
          <p:cNvSpPr>
            <a:spLocks noChangeArrowheads="1"/>
          </p:cNvSpPr>
          <p:nvPr/>
        </p:nvSpPr>
        <p:spPr bwMode="auto">
          <a:xfrm>
            <a:off x="5811715" y="1704243"/>
            <a:ext cx="56106"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latin typeface="Arial" panose="020B0604020202020204" pitchFamily="34" charset="0"/>
              </a:rPr>
              <a:t> </a:t>
            </a:r>
            <a:endParaRPr lang="fr-FR" altLang="en-US" sz="2215"/>
          </a:p>
        </p:txBody>
      </p:sp>
      <p:sp>
        <p:nvSpPr>
          <p:cNvPr id="22699" name="Freeform 181"/>
          <p:cNvSpPr>
            <a:spLocks/>
          </p:cNvSpPr>
          <p:nvPr/>
        </p:nvSpPr>
        <p:spPr bwMode="auto">
          <a:xfrm>
            <a:off x="8286752" y="4274527"/>
            <a:ext cx="172915" cy="175846"/>
          </a:xfrm>
          <a:custGeom>
            <a:avLst/>
            <a:gdLst>
              <a:gd name="T0" fmla="*/ 0 w 118"/>
              <a:gd name="T1" fmla="*/ 302418750 h 120"/>
              <a:gd name="T2" fmla="*/ 297378438 w 118"/>
              <a:gd name="T3" fmla="*/ 148690013 h 120"/>
              <a:gd name="T4" fmla="*/ 0 w 118"/>
              <a:gd name="T5" fmla="*/ 0 h 120"/>
              <a:gd name="T6" fmla="*/ 0 w 118"/>
              <a:gd name="T7" fmla="*/ 302418750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 h="120">
                <a:moveTo>
                  <a:pt x="0" y="120"/>
                </a:moveTo>
                <a:lnTo>
                  <a:pt x="118" y="59"/>
                </a:lnTo>
                <a:lnTo>
                  <a:pt x="0" y="0"/>
                </a:lnTo>
                <a:lnTo>
                  <a:pt x="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700" name="Rectangle 183"/>
          <p:cNvSpPr>
            <a:spLocks noChangeArrowheads="1"/>
          </p:cNvSpPr>
          <p:nvPr/>
        </p:nvSpPr>
        <p:spPr bwMode="auto">
          <a:xfrm>
            <a:off x="8614998" y="4158762"/>
            <a:ext cx="588303"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dirty="0">
                <a:solidFill>
                  <a:srgbClr val="000000"/>
                </a:solidFill>
              </a:rPr>
              <a:t>Age 20</a:t>
            </a:r>
            <a:endParaRPr lang="fr-FR" altLang="en-US" sz="2215" dirty="0"/>
          </a:p>
        </p:txBody>
      </p:sp>
      <p:sp>
        <p:nvSpPr>
          <p:cNvPr id="22703" name="Line 262"/>
          <p:cNvSpPr>
            <a:spLocks noChangeShapeType="1"/>
          </p:cNvSpPr>
          <p:nvPr/>
        </p:nvSpPr>
        <p:spPr bwMode="auto">
          <a:xfrm>
            <a:off x="7425104" y="2258158"/>
            <a:ext cx="0" cy="2813538"/>
          </a:xfrm>
          <a:prstGeom prst="line">
            <a:avLst/>
          </a:prstGeom>
          <a:noFill/>
          <a:ln w="60325">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2"/>
          </a:p>
        </p:txBody>
      </p:sp>
      <p:sp>
        <p:nvSpPr>
          <p:cNvPr id="22704" name="Line 263"/>
          <p:cNvSpPr>
            <a:spLocks noChangeShapeType="1"/>
          </p:cNvSpPr>
          <p:nvPr/>
        </p:nvSpPr>
        <p:spPr bwMode="auto">
          <a:xfrm>
            <a:off x="2860432" y="2233246"/>
            <a:ext cx="3165231" cy="0"/>
          </a:xfrm>
          <a:prstGeom prst="line">
            <a:avLst/>
          </a:prstGeom>
          <a:noFill/>
          <a:ln w="57150">
            <a:solidFill>
              <a:schemeClr val="bg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662"/>
          </a:p>
        </p:txBody>
      </p:sp>
      <p:sp>
        <p:nvSpPr>
          <p:cNvPr id="22705" name="Freeform 174"/>
          <p:cNvSpPr>
            <a:spLocks/>
          </p:cNvSpPr>
          <p:nvPr/>
        </p:nvSpPr>
        <p:spPr bwMode="auto">
          <a:xfrm>
            <a:off x="5468815" y="1885952"/>
            <a:ext cx="175846" cy="172915"/>
          </a:xfrm>
          <a:custGeom>
            <a:avLst/>
            <a:gdLst>
              <a:gd name="T0" fmla="*/ 302418750 w 120"/>
              <a:gd name="T1" fmla="*/ 297378438 h 118"/>
              <a:gd name="T2" fmla="*/ 148690013 w 120"/>
              <a:gd name="T3" fmla="*/ 0 h 118"/>
              <a:gd name="T4" fmla="*/ 0 w 120"/>
              <a:gd name="T5" fmla="*/ 297378438 h 118"/>
              <a:gd name="T6" fmla="*/ 302418750 w 120"/>
              <a:gd name="T7" fmla="*/ 297378438 h 1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 h="118">
                <a:moveTo>
                  <a:pt x="120" y="118"/>
                </a:moveTo>
                <a:lnTo>
                  <a:pt x="59" y="0"/>
                </a:lnTo>
                <a:lnTo>
                  <a:pt x="0" y="118"/>
                </a:lnTo>
                <a:lnTo>
                  <a:pt x="120"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706" name="Rectangle 173"/>
          <p:cNvSpPr>
            <a:spLocks noChangeArrowheads="1"/>
          </p:cNvSpPr>
          <p:nvPr/>
        </p:nvSpPr>
        <p:spPr bwMode="auto">
          <a:xfrm>
            <a:off x="5531829" y="2050074"/>
            <a:ext cx="49823" cy="30128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707" name="Rectangle 265"/>
          <p:cNvSpPr>
            <a:spLocks noChangeArrowheads="1"/>
          </p:cNvSpPr>
          <p:nvPr/>
        </p:nvSpPr>
        <p:spPr bwMode="auto">
          <a:xfrm>
            <a:off x="6693879" y="2233246"/>
            <a:ext cx="1063869" cy="2791558"/>
          </a:xfrm>
          <a:prstGeom prst="rect">
            <a:avLst/>
          </a:prstGeom>
          <a:solidFill>
            <a:schemeClr val="bg1">
              <a:alpha val="52156"/>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708" name="Rectangle 180"/>
          <p:cNvSpPr>
            <a:spLocks noChangeArrowheads="1"/>
          </p:cNvSpPr>
          <p:nvPr/>
        </p:nvSpPr>
        <p:spPr bwMode="auto">
          <a:xfrm>
            <a:off x="2864828" y="4337540"/>
            <a:ext cx="5427785" cy="512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215"/>
          </a:p>
        </p:txBody>
      </p:sp>
      <p:sp>
        <p:nvSpPr>
          <p:cNvPr id="22709" name="Freeform 163"/>
          <p:cNvSpPr>
            <a:spLocks/>
          </p:cNvSpPr>
          <p:nvPr/>
        </p:nvSpPr>
        <p:spPr bwMode="auto">
          <a:xfrm>
            <a:off x="4829908" y="1883019"/>
            <a:ext cx="3176954" cy="3206262"/>
          </a:xfrm>
          <a:custGeom>
            <a:avLst/>
            <a:gdLst>
              <a:gd name="T0" fmla="*/ 0 w 2168"/>
              <a:gd name="T1" fmla="*/ 2147483646 h 2188"/>
              <a:gd name="T2" fmla="*/ 63004700 w 2168"/>
              <a:gd name="T3" fmla="*/ 2147483646 h 2188"/>
              <a:gd name="T4" fmla="*/ 2147483646 w 2168"/>
              <a:gd name="T5" fmla="*/ 60483750 h 2188"/>
              <a:gd name="T6" fmla="*/ 2147483646 w 2168"/>
              <a:gd name="T7" fmla="*/ 0 h 2188"/>
              <a:gd name="T8" fmla="*/ 0 w 2168"/>
              <a:gd name="T9" fmla="*/ 2147483646 h 2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8" h="2188">
                <a:moveTo>
                  <a:pt x="0" y="2164"/>
                </a:moveTo>
                <a:lnTo>
                  <a:pt x="25" y="2188"/>
                </a:lnTo>
                <a:lnTo>
                  <a:pt x="2168" y="24"/>
                </a:lnTo>
                <a:lnTo>
                  <a:pt x="2144" y="0"/>
                </a:lnTo>
                <a:lnTo>
                  <a:pt x="0" y="21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710" name="Freeform 266"/>
          <p:cNvSpPr>
            <a:spLocks/>
          </p:cNvSpPr>
          <p:nvPr/>
        </p:nvSpPr>
        <p:spPr bwMode="auto">
          <a:xfrm>
            <a:off x="7891097" y="2897067"/>
            <a:ext cx="184638" cy="186103"/>
          </a:xfrm>
          <a:custGeom>
            <a:avLst/>
            <a:gdLst>
              <a:gd name="T0" fmla="*/ 209173763 w 126"/>
              <a:gd name="T1" fmla="*/ 320058256 h 127"/>
              <a:gd name="T2" fmla="*/ 317539688 w 126"/>
              <a:gd name="T3" fmla="*/ 0 h 127"/>
              <a:gd name="T4" fmla="*/ 0 w 126"/>
              <a:gd name="T5" fmla="*/ 108365656 h 127"/>
              <a:gd name="T6" fmla="*/ 209173763 w 126"/>
              <a:gd name="T7" fmla="*/ 320058256 h 1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6" h="127">
                <a:moveTo>
                  <a:pt x="83" y="127"/>
                </a:moveTo>
                <a:lnTo>
                  <a:pt x="126" y="0"/>
                </a:lnTo>
                <a:lnTo>
                  <a:pt x="0" y="43"/>
                </a:lnTo>
                <a:lnTo>
                  <a:pt x="83"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711" name="Line 269"/>
          <p:cNvSpPr>
            <a:spLocks noChangeShapeType="1"/>
          </p:cNvSpPr>
          <p:nvPr/>
        </p:nvSpPr>
        <p:spPr bwMode="auto">
          <a:xfrm flipV="1">
            <a:off x="5896708" y="2373924"/>
            <a:ext cx="2727083" cy="2716822"/>
          </a:xfrm>
          <a:prstGeom prst="line">
            <a:avLst/>
          </a:prstGeom>
          <a:noFill/>
          <a:ln w="50800">
            <a:solidFill>
              <a:schemeClr val="tx1"/>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662"/>
          </a:p>
        </p:txBody>
      </p:sp>
      <p:sp>
        <p:nvSpPr>
          <p:cNvPr id="22712" name="Rectangle 105"/>
          <p:cNvSpPr>
            <a:spLocks noChangeArrowheads="1"/>
          </p:cNvSpPr>
          <p:nvPr/>
        </p:nvSpPr>
        <p:spPr bwMode="auto">
          <a:xfrm>
            <a:off x="7558456" y="5250474"/>
            <a:ext cx="403957"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a:solidFill>
                  <a:srgbClr val="000000"/>
                </a:solidFill>
              </a:rPr>
              <a:t>2030</a:t>
            </a:r>
            <a:endParaRPr lang="fr-FR" altLang="en-US" sz="2215"/>
          </a:p>
        </p:txBody>
      </p:sp>
      <p:cxnSp>
        <p:nvCxnSpPr>
          <p:cNvPr id="22713" name="Straight Arrow Connector 2"/>
          <p:cNvCxnSpPr>
            <a:cxnSpLocks noChangeShapeType="1"/>
          </p:cNvCxnSpPr>
          <p:nvPr/>
        </p:nvCxnSpPr>
        <p:spPr bwMode="auto">
          <a:xfrm flipV="1">
            <a:off x="2892670" y="1944566"/>
            <a:ext cx="3108081" cy="3001108"/>
          </a:xfrm>
          <a:prstGeom prst="straightConnector1">
            <a:avLst/>
          </a:prstGeom>
          <a:noFill/>
          <a:ln w="127000" algn="ctr">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14" name="Straight Arrow Connector 186"/>
          <p:cNvCxnSpPr>
            <a:cxnSpLocks noChangeShapeType="1"/>
          </p:cNvCxnSpPr>
          <p:nvPr/>
        </p:nvCxnSpPr>
        <p:spPr bwMode="auto">
          <a:xfrm flipV="1">
            <a:off x="4286252" y="1961420"/>
            <a:ext cx="3128593" cy="3096671"/>
          </a:xfrm>
          <a:prstGeom prst="straightConnector1">
            <a:avLst/>
          </a:prstGeom>
          <a:noFill/>
          <a:ln w="127000" algn="ctr">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15" name="Straight Arrow Connector 187"/>
          <p:cNvCxnSpPr>
            <a:cxnSpLocks noChangeShapeType="1"/>
          </p:cNvCxnSpPr>
          <p:nvPr/>
        </p:nvCxnSpPr>
        <p:spPr bwMode="auto">
          <a:xfrm flipV="1">
            <a:off x="5160594" y="1980695"/>
            <a:ext cx="3093920" cy="3072441"/>
          </a:xfrm>
          <a:prstGeom prst="straightConnector1">
            <a:avLst/>
          </a:prstGeom>
          <a:noFill/>
          <a:ln w="127000" algn="ctr">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16" name="Straight Arrow Connector 188"/>
          <p:cNvCxnSpPr>
            <a:cxnSpLocks noChangeShapeType="1"/>
          </p:cNvCxnSpPr>
          <p:nvPr/>
        </p:nvCxnSpPr>
        <p:spPr bwMode="auto">
          <a:xfrm flipV="1">
            <a:off x="5713534" y="1917301"/>
            <a:ext cx="3167674" cy="3148537"/>
          </a:xfrm>
          <a:prstGeom prst="straightConnector1">
            <a:avLst/>
          </a:prstGeom>
          <a:noFill/>
          <a:ln w="127000" algn="ctr">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17" name="Straight Arrow Connector 189"/>
          <p:cNvCxnSpPr>
            <a:cxnSpLocks noChangeShapeType="1"/>
          </p:cNvCxnSpPr>
          <p:nvPr/>
        </p:nvCxnSpPr>
        <p:spPr bwMode="auto">
          <a:xfrm flipV="1">
            <a:off x="6773986" y="3074378"/>
            <a:ext cx="2031511" cy="1966549"/>
          </a:xfrm>
          <a:prstGeom prst="straightConnector1">
            <a:avLst/>
          </a:prstGeom>
          <a:noFill/>
          <a:ln w="127000" algn="ctr">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7" name="Line 269"/>
          <p:cNvSpPr>
            <a:spLocks noChangeShapeType="1"/>
          </p:cNvSpPr>
          <p:nvPr/>
        </p:nvSpPr>
        <p:spPr bwMode="auto">
          <a:xfrm flipV="1">
            <a:off x="6955448" y="3302977"/>
            <a:ext cx="1767988" cy="1759194"/>
          </a:xfrm>
          <a:prstGeom prst="line">
            <a:avLst/>
          </a:prstGeom>
          <a:noFill/>
          <a:ln w="50800">
            <a:solidFill>
              <a:schemeClr val="tx1"/>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662" dirty="0"/>
          </a:p>
        </p:txBody>
      </p:sp>
      <p:sp>
        <p:nvSpPr>
          <p:cNvPr id="198" name="Rectangle 160"/>
          <p:cNvSpPr>
            <a:spLocks noChangeArrowheads="1"/>
          </p:cNvSpPr>
          <p:nvPr/>
        </p:nvSpPr>
        <p:spPr bwMode="auto">
          <a:xfrm>
            <a:off x="8861182" y="3263724"/>
            <a:ext cx="593111"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en-US" sz="1569" dirty="0">
                <a:solidFill>
                  <a:srgbClr val="000000"/>
                </a:solidFill>
              </a:rPr>
              <a:t>c. 2008</a:t>
            </a:r>
            <a:endParaRPr lang="fr-FR" altLang="en-US" sz="2215" dirty="0"/>
          </a:p>
        </p:txBody>
      </p:sp>
      <p:cxnSp>
        <p:nvCxnSpPr>
          <p:cNvPr id="200" name="Straight Arrow Connector 189"/>
          <p:cNvCxnSpPr>
            <a:cxnSpLocks noChangeShapeType="1"/>
          </p:cNvCxnSpPr>
          <p:nvPr/>
        </p:nvCxnSpPr>
        <p:spPr bwMode="auto">
          <a:xfrm flipV="1">
            <a:off x="6221536" y="2509471"/>
            <a:ext cx="2594463" cy="2562940"/>
          </a:xfrm>
          <a:prstGeom prst="straightConnector1">
            <a:avLst/>
          </a:prstGeom>
          <a:noFill/>
          <a:ln w="127000" algn="ctr">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Straight Arrow Connector 2"/>
          <p:cNvCxnSpPr>
            <a:cxnSpLocks noChangeShapeType="1"/>
          </p:cNvCxnSpPr>
          <p:nvPr/>
        </p:nvCxnSpPr>
        <p:spPr bwMode="auto">
          <a:xfrm flipV="1">
            <a:off x="3476089" y="1995366"/>
            <a:ext cx="3108081" cy="3001108"/>
          </a:xfrm>
          <a:prstGeom prst="straightConnector1">
            <a:avLst/>
          </a:prstGeom>
          <a:noFill/>
          <a:ln w="127000" algn="ctr">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p:cNvSpPr/>
          <p:nvPr/>
        </p:nvSpPr>
        <p:spPr>
          <a:xfrm rot="19061409">
            <a:off x="7651195" y="3479529"/>
            <a:ext cx="636393" cy="369332"/>
          </a:xfrm>
          <a:prstGeom prst="rect">
            <a:avLst/>
          </a:prstGeom>
        </p:spPr>
        <p:txBody>
          <a:bodyPr wrap="none">
            <a:spAutoFit/>
          </a:bodyPr>
          <a:lstStyle/>
          <a:p>
            <a:r>
              <a:rPr lang="fr-FR" altLang="en-US" dirty="0" err="1">
                <a:solidFill>
                  <a:srgbClr val="000000"/>
                </a:solidFill>
              </a:rPr>
              <a:t>Zgen</a:t>
            </a:r>
            <a:endParaRPr lang="en-US" dirty="0"/>
          </a:p>
        </p:txBody>
      </p:sp>
      <p:sp>
        <p:nvSpPr>
          <p:cNvPr id="205" name="Rectangle 204"/>
          <p:cNvSpPr/>
          <p:nvPr/>
        </p:nvSpPr>
        <p:spPr>
          <a:xfrm rot="19061409">
            <a:off x="6945398" y="3681031"/>
            <a:ext cx="689291" cy="369332"/>
          </a:xfrm>
          <a:prstGeom prst="rect">
            <a:avLst/>
          </a:prstGeom>
        </p:spPr>
        <p:txBody>
          <a:bodyPr wrap="none">
            <a:spAutoFit/>
          </a:bodyPr>
          <a:lstStyle/>
          <a:p>
            <a:r>
              <a:rPr lang="fr-FR" altLang="en-US" dirty="0" err="1">
                <a:solidFill>
                  <a:srgbClr val="000000"/>
                </a:solidFill>
              </a:rPr>
              <a:t>Ygen</a:t>
            </a:r>
            <a:r>
              <a:rPr lang="fr-FR" altLang="en-US" dirty="0">
                <a:solidFill>
                  <a:srgbClr val="000000"/>
                </a:solidFill>
              </a:rPr>
              <a:t> </a:t>
            </a:r>
            <a:endParaRPr lang="en-US" dirty="0"/>
          </a:p>
        </p:txBody>
      </p:sp>
      <p:sp>
        <p:nvSpPr>
          <p:cNvPr id="206" name="Rectangle 205"/>
          <p:cNvSpPr/>
          <p:nvPr/>
        </p:nvSpPr>
        <p:spPr>
          <a:xfrm rot="19061409">
            <a:off x="6538297" y="3454129"/>
            <a:ext cx="753989" cy="369332"/>
          </a:xfrm>
          <a:prstGeom prst="rect">
            <a:avLst/>
          </a:prstGeom>
        </p:spPr>
        <p:txBody>
          <a:bodyPr wrap="none">
            <a:spAutoFit/>
          </a:bodyPr>
          <a:lstStyle/>
          <a:p>
            <a:r>
              <a:rPr lang="fr-FR" altLang="en-US" dirty="0" err="1">
                <a:solidFill>
                  <a:srgbClr val="000000"/>
                </a:solidFill>
              </a:rPr>
              <a:t>Xgen</a:t>
            </a:r>
            <a:r>
              <a:rPr lang="fr-FR" altLang="en-US" dirty="0">
                <a:solidFill>
                  <a:srgbClr val="000000"/>
                </a:solidFill>
              </a:rPr>
              <a:t>  </a:t>
            </a:r>
            <a:endParaRPr lang="en-US" dirty="0"/>
          </a:p>
        </p:txBody>
      </p:sp>
      <p:sp>
        <p:nvSpPr>
          <p:cNvPr id="207" name="Rectangle 206"/>
          <p:cNvSpPr/>
          <p:nvPr/>
        </p:nvSpPr>
        <p:spPr>
          <a:xfrm rot="19061409">
            <a:off x="6202561" y="3301729"/>
            <a:ext cx="1019062" cy="369332"/>
          </a:xfrm>
          <a:prstGeom prst="rect">
            <a:avLst/>
          </a:prstGeom>
        </p:spPr>
        <p:txBody>
          <a:bodyPr wrap="none">
            <a:spAutoFit/>
          </a:bodyPr>
          <a:lstStyle/>
          <a:p>
            <a:r>
              <a:rPr lang="fr-FR" altLang="en-US" dirty="0">
                <a:solidFill>
                  <a:srgbClr val="000000"/>
                </a:solidFill>
              </a:rPr>
              <a:t>Boomers</a:t>
            </a:r>
            <a:endParaRPr lang="en-US" dirty="0"/>
          </a:p>
        </p:txBody>
      </p:sp>
      <p:sp>
        <p:nvSpPr>
          <p:cNvPr id="208" name="Rectangle 207"/>
          <p:cNvSpPr/>
          <p:nvPr/>
        </p:nvSpPr>
        <p:spPr>
          <a:xfrm rot="19061409">
            <a:off x="5467162" y="3104879"/>
            <a:ext cx="1105559" cy="369332"/>
          </a:xfrm>
          <a:prstGeom prst="rect">
            <a:avLst/>
          </a:prstGeom>
        </p:spPr>
        <p:txBody>
          <a:bodyPr wrap="none">
            <a:spAutoFit/>
          </a:bodyPr>
          <a:lstStyle/>
          <a:p>
            <a:r>
              <a:rPr lang="fr-FR" dirty="0" err="1">
                <a:solidFill>
                  <a:srgbClr val="000000"/>
                </a:solidFill>
              </a:rPr>
              <a:t>Silent</a:t>
            </a:r>
            <a:r>
              <a:rPr lang="fr-FR" altLang="en-US" dirty="0">
                <a:solidFill>
                  <a:srgbClr val="000000"/>
                </a:solidFill>
              </a:rPr>
              <a:t> </a:t>
            </a:r>
            <a:r>
              <a:rPr lang="fr-FR" altLang="en-US" dirty="0" err="1">
                <a:solidFill>
                  <a:srgbClr val="000000"/>
                </a:solidFill>
              </a:rPr>
              <a:t>gen</a:t>
            </a:r>
            <a:endParaRPr lang="en-US" dirty="0"/>
          </a:p>
        </p:txBody>
      </p:sp>
      <p:sp>
        <p:nvSpPr>
          <p:cNvPr id="209" name="Rectangle 208"/>
          <p:cNvSpPr/>
          <p:nvPr/>
        </p:nvSpPr>
        <p:spPr>
          <a:xfrm rot="19061409">
            <a:off x="4602503" y="3117579"/>
            <a:ext cx="1107676" cy="369332"/>
          </a:xfrm>
          <a:prstGeom prst="rect">
            <a:avLst/>
          </a:prstGeom>
        </p:spPr>
        <p:txBody>
          <a:bodyPr wrap="none">
            <a:spAutoFit/>
          </a:bodyPr>
          <a:lstStyle/>
          <a:p>
            <a:r>
              <a:rPr lang="fr-FR" altLang="en-US" dirty="0">
                <a:solidFill>
                  <a:srgbClr val="000000"/>
                </a:solidFill>
              </a:rPr>
              <a:t>WWII </a:t>
            </a:r>
            <a:r>
              <a:rPr lang="fr-FR" altLang="en-US" dirty="0" err="1">
                <a:solidFill>
                  <a:srgbClr val="000000"/>
                </a:solidFill>
              </a:rPr>
              <a:t>gen</a:t>
            </a:r>
            <a:endParaRPr lang="en-US" dirty="0"/>
          </a:p>
        </p:txBody>
      </p:sp>
      <p:sp>
        <p:nvSpPr>
          <p:cNvPr id="210" name="Rectangle 209"/>
          <p:cNvSpPr/>
          <p:nvPr/>
        </p:nvSpPr>
        <p:spPr>
          <a:xfrm rot="19061409">
            <a:off x="3783900" y="3066779"/>
            <a:ext cx="1487587" cy="369332"/>
          </a:xfrm>
          <a:prstGeom prst="rect">
            <a:avLst/>
          </a:prstGeom>
        </p:spPr>
        <p:txBody>
          <a:bodyPr wrap="none">
            <a:spAutoFit/>
          </a:bodyPr>
          <a:lstStyle/>
          <a:p>
            <a:r>
              <a:rPr lang="fr-FR" altLang="en-US" dirty="0" err="1">
                <a:solidFill>
                  <a:srgbClr val="000000"/>
                </a:solidFill>
              </a:rPr>
              <a:t>Sacrificed</a:t>
            </a:r>
            <a:r>
              <a:rPr lang="fr-FR" altLang="en-US" dirty="0">
                <a:solidFill>
                  <a:srgbClr val="000000"/>
                </a:solidFill>
              </a:rPr>
              <a:t> </a:t>
            </a:r>
            <a:r>
              <a:rPr lang="fr-FR" altLang="en-US" dirty="0" err="1">
                <a:solidFill>
                  <a:srgbClr val="000000"/>
                </a:solidFill>
              </a:rPr>
              <a:t>gen</a:t>
            </a:r>
            <a:endParaRPr lang="en-US" dirty="0"/>
          </a:p>
        </p:txBody>
      </p:sp>
    </p:spTree>
    <p:extLst>
      <p:ext uri="{BB962C8B-B14F-4D97-AF65-F5344CB8AC3E}">
        <p14:creationId xmlns:p14="http://schemas.microsoft.com/office/powerpoint/2010/main" val="3219217329"/>
      </p:ext>
    </p:extLst>
  </p:cSld>
  <p:clrMapOvr>
    <a:masterClrMapping/>
  </p:clrMapOvr>
  <p:transition advTm="83568"/>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7528" y="1628800"/>
            <a:ext cx="8496944" cy="1370972"/>
          </a:xfrm>
          <a:prstGeom prst="rect">
            <a:avLst/>
          </a:prstGeom>
        </p:spPr>
      </p:pic>
      <p:pic>
        <p:nvPicPr>
          <p:cNvPr id="5" name="Picture 4"/>
          <p:cNvPicPr>
            <a:picLocks noChangeAspect="1"/>
          </p:cNvPicPr>
          <p:nvPr/>
        </p:nvPicPr>
        <p:blipFill>
          <a:blip r:embed="rId4"/>
          <a:stretch>
            <a:fillRect/>
          </a:stretch>
        </p:blipFill>
        <p:spPr>
          <a:xfrm>
            <a:off x="1942354" y="2996952"/>
            <a:ext cx="8330111" cy="2415890"/>
          </a:xfrm>
          <a:prstGeom prst="rect">
            <a:avLst/>
          </a:prstGeom>
        </p:spPr>
      </p:pic>
      <p:sp>
        <p:nvSpPr>
          <p:cNvPr id="21" name="Rectangle 20"/>
          <p:cNvSpPr/>
          <p:nvPr/>
        </p:nvSpPr>
        <p:spPr>
          <a:xfrm>
            <a:off x="3795664" y="332657"/>
            <a:ext cx="4602029" cy="954107"/>
          </a:xfrm>
          <a:prstGeom prst="rect">
            <a:avLst/>
          </a:prstGeom>
        </p:spPr>
        <p:txBody>
          <a:bodyPr wrap="none">
            <a:spAutoFit/>
          </a:bodyPr>
          <a:lstStyle/>
          <a:p>
            <a:pPr algn="ctr"/>
            <a:r>
              <a:rPr lang="en-US" sz="2800" b="1" cap="small" dirty="0" smtClean="0"/>
              <a:t>Differences </a:t>
            </a:r>
            <a:r>
              <a:rPr lang="en-US" sz="2800" b="1" cap="small" dirty="0"/>
              <a:t>between Gens</a:t>
            </a:r>
            <a:br>
              <a:rPr lang="en-US" sz="2800" b="1" cap="small" dirty="0"/>
            </a:br>
            <a:r>
              <a:rPr lang="en-US" sz="2800" b="1" cap="small" dirty="0"/>
              <a:t>What They Say in </a:t>
            </a:r>
            <a:r>
              <a:rPr lang="en-US" sz="2800" b="1" cap="small" dirty="0" smtClean="0"/>
              <a:t>Marketing… </a:t>
            </a:r>
            <a:endParaRPr lang="en-US" sz="2800" dirty="0"/>
          </a:p>
        </p:txBody>
      </p:sp>
      <p:cxnSp>
        <p:nvCxnSpPr>
          <p:cNvPr id="4" name="Straight Connector 3"/>
          <p:cNvCxnSpPr/>
          <p:nvPr/>
        </p:nvCxnSpPr>
        <p:spPr>
          <a:xfrm flipV="1">
            <a:off x="1504604" y="997527"/>
            <a:ext cx="9277003" cy="4763193"/>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429789" y="1055716"/>
            <a:ext cx="9351818" cy="4920211"/>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8126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487488" y="2440962"/>
            <a:ext cx="9793088" cy="923330"/>
          </a:xfrm>
          <a:prstGeom prst="rect">
            <a:avLst/>
          </a:prstGeom>
        </p:spPr>
        <p:txBody>
          <a:bodyPr vert="horz" wrap="square" lIns="0" tIns="0" rIns="0" bIns="0" rtlCol="0">
            <a:spAutoFit/>
          </a:bodyPr>
          <a:lstStyle/>
          <a:p>
            <a:pPr>
              <a:spcBef>
                <a:spcPts val="19"/>
              </a:spcBef>
            </a:pPr>
            <a:endParaRPr sz="2000" dirty="0">
              <a:latin typeface="Times New Roman"/>
              <a:cs typeface="Times New Roman"/>
            </a:endParaRPr>
          </a:p>
          <a:p>
            <a:pPr marL="11135"/>
            <a:r>
              <a:rPr lang="en-US" sz="2000" spc="-9" dirty="0" err="1">
                <a:solidFill>
                  <a:srgbClr val="FF0000"/>
                </a:solidFill>
                <a:latin typeface="Arial"/>
                <a:cs typeface="Arial"/>
              </a:rPr>
              <a:t>apcd</a:t>
            </a:r>
            <a:r>
              <a:rPr lang="en-US" sz="2000" spc="-9" dirty="0">
                <a:solidFill>
                  <a:srgbClr val="FF0000"/>
                </a:solidFill>
                <a:latin typeface="Arial"/>
                <a:cs typeface="Arial"/>
              </a:rPr>
              <a:t> </a:t>
            </a:r>
            <a:r>
              <a:rPr sz="2000" spc="-9" dirty="0">
                <a:solidFill>
                  <a:srgbClr val="FF0000"/>
                </a:solidFill>
                <a:latin typeface="Symbol"/>
                <a:cs typeface="Symbol"/>
              </a:rPr>
              <a:t></a:t>
            </a:r>
            <a:r>
              <a:rPr lang="en-US" sz="2000" spc="-9" dirty="0">
                <a:solidFill>
                  <a:srgbClr val="FF0000"/>
                </a:solidFill>
                <a:latin typeface="Arial"/>
                <a:cs typeface="Arial"/>
              </a:rPr>
              <a:t>dep </a:t>
            </a:r>
            <a:r>
              <a:rPr lang="en-US" sz="2000" spc="-9" dirty="0" err="1">
                <a:solidFill>
                  <a:srgbClr val="FF0000"/>
                </a:solidFill>
                <a:latin typeface="Arial"/>
                <a:cs typeface="Arial"/>
              </a:rPr>
              <a:t>var</a:t>
            </a:r>
            <a:r>
              <a:rPr sz="2000" dirty="0">
                <a:solidFill>
                  <a:srgbClr val="FF0000"/>
                </a:solidFill>
                <a:latin typeface="Symbol"/>
                <a:cs typeface="Symbol"/>
              </a:rPr>
              <a:t></a:t>
            </a:r>
            <a:r>
              <a:rPr sz="2000" spc="35" dirty="0">
                <a:solidFill>
                  <a:srgbClr val="FF0000"/>
                </a:solidFill>
                <a:latin typeface="Times New Roman"/>
                <a:cs typeface="Times New Roman"/>
              </a:rPr>
              <a:t> </a:t>
            </a:r>
            <a:r>
              <a:rPr sz="2000" spc="-9" dirty="0">
                <a:solidFill>
                  <a:srgbClr val="FF0000"/>
                </a:solidFill>
                <a:latin typeface="Symbol"/>
                <a:cs typeface="Symbol"/>
              </a:rPr>
              <a:t></a:t>
            </a:r>
            <a:r>
              <a:rPr lang="en-US" sz="2000" spc="4" dirty="0">
                <a:solidFill>
                  <a:srgbClr val="FF0000"/>
                </a:solidFill>
                <a:latin typeface="Arial"/>
                <a:cs typeface="Arial"/>
              </a:rPr>
              <a:t>control </a:t>
            </a:r>
            <a:r>
              <a:rPr lang="en-US" sz="2000" spc="4" dirty="0" err="1">
                <a:solidFill>
                  <a:srgbClr val="FF0000"/>
                </a:solidFill>
                <a:latin typeface="Arial"/>
                <a:cs typeface="Arial"/>
              </a:rPr>
              <a:t>vars</a:t>
            </a:r>
            <a:r>
              <a:rPr sz="2000" spc="-9" dirty="0">
                <a:solidFill>
                  <a:srgbClr val="FF0000"/>
                </a:solidFill>
                <a:latin typeface="Symbol"/>
                <a:cs typeface="Symbol"/>
              </a:rPr>
              <a:t></a:t>
            </a:r>
            <a:r>
              <a:rPr lang="en-US" sz="2000" spc="-9" dirty="0">
                <a:solidFill>
                  <a:srgbClr val="FF0000"/>
                </a:solidFill>
                <a:latin typeface="Symbol"/>
                <a:cs typeface="Symbol"/>
              </a:rPr>
              <a:t> [</a:t>
            </a:r>
            <a:r>
              <a:rPr lang="en-US" sz="2000" spc="-9" dirty="0">
                <a:solidFill>
                  <a:srgbClr val="FF0000"/>
                </a:solidFill>
                <a:latin typeface="+mj-lt"/>
                <a:cs typeface="Symbol"/>
              </a:rPr>
              <a:t>if</a:t>
            </a:r>
            <a:r>
              <a:rPr lang="en-US" sz="2000" spc="-9" dirty="0">
                <a:solidFill>
                  <a:srgbClr val="FF0000"/>
                </a:solidFill>
                <a:latin typeface="Symbol"/>
                <a:cs typeface="Symbol"/>
              </a:rPr>
              <a:t> [</a:t>
            </a:r>
            <a:r>
              <a:rPr lang="en-US" sz="2000" spc="-9" dirty="0">
                <a:solidFill>
                  <a:srgbClr val="FF0000"/>
                </a:solidFill>
                <a:latin typeface="+mj-lt"/>
                <a:cs typeface="Symbol"/>
              </a:rPr>
              <a:t>weight</a:t>
            </a:r>
            <a:r>
              <a:rPr lang="en-US" sz="2000" spc="-9" dirty="0">
                <a:solidFill>
                  <a:srgbClr val="FF0000"/>
                </a:solidFill>
                <a:latin typeface="Symbol"/>
                <a:cs typeface="Symbol"/>
              </a:rPr>
              <a:t>]</a:t>
            </a:r>
            <a:r>
              <a:rPr sz="2000" dirty="0">
                <a:solidFill>
                  <a:srgbClr val="FF0000"/>
                </a:solidFill>
                <a:latin typeface="Arial"/>
                <a:cs typeface="Arial"/>
              </a:rPr>
              <a:t>,</a:t>
            </a:r>
            <a:r>
              <a:rPr lang="en-US" sz="2000" dirty="0">
                <a:solidFill>
                  <a:srgbClr val="FF0000"/>
                </a:solidFill>
                <a:latin typeface="Arial"/>
                <a:cs typeface="Arial"/>
              </a:rPr>
              <a:t> </a:t>
            </a:r>
            <a:r>
              <a:rPr lang="en-US" sz="2000" spc="4" dirty="0">
                <a:solidFill>
                  <a:srgbClr val="FF0000"/>
                </a:solidFill>
                <a:latin typeface="Arial"/>
                <a:cs typeface="Arial"/>
              </a:rPr>
              <a:t>age(</a:t>
            </a:r>
            <a:r>
              <a:rPr lang="en-US" sz="2000" spc="4" dirty="0" err="1">
                <a:solidFill>
                  <a:srgbClr val="FF0000"/>
                </a:solidFill>
                <a:latin typeface="Arial"/>
                <a:cs typeface="Arial"/>
              </a:rPr>
              <a:t>var</a:t>
            </a:r>
            <a:r>
              <a:rPr lang="en-US" sz="2000" spc="4" dirty="0">
                <a:solidFill>
                  <a:srgbClr val="FF0000"/>
                </a:solidFill>
                <a:latin typeface="Arial"/>
                <a:cs typeface="Arial"/>
              </a:rPr>
              <a:t>) period(</a:t>
            </a:r>
            <a:r>
              <a:rPr lang="en-US" sz="2000" spc="4" dirty="0" err="1">
                <a:solidFill>
                  <a:srgbClr val="FF0000"/>
                </a:solidFill>
                <a:latin typeface="Arial"/>
                <a:cs typeface="Arial"/>
              </a:rPr>
              <a:t>var</a:t>
            </a:r>
            <a:r>
              <a:rPr lang="en-US" sz="2000" spc="4" dirty="0">
                <a:solidFill>
                  <a:srgbClr val="FF0000"/>
                </a:solidFill>
                <a:latin typeface="Arial"/>
                <a:cs typeface="Arial"/>
              </a:rPr>
              <a:t>) </a:t>
            </a:r>
            <a:r>
              <a:rPr lang="en-US" sz="2000" spc="-9" dirty="0">
                <a:solidFill>
                  <a:srgbClr val="FF0000"/>
                </a:solidFill>
                <a:latin typeface="Symbol"/>
                <a:cs typeface="Symbol"/>
              </a:rPr>
              <a:t> </a:t>
            </a:r>
            <a:r>
              <a:rPr sz="2000" spc="-9" dirty="0">
                <a:solidFill>
                  <a:srgbClr val="FF0000"/>
                </a:solidFill>
                <a:latin typeface="Symbol"/>
                <a:cs typeface="Symbol"/>
              </a:rPr>
              <a:t></a:t>
            </a:r>
            <a:r>
              <a:rPr lang="en-US" sz="2000" dirty="0" err="1">
                <a:solidFill>
                  <a:srgbClr val="FF0000"/>
                </a:solidFill>
                <a:latin typeface="Arial"/>
                <a:cs typeface="Arial"/>
              </a:rPr>
              <a:t>glm</a:t>
            </a:r>
            <a:r>
              <a:rPr lang="en-US" sz="2000" dirty="0">
                <a:solidFill>
                  <a:srgbClr val="FF0000"/>
                </a:solidFill>
                <a:latin typeface="Arial"/>
                <a:cs typeface="Arial"/>
              </a:rPr>
              <a:t> </a:t>
            </a:r>
            <a:r>
              <a:rPr sz="2000" dirty="0" err="1">
                <a:solidFill>
                  <a:srgbClr val="FF0000"/>
                </a:solidFill>
                <a:latin typeface="Arial"/>
                <a:cs typeface="Arial"/>
              </a:rPr>
              <a:t>p</a:t>
            </a:r>
            <a:r>
              <a:rPr sz="2000" spc="-9" dirty="0" err="1">
                <a:solidFill>
                  <a:srgbClr val="FF0000"/>
                </a:solidFill>
                <a:latin typeface="Arial"/>
                <a:cs typeface="Arial"/>
              </a:rPr>
              <a:t>t</a:t>
            </a:r>
            <a:r>
              <a:rPr sz="2000" spc="-4" dirty="0" err="1">
                <a:solidFill>
                  <a:srgbClr val="FF0000"/>
                </a:solidFill>
                <a:latin typeface="Arial"/>
                <a:cs typeface="Arial"/>
              </a:rPr>
              <a:t>i</a:t>
            </a:r>
            <a:r>
              <a:rPr sz="2000" dirty="0" err="1">
                <a:solidFill>
                  <a:srgbClr val="FF0000"/>
                </a:solidFill>
                <a:latin typeface="Arial"/>
                <a:cs typeface="Arial"/>
              </a:rPr>
              <a:t>on</a:t>
            </a:r>
            <a:r>
              <a:rPr sz="2000" spc="4" dirty="0" err="1">
                <a:solidFill>
                  <a:srgbClr val="FF0000"/>
                </a:solidFill>
                <a:latin typeface="Arial"/>
                <a:cs typeface="Arial"/>
              </a:rPr>
              <a:t>s</a:t>
            </a:r>
            <a:r>
              <a:rPr sz="2000" dirty="0">
                <a:solidFill>
                  <a:srgbClr val="FF0000"/>
                </a:solidFill>
                <a:latin typeface="Symbol"/>
                <a:cs typeface="Symbol"/>
              </a:rPr>
              <a:t></a:t>
            </a:r>
            <a:endParaRPr lang="en-US" sz="2000" dirty="0">
              <a:solidFill>
                <a:srgbClr val="FF0000"/>
              </a:solidFill>
              <a:latin typeface="Symbol"/>
              <a:cs typeface="Symbol"/>
            </a:endParaRPr>
          </a:p>
          <a:p>
            <a:pPr marL="11135"/>
            <a:endParaRPr lang="en-US" sz="2000" spc="-9" dirty="0">
              <a:solidFill>
                <a:srgbClr val="FF0000"/>
              </a:solidFill>
              <a:latin typeface="Arial"/>
              <a:cs typeface="Arial"/>
            </a:endParaRPr>
          </a:p>
        </p:txBody>
      </p:sp>
      <p:sp>
        <p:nvSpPr>
          <p:cNvPr id="5" name="object 2"/>
          <p:cNvSpPr txBox="1">
            <a:spLocks/>
          </p:cNvSpPr>
          <p:nvPr/>
        </p:nvSpPr>
        <p:spPr>
          <a:xfrm>
            <a:off x="2059942" y="2131116"/>
            <a:ext cx="8072119" cy="400110"/>
          </a:xfrm>
          <a:prstGeom prst="rect">
            <a:avLst/>
          </a:prstGeom>
        </p:spPr>
        <p:txBody>
          <a:bodyPr vert="horz" wrap="square" lIns="0" tIns="0" rIns="0" bIns="0" rtlCol="0">
            <a:spAutoFit/>
          </a:bodyPr>
          <a:lstStyle>
            <a:lvl1pPr>
              <a:defRPr sz="2600" b="1" i="0" u="heavy">
                <a:solidFill>
                  <a:srgbClr val="D33720"/>
                </a:solidFill>
                <a:latin typeface="Arial Narrow"/>
                <a:ea typeface="+mj-ea"/>
                <a:cs typeface="Arial Narrow"/>
              </a:defRPr>
            </a:lvl1pPr>
          </a:lstStyle>
          <a:p>
            <a:pPr marL="11135"/>
            <a:r>
              <a:rPr lang="en-US" kern="0" spc="-4" dirty="0" err="1"/>
              <a:t>apc</a:t>
            </a:r>
            <a:r>
              <a:rPr lang="en-US" kern="0" spc="-4" dirty="0"/>
              <a:t> syntax in general:</a:t>
            </a:r>
            <a:r>
              <a:rPr lang="en-US" u="none" kern="0" spc="-4" dirty="0"/>
              <a:t>                      </a:t>
            </a:r>
            <a:r>
              <a:rPr lang="en-US" u="none" kern="0" spc="-4" dirty="0" err="1"/>
              <a:t>ssc</a:t>
            </a:r>
            <a:r>
              <a:rPr lang="en-US" u="none" kern="0" spc="-4" dirty="0"/>
              <a:t> install </a:t>
            </a:r>
            <a:r>
              <a:rPr lang="en-US" u="none" kern="0" spc="-4" dirty="0" err="1"/>
              <a:t>apcd</a:t>
            </a:r>
            <a:r>
              <a:rPr lang="en-US" u="none" kern="0" spc="-4" dirty="0"/>
              <a:t> </a:t>
            </a:r>
            <a:endParaRPr lang="en-US" u="none" kern="0" dirty="0"/>
          </a:p>
        </p:txBody>
      </p:sp>
      <p:sp>
        <p:nvSpPr>
          <p:cNvPr id="7" name="object 6"/>
          <p:cNvSpPr txBox="1">
            <a:spLocks/>
          </p:cNvSpPr>
          <p:nvPr/>
        </p:nvSpPr>
        <p:spPr>
          <a:xfrm>
            <a:off x="10145932" y="6185356"/>
            <a:ext cx="248920" cy="215444"/>
          </a:xfrm>
          <a:prstGeom prst="rect">
            <a:avLst/>
          </a:prstGeom>
        </p:spPr>
        <p:txBody>
          <a:bodyPr vert="horz" wrap="square" lIns="0" tIns="0" rIns="0" bIns="0" rtlCol="0">
            <a:spAutoFit/>
          </a:bodyPr>
          <a:lstStyle>
            <a:defPPr>
              <a:defRPr lang="en-US"/>
            </a:defPPr>
            <a:lvl1pPr marL="0" algn="l" defTabSz="914400" rtl="0" eaLnBrk="1" latinLnBrk="0" hangingPunct="1">
              <a:defRPr sz="14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271"/>
            <a:fld id="{81D60167-4931-47E6-BA6A-407CBD079E47}" type="slidenum">
              <a:rPr lang="en-US"/>
              <a:pPr marL="22271"/>
              <a:t>18</a:t>
            </a:fld>
            <a:endParaRPr lang="en-US" dirty="0"/>
          </a:p>
        </p:txBody>
      </p:sp>
      <p:sp>
        <p:nvSpPr>
          <p:cNvPr id="8" name="object 4"/>
          <p:cNvSpPr txBox="1"/>
          <p:nvPr/>
        </p:nvSpPr>
        <p:spPr>
          <a:xfrm>
            <a:off x="2438400" y="3401324"/>
            <a:ext cx="5007480" cy="276999"/>
          </a:xfrm>
          <a:prstGeom prst="rect">
            <a:avLst/>
          </a:prstGeom>
        </p:spPr>
        <p:txBody>
          <a:bodyPr vert="horz" wrap="square" lIns="0" tIns="0" rIns="0" bIns="0" rtlCol="0">
            <a:spAutoFit/>
          </a:bodyPr>
          <a:lstStyle/>
          <a:p>
            <a:pPr marL="311790" indent="-300655">
              <a:buFont typeface="Arial"/>
              <a:buChar char="•"/>
              <a:tabLst>
                <a:tab pos="311790" algn="l"/>
              </a:tabLst>
            </a:pPr>
            <a:r>
              <a:rPr lang="en-US" dirty="0">
                <a:latin typeface="Arial"/>
                <a:cs typeface="Arial"/>
              </a:rPr>
              <a:t>All </a:t>
            </a:r>
            <a:r>
              <a:rPr lang="en-US" dirty="0" err="1">
                <a:latin typeface="Arial"/>
                <a:cs typeface="Arial"/>
              </a:rPr>
              <a:t>glm</a:t>
            </a:r>
            <a:r>
              <a:rPr lang="en-US" dirty="0">
                <a:latin typeface="Arial"/>
                <a:cs typeface="Arial"/>
              </a:rPr>
              <a:t> o</a:t>
            </a:r>
            <a:r>
              <a:rPr dirty="0">
                <a:latin typeface="Arial"/>
                <a:cs typeface="Arial"/>
              </a:rPr>
              <a:t>p</a:t>
            </a:r>
            <a:r>
              <a:rPr spc="-9" dirty="0">
                <a:latin typeface="Arial"/>
                <a:cs typeface="Arial"/>
              </a:rPr>
              <a:t>t</a:t>
            </a:r>
            <a:r>
              <a:rPr spc="-4" dirty="0">
                <a:latin typeface="Arial"/>
                <a:cs typeface="Arial"/>
              </a:rPr>
              <a:t>i</a:t>
            </a:r>
            <a:r>
              <a:rPr dirty="0">
                <a:latin typeface="Arial"/>
                <a:cs typeface="Arial"/>
              </a:rPr>
              <a:t>ons</a:t>
            </a:r>
            <a:r>
              <a:rPr lang="en-US" dirty="0">
                <a:latin typeface="Arial"/>
                <a:cs typeface="Arial"/>
              </a:rPr>
              <a:t> including</a:t>
            </a:r>
            <a:endParaRPr dirty="0">
              <a:latin typeface="Arial"/>
              <a:cs typeface="Arial"/>
            </a:endParaRPr>
          </a:p>
        </p:txBody>
      </p:sp>
      <p:sp>
        <p:nvSpPr>
          <p:cNvPr id="6" name="Rectangle 5"/>
          <p:cNvSpPr/>
          <p:nvPr/>
        </p:nvSpPr>
        <p:spPr>
          <a:xfrm>
            <a:off x="1379476" y="3770656"/>
            <a:ext cx="9433048" cy="2800767"/>
          </a:xfrm>
          <a:prstGeom prst="rect">
            <a:avLst/>
          </a:prstGeom>
        </p:spPr>
        <p:txBody>
          <a:bodyPr wrap="square">
            <a:spAutoFit/>
          </a:bodyPr>
          <a:lstStyle/>
          <a:p>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familyname</a:t>
            </a:r>
            <a:r>
              <a:rPr lang="en-US" sz="1100" dirty="0">
                <a:latin typeface="Courier New" panose="02070309020205020404" pitchFamily="49" charset="0"/>
                <a:cs typeface="Courier New" panose="02070309020205020404" pitchFamily="49" charset="0"/>
              </a:rPr>
              <a:t>               Description</a:t>
            </a:r>
          </a:p>
          <a:p>
            <a:r>
              <a:rPr lang="en-US" sz="1100" dirty="0">
                <a:latin typeface="Courier New" panose="02070309020205020404" pitchFamily="49" charset="0"/>
                <a:cs typeface="Courier New" panose="02070309020205020404" pitchFamily="49" charset="0"/>
              </a:rPr>
              <a:t>    --------------------------------------------------</a:t>
            </a:r>
          </a:p>
          <a:p>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gaussian</a:t>
            </a:r>
            <a:r>
              <a:rPr lang="en-US" sz="1100" dirty="0">
                <a:latin typeface="Courier New" panose="02070309020205020404" pitchFamily="49" charset="0"/>
                <a:cs typeface="Courier New" panose="02070309020205020404" pitchFamily="49" charset="0"/>
              </a:rPr>
              <a:t>                 Gaussian (normal)</a:t>
            </a:r>
          </a:p>
          <a:p>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igaussian</a:t>
            </a:r>
            <a:r>
              <a:rPr lang="en-US" sz="1100" dirty="0">
                <a:latin typeface="Courier New" panose="02070309020205020404" pitchFamily="49" charset="0"/>
                <a:cs typeface="Courier New" panose="02070309020205020404" pitchFamily="49" charset="0"/>
              </a:rPr>
              <a:t>                inverse Gaussian</a:t>
            </a:r>
          </a:p>
          <a:p>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poisson</a:t>
            </a:r>
            <a:r>
              <a:rPr lang="en-US" sz="1100" dirty="0">
                <a:latin typeface="Courier New" panose="02070309020205020404" pitchFamily="49" charset="0"/>
                <a:cs typeface="Courier New" panose="02070309020205020404" pitchFamily="49" charset="0"/>
              </a:rPr>
              <a:t>                  Poisson</a:t>
            </a:r>
          </a:p>
          <a:p>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etc</a:t>
            </a:r>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    --------------------------------------------------</a:t>
            </a:r>
          </a:p>
          <a:p>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linkname</a:t>
            </a:r>
            <a:r>
              <a:rPr lang="en-US" sz="1100" dirty="0">
                <a:latin typeface="Courier New" panose="02070309020205020404" pitchFamily="49" charset="0"/>
                <a:cs typeface="Courier New" panose="02070309020205020404" pitchFamily="49" charset="0"/>
              </a:rPr>
              <a:t>                 Description</a:t>
            </a:r>
          </a:p>
          <a:p>
            <a:r>
              <a:rPr lang="en-US" sz="1100" dirty="0">
                <a:latin typeface="Courier New" panose="02070309020205020404" pitchFamily="49" charset="0"/>
                <a:cs typeface="Courier New" panose="02070309020205020404" pitchFamily="49" charset="0"/>
              </a:rPr>
              <a:t>    --------------------------------------------------</a:t>
            </a:r>
          </a:p>
          <a:p>
            <a:r>
              <a:rPr lang="en-US" sz="1100" dirty="0">
                <a:latin typeface="Courier New" panose="02070309020205020404" pitchFamily="49" charset="0"/>
                <a:cs typeface="Courier New" panose="02070309020205020404" pitchFamily="49" charset="0"/>
              </a:rPr>
              <a:t>    identity                 </a:t>
            </a:r>
            <a:r>
              <a:rPr lang="en-US" sz="1100" dirty="0" err="1">
                <a:latin typeface="Courier New" panose="02070309020205020404" pitchFamily="49" charset="0"/>
                <a:cs typeface="Courier New" panose="02070309020205020404" pitchFamily="49" charset="0"/>
              </a:rPr>
              <a:t>identity</a:t>
            </a:r>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    log                      </a:t>
            </a:r>
            <a:r>
              <a:rPr lang="en-US" sz="1100" dirty="0" err="1">
                <a:latin typeface="Courier New" panose="02070309020205020404" pitchFamily="49" charset="0"/>
                <a:cs typeface="Courier New" panose="02070309020205020404" pitchFamily="49" charset="0"/>
              </a:rPr>
              <a:t>log</a:t>
            </a:r>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    logit                    </a:t>
            </a:r>
            <a:r>
              <a:rPr lang="en-US" sz="1100" dirty="0" err="1">
                <a:latin typeface="Courier New" panose="02070309020205020404" pitchFamily="49" charset="0"/>
                <a:cs typeface="Courier New" panose="02070309020205020404" pitchFamily="49" charset="0"/>
              </a:rPr>
              <a:t>logit</a:t>
            </a:r>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probit</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probit</a:t>
            </a:r>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etc</a:t>
            </a:r>
            <a:r>
              <a:rPr lang="en-US" sz="1100" dirty="0">
                <a:latin typeface="Courier New" panose="02070309020205020404" pitchFamily="49" charset="0"/>
                <a:cs typeface="Courier New" panose="02070309020205020404" pitchFamily="49" charset="0"/>
              </a:rPr>
              <a:t>    </a:t>
            </a:r>
          </a:p>
          <a:p>
            <a:r>
              <a:rPr lang="en-US" sz="1100" dirty="0">
                <a:latin typeface="Courier New" panose="02070309020205020404" pitchFamily="49" charset="0"/>
                <a:cs typeface="Courier New" panose="02070309020205020404" pitchFamily="49" charset="0"/>
              </a:rPr>
              <a:t>    --------------------------------------------------</a:t>
            </a:r>
          </a:p>
        </p:txBody>
      </p:sp>
      <p:sp>
        <p:nvSpPr>
          <p:cNvPr id="9" name="Rectangle 8"/>
          <p:cNvSpPr/>
          <p:nvPr/>
        </p:nvSpPr>
        <p:spPr>
          <a:xfrm>
            <a:off x="4179936" y="332657"/>
            <a:ext cx="3833485" cy="954107"/>
          </a:xfrm>
          <a:prstGeom prst="rect">
            <a:avLst/>
          </a:prstGeom>
        </p:spPr>
        <p:txBody>
          <a:bodyPr wrap="none">
            <a:spAutoFit/>
          </a:bodyPr>
          <a:lstStyle/>
          <a:p>
            <a:pPr algn="ctr"/>
            <a:r>
              <a:rPr lang="en-US" sz="2800" b="1" cap="small" dirty="0" smtClean="0"/>
              <a:t>Differences </a:t>
            </a:r>
            <a:r>
              <a:rPr lang="en-US" sz="2800" b="1" cap="small" dirty="0"/>
              <a:t>between Gens</a:t>
            </a:r>
            <a:br>
              <a:rPr lang="en-US" sz="2800" b="1" cap="small" dirty="0"/>
            </a:br>
            <a:r>
              <a:rPr lang="en-US" sz="2800" b="1" cap="small" dirty="0"/>
              <a:t>What </a:t>
            </a:r>
            <a:r>
              <a:rPr lang="en-US" sz="2800" b="1" cap="small" dirty="0" smtClean="0"/>
              <a:t>We Do In STATA … </a:t>
            </a:r>
            <a:endParaRPr lang="en-US" sz="2800" dirty="0"/>
          </a:p>
        </p:txBody>
      </p:sp>
    </p:spTree>
    <p:extLst>
      <p:ext uri="{BB962C8B-B14F-4D97-AF65-F5344CB8AC3E}">
        <p14:creationId xmlns:p14="http://schemas.microsoft.com/office/powerpoint/2010/main" val="1612655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072946" y="1200529"/>
            <a:ext cx="10614211" cy="5226050"/>
          </a:xfrm>
        </p:spPr>
        <p:txBody>
          <a:bodyPr>
            <a:normAutofit fontScale="62500" lnSpcReduction="20000"/>
          </a:bodyPr>
          <a:lstStyle/>
          <a:p>
            <a:pPr marL="0" indent="0">
              <a:spcBef>
                <a:spcPts val="0"/>
              </a:spcBef>
              <a:buNone/>
            </a:pPr>
            <a:r>
              <a:rPr lang="en-US" sz="1400" dirty="0">
                <a:latin typeface="Courier New" panose="02070309020205020404" pitchFamily="49" charset="0"/>
                <a:cs typeface="Courier New" panose="02070309020205020404" pitchFamily="49" charset="0"/>
              </a:rPr>
              <a:t>use "http://www.louischauvel.org/apcgoex.dta", clear   </a:t>
            </a:r>
          </a:p>
          <a:p>
            <a:pPr marL="0" indent="0">
              <a:spcBef>
                <a:spcPts val="0"/>
              </a:spcBef>
              <a:buNone/>
            </a:pPr>
            <a:r>
              <a:rPr lang="en-US" sz="1400" dirty="0">
                <a:latin typeface="Courier New" panose="02070309020205020404" pitchFamily="49" charset="0"/>
                <a:cs typeface="Courier New" panose="02070309020205020404" pitchFamily="49" charset="0"/>
              </a:rPr>
              <a:t>*	        race / 1=</a:t>
            </a:r>
            <a:r>
              <a:rPr lang="en-US" sz="1400" dirty="0" err="1">
                <a:latin typeface="Courier New" panose="02070309020205020404" pitchFamily="49" charset="0"/>
                <a:cs typeface="Courier New" panose="02070309020205020404" pitchFamily="49" charset="0"/>
              </a:rPr>
              <a:t>caucasian</a:t>
            </a:r>
            <a:r>
              <a:rPr lang="en-US" sz="1400" dirty="0">
                <a:latin typeface="Courier New" panose="02070309020205020404" pitchFamily="49" charset="0"/>
                <a:cs typeface="Courier New" panose="02070309020205020404" pitchFamily="49" charset="0"/>
              </a:rPr>
              <a:t> AA=2</a:t>
            </a:r>
          </a:p>
          <a:p>
            <a:pPr marL="0" indent="0">
              <a:spcBef>
                <a:spcPts val="0"/>
              </a:spcBef>
              <a:buNone/>
            </a:pPr>
            <a:r>
              <a:rPr lang="en-US" sz="1400" dirty="0">
                <a:latin typeface="Courier New" panose="02070309020205020404" pitchFamily="49" charset="0"/>
                <a:cs typeface="Courier New" panose="02070309020205020404" pitchFamily="49" charset="0"/>
              </a:rPr>
              <a:t>*	          a5 / age</a:t>
            </a:r>
          </a:p>
          <a:p>
            <a:pPr marL="0" indent="0">
              <a:spcBef>
                <a:spcPts val="0"/>
              </a:spcBef>
              <a:buNone/>
            </a:pPr>
            <a:r>
              <a:rPr lang="en-US" sz="1400" dirty="0">
                <a:latin typeface="Courier New" panose="02070309020205020404" pitchFamily="49" charset="0"/>
                <a:cs typeface="Courier New" panose="02070309020205020404" pitchFamily="49" charset="0"/>
              </a:rPr>
              <a:t>*	          y5 / year</a:t>
            </a:r>
          </a:p>
          <a:p>
            <a:pPr marL="0" indent="0">
              <a:spcBef>
                <a:spcPts val="0"/>
              </a:spcBef>
              <a:buNone/>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labincome</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medianized</a:t>
            </a:r>
            <a:r>
              <a:rPr lang="en-US" sz="1400" dirty="0">
                <a:latin typeface="Courier New" panose="02070309020205020404" pitchFamily="49" charset="0"/>
                <a:cs typeface="Courier New" panose="02070309020205020404" pitchFamily="49" charset="0"/>
              </a:rPr>
              <a:t> labor personal income</a:t>
            </a:r>
          </a:p>
          <a:p>
            <a:pPr marL="0" indent="0">
              <a:spcBef>
                <a:spcPts val="0"/>
              </a:spcBef>
              <a:buNone/>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pweight</a:t>
            </a:r>
            <a:r>
              <a:rPr lang="en-US" sz="1400" dirty="0">
                <a:latin typeface="Courier New" panose="02070309020205020404" pitchFamily="49" charset="0"/>
                <a:cs typeface="Courier New" panose="02070309020205020404" pitchFamily="49" charset="0"/>
              </a:rPr>
              <a:t> / sampling weight</a:t>
            </a:r>
          </a:p>
          <a:p>
            <a:pPr marL="0" indent="0">
              <a:spcBef>
                <a:spcPts val="0"/>
              </a:spcBef>
              <a:buNone/>
            </a:pPr>
            <a:r>
              <a:rPr lang="en-US" sz="1400" dirty="0">
                <a:latin typeface="Courier New" panose="02070309020205020404" pitchFamily="49" charset="0"/>
                <a:cs typeface="Courier New" panose="02070309020205020404" pitchFamily="49" charset="0"/>
              </a:rPr>
              <a:t>*	         vet / 1=veteran 0=no veteran </a:t>
            </a:r>
            <a:r>
              <a:rPr lang="en-US" sz="1400" dirty="0" err="1">
                <a:latin typeface="Courier New" panose="02070309020205020404" pitchFamily="49" charset="0"/>
                <a:cs typeface="Courier New" panose="02070309020205020404" pitchFamily="49" charset="0"/>
              </a:rPr>
              <a:t>satus</a:t>
            </a:r>
            <a:endParaRPr lang="en-US" sz="1400" dirty="0">
              <a:latin typeface="Courier New" panose="02070309020205020404" pitchFamily="49" charset="0"/>
              <a:cs typeface="Courier New" panose="02070309020205020404" pitchFamily="49" charset="0"/>
            </a:endParaRPr>
          </a:p>
          <a:p>
            <a:pPr marL="0" indent="0">
              <a:spcBef>
                <a:spcPts val="0"/>
              </a:spcBef>
              <a:buNone/>
            </a:pPr>
            <a:r>
              <a:rPr lang="en-US" sz="1400" dirty="0">
                <a:latin typeface="Courier New" panose="02070309020205020404" pitchFamily="49" charset="0"/>
                <a:cs typeface="Courier New" panose="02070309020205020404" pitchFamily="49" charset="0"/>
              </a:rPr>
              <a:t>*	          ED / level of education 6=drop out 7=</a:t>
            </a:r>
            <a:r>
              <a:rPr lang="en-US" sz="1400" dirty="0" err="1">
                <a:latin typeface="Courier New" panose="02070309020205020404" pitchFamily="49" charset="0"/>
                <a:cs typeface="Courier New" panose="02070309020205020404" pitchFamily="49" charset="0"/>
              </a:rPr>
              <a:t>ged</a:t>
            </a:r>
            <a:r>
              <a:rPr lang="en-US" sz="1400" dirty="0">
                <a:latin typeface="Courier New" panose="02070309020205020404" pitchFamily="49" charset="0"/>
                <a:cs typeface="Courier New" panose="02070309020205020404" pitchFamily="49" charset="0"/>
              </a:rPr>
              <a:t> 8=</a:t>
            </a:r>
            <a:r>
              <a:rPr lang="en-US" sz="1400" dirty="0" err="1">
                <a:latin typeface="Courier New" panose="02070309020205020404" pitchFamily="49" charset="0"/>
                <a:cs typeface="Courier New" panose="02070309020205020404" pitchFamily="49" charset="0"/>
              </a:rPr>
              <a:t>comunity</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coll</a:t>
            </a:r>
            <a:r>
              <a:rPr lang="en-US" sz="1400" dirty="0">
                <a:latin typeface="Courier New" panose="02070309020205020404" pitchFamily="49" charset="0"/>
                <a:cs typeface="Courier New" panose="02070309020205020404" pitchFamily="49" charset="0"/>
              </a:rPr>
              <a:t> ... 11=Ba 12=Ma+</a:t>
            </a:r>
          </a:p>
          <a:p>
            <a:pPr marL="0" indent="0">
              <a:spcBef>
                <a:spcPts val="0"/>
              </a:spcBef>
              <a:buNone/>
            </a:pPr>
            <a:r>
              <a:rPr lang="en-US" sz="1400" dirty="0">
                <a:latin typeface="Courier New" panose="02070309020205020404" pitchFamily="49" charset="0"/>
                <a:cs typeface="Courier New" panose="02070309020205020404" pitchFamily="49" charset="0"/>
              </a:rPr>
              <a:t>*	      female / male=0 female = 1</a:t>
            </a:r>
          </a:p>
          <a:p>
            <a:pPr marL="0" indent="0">
              <a:spcBef>
                <a:spcPts val="0"/>
              </a:spcBef>
              <a:buNone/>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lnlab</a:t>
            </a:r>
            <a:r>
              <a:rPr lang="en-US" sz="1400" dirty="0">
                <a:latin typeface="Courier New" panose="02070309020205020404" pitchFamily="49" charset="0"/>
                <a:cs typeface="Courier New" panose="02070309020205020404" pitchFamily="49" charset="0"/>
              </a:rPr>
              <a:t> / ln of </a:t>
            </a:r>
            <a:r>
              <a:rPr lang="en-US" sz="1400" dirty="0" err="1">
                <a:latin typeface="Courier New" panose="02070309020205020404" pitchFamily="49" charset="0"/>
                <a:cs typeface="Courier New" panose="02070309020205020404" pitchFamily="49" charset="0"/>
              </a:rPr>
              <a:t>labincome</a:t>
            </a:r>
            <a:endParaRPr lang="en-US" sz="1400" dirty="0">
              <a:latin typeface="Courier New" panose="02070309020205020404" pitchFamily="49" charset="0"/>
              <a:cs typeface="Courier New" panose="02070309020205020404" pitchFamily="49" charset="0"/>
            </a:endParaRPr>
          </a:p>
          <a:p>
            <a:pPr marL="0" indent="0">
              <a:spcBef>
                <a:spcPts val="0"/>
              </a:spcBef>
              <a:buNone/>
            </a:pPr>
            <a:r>
              <a:rPr lang="en-US" sz="1400" dirty="0">
                <a:latin typeface="Courier New" panose="02070309020205020404" pitchFamily="49" charset="0"/>
                <a:cs typeface="Courier New" panose="02070309020205020404" pitchFamily="49" charset="0"/>
              </a:rPr>
              <a:t>keep if fem==0  &amp; a5&lt;65</a:t>
            </a:r>
          </a:p>
          <a:p>
            <a:pPr marL="0" indent="0">
              <a:spcBef>
                <a:spcPts val="0"/>
              </a:spcBef>
              <a:buNone/>
            </a:pPr>
            <a:r>
              <a:rPr lang="en-US" sz="1400" dirty="0">
                <a:latin typeface="Courier New" panose="02070309020205020404" pitchFamily="49" charset="0"/>
                <a:cs typeface="Courier New" panose="02070309020205020404" pitchFamily="49" charset="0"/>
              </a:rPr>
              <a:t>gen </a:t>
            </a:r>
            <a:r>
              <a:rPr lang="en-US" sz="1400" dirty="0" err="1">
                <a:latin typeface="Courier New" panose="02070309020205020404" pitchFamily="49" charset="0"/>
                <a:cs typeface="Courier New" panose="02070309020205020404" pitchFamily="49" charset="0"/>
              </a:rPr>
              <a:t>ba</a:t>
            </a:r>
            <a:r>
              <a:rPr lang="en-US" sz="1400" dirty="0">
                <a:latin typeface="Courier New" panose="02070309020205020404" pitchFamily="49" charset="0"/>
                <a:cs typeface="Courier New" panose="02070309020205020404" pitchFamily="49" charset="0"/>
              </a:rPr>
              <a:t>=ED==11 | ED==12</a:t>
            </a:r>
          </a:p>
          <a:p>
            <a:pPr marL="0" indent="0">
              <a:spcBef>
                <a:spcPts val="0"/>
              </a:spcBef>
              <a:buNone/>
            </a:pPr>
            <a:r>
              <a:rPr lang="en-US" sz="1400" dirty="0" err="1">
                <a:latin typeface="Courier New" panose="02070309020205020404" pitchFamily="49" charset="0"/>
                <a:cs typeface="Courier New" panose="02070309020205020404" pitchFamily="49" charset="0"/>
              </a:rPr>
              <a:t>ssc</a:t>
            </a:r>
            <a:r>
              <a:rPr lang="en-US" sz="1400" dirty="0">
                <a:latin typeface="Courier New" panose="02070309020205020404" pitchFamily="49" charset="0"/>
                <a:cs typeface="Courier New" panose="02070309020205020404" pitchFamily="49" charset="0"/>
              </a:rPr>
              <a:t> install </a:t>
            </a:r>
            <a:r>
              <a:rPr lang="en-US" sz="1400" dirty="0" err="1">
                <a:latin typeface="Courier New" panose="02070309020205020404" pitchFamily="49" charset="0"/>
                <a:cs typeface="Courier New" panose="02070309020205020404" pitchFamily="49" charset="0"/>
              </a:rPr>
              <a:t>apcd</a:t>
            </a:r>
            <a:r>
              <a:rPr lang="en-US" sz="1400" dirty="0">
                <a:latin typeface="Courier New" panose="02070309020205020404" pitchFamily="49" charset="0"/>
                <a:cs typeface="Courier New" panose="02070309020205020404" pitchFamily="49" charset="0"/>
              </a:rPr>
              <a:t> </a:t>
            </a:r>
          </a:p>
          <a:p>
            <a:pPr marL="0" indent="0">
              <a:spcBef>
                <a:spcPts val="0"/>
              </a:spcBef>
              <a:buNone/>
            </a:pPr>
            <a:r>
              <a:rPr lang="en-US" sz="1400" dirty="0" err="1">
                <a:latin typeface="Courier New" panose="02070309020205020404" pitchFamily="49" charset="0"/>
                <a:cs typeface="Courier New" panose="02070309020205020404" pitchFamily="49" charset="0"/>
              </a:rPr>
              <a:t>ssc</a:t>
            </a:r>
            <a:r>
              <a:rPr lang="en-US" sz="1400" dirty="0">
                <a:latin typeface="Courier New" panose="02070309020205020404" pitchFamily="49" charset="0"/>
                <a:cs typeface="Courier New" panose="02070309020205020404" pitchFamily="49" charset="0"/>
              </a:rPr>
              <a:t> install </a:t>
            </a:r>
            <a:r>
              <a:rPr lang="en-US" sz="1400" dirty="0" err="1">
                <a:latin typeface="Courier New" panose="02070309020205020404" pitchFamily="49" charset="0"/>
                <a:cs typeface="Courier New" panose="02070309020205020404" pitchFamily="49" charset="0"/>
              </a:rPr>
              <a:t>apcgo</a:t>
            </a:r>
            <a:r>
              <a:rPr lang="en-US" sz="1400" dirty="0">
                <a:latin typeface="Courier New" panose="02070309020205020404" pitchFamily="49" charset="0"/>
                <a:cs typeface="Courier New" panose="02070309020205020404" pitchFamily="49" charset="0"/>
              </a:rPr>
              <a:t> </a:t>
            </a:r>
          </a:p>
          <a:p>
            <a:pPr marL="0" indent="0">
              <a:spcBef>
                <a:spcPts val="0"/>
              </a:spcBef>
              <a:buNone/>
            </a:pPr>
            <a:endParaRPr lang="en-US" sz="1400" dirty="0">
              <a:latin typeface="Courier New" panose="02070309020205020404" pitchFamily="49" charset="0"/>
              <a:cs typeface="Courier New" panose="02070309020205020404" pitchFamily="49" charset="0"/>
            </a:endParaRPr>
          </a:p>
          <a:p>
            <a:pPr marL="0" indent="0">
              <a:spcBef>
                <a:spcPts val="0"/>
              </a:spcBef>
              <a:buNone/>
            </a:pPr>
            <a:r>
              <a:rPr lang="en-US" sz="1400" dirty="0">
                <a:latin typeface="Courier New" panose="02070309020205020404" pitchFamily="49" charset="0"/>
                <a:cs typeface="Courier New" panose="02070309020205020404" pitchFamily="49" charset="0"/>
              </a:rPr>
              <a:t>preserve</a:t>
            </a:r>
          </a:p>
          <a:p>
            <a:pPr marL="0" indent="0">
              <a:spcBef>
                <a:spcPts val="0"/>
              </a:spcBef>
              <a:buNone/>
            </a:pPr>
            <a:r>
              <a:rPr lang="en-US" sz="1400" dirty="0">
                <a:latin typeface="Courier New" panose="02070309020205020404" pitchFamily="49" charset="0"/>
                <a:cs typeface="Courier New" panose="02070309020205020404" pitchFamily="49" charset="0"/>
              </a:rPr>
              <a:t>collapse vet [w=</a:t>
            </a:r>
            <a:r>
              <a:rPr lang="en-US" sz="1400" dirty="0" err="1">
                <a:latin typeface="Courier New" panose="02070309020205020404" pitchFamily="49" charset="0"/>
                <a:cs typeface="Courier New" panose="02070309020205020404" pitchFamily="49" charset="0"/>
              </a:rPr>
              <a:t>pwei</a:t>
            </a:r>
            <a:r>
              <a:rPr lang="en-US" sz="1400" dirty="0">
                <a:latin typeface="Courier New" panose="02070309020205020404" pitchFamily="49" charset="0"/>
                <a:cs typeface="Courier New" panose="02070309020205020404" pitchFamily="49" charset="0"/>
              </a:rPr>
              <a:t>], by(a5 y5)</a:t>
            </a:r>
          </a:p>
          <a:p>
            <a:pPr marL="0" indent="0">
              <a:spcBef>
                <a:spcPts val="0"/>
              </a:spcBef>
              <a:buNone/>
            </a:pPr>
            <a:r>
              <a:rPr lang="en-US" sz="1400" dirty="0" err="1">
                <a:latin typeface="Courier New" panose="02070309020205020404" pitchFamily="49" charset="0"/>
                <a:cs typeface="Courier New" panose="02070309020205020404" pitchFamily="49" charset="0"/>
              </a:rPr>
              <a:t>su</a:t>
            </a:r>
            <a:r>
              <a:rPr lang="en-US" sz="1400" dirty="0">
                <a:latin typeface="Courier New" panose="02070309020205020404" pitchFamily="49" charset="0"/>
                <a:cs typeface="Courier New" panose="02070309020205020404" pitchFamily="49" charset="0"/>
              </a:rPr>
              <a:t> vet</a:t>
            </a:r>
          </a:p>
          <a:p>
            <a:pPr marL="0" indent="0">
              <a:spcBef>
                <a:spcPts val="0"/>
              </a:spcBef>
              <a:buNone/>
            </a:pPr>
            <a:r>
              <a:rPr lang="en-US" sz="1400" dirty="0" err="1">
                <a:latin typeface="Courier New" panose="02070309020205020404" pitchFamily="49" charset="0"/>
                <a:cs typeface="Courier New" panose="02070309020205020404" pitchFamily="49" charset="0"/>
              </a:rPr>
              <a:t>twoway</a:t>
            </a:r>
            <a:r>
              <a:rPr lang="en-US" sz="1400" dirty="0">
                <a:latin typeface="Courier New" panose="02070309020205020404" pitchFamily="49" charset="0"/>
                <a:cs typeface="Courier New" panose="02070309020205020404" pitchFamily="49" charset="0"/>
              </a:rPr>
              <a:t> contour vet a5 y5 ,  </a:t>
            </a:r>
            <a:r>
              <a:rPr lang="en-US" sz="1400" dirty="0" err="1">
                <a:latin typeface="Courier New" panose="02070309020205020404" pitchFamily="49" charset="0"/>
                <a:cs typeface="Courier New" panose="02070309020205020404" pitchFamily="49" charset="0"/>
              </a:rPr>
              <a:t>heatmap</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scolor</a:t>
            </a:r>
            <a:r>
              <a:rPr lang="en-US" sz="1400" dirty="0">
                <a:latin typeface="Courier New" panose="02070309020205020404" pitchFamily="49" charset="0"/>
                <a:cs typeface="Courier New" panose="02070309020205020404" pitchFamily="49" charset="0"/>
              </a:rPr>
              <a:t>(red) </a:t>
            </a:r>
            <a:r>
              <a:rPr lang="en-US" sz="1400" dirty="0" err="1">
                <a:latin typeface="Courier New" panose="02070309020205020404" pitchFamily="49" charset="0"/>
                <a:cs typeface="Courier New" panose="02070309020205020404" pitchFamily="49" charset="0"/>
              </a:rPr>
              <a:t>ecolor</a:t>
            </a:r>
            <a:r>
              <a:rPr lang="en-US" sz="1400" dirty="0">
                <a:latin typeface="Courier New" panose="02070309020205020404" pitchFamily="49" charset="0"/>
                <a:cs typeface="Courier New" panose="02070309020205020404" pitchFamily="49" charset="0"/>
              </a:rPr>
              <a:t>(blue) </a:t>
            </a:r>
            <a:r>
              <a:rPr lang="en-US" sz="1400" dirty="0" err="1">
                <a:latin typeface="Courier New" panose="02070309020205020404" pitchFamily="49" charset="0"/>
                <a:cs typeface="Courier New" panose="02070309020205020404" pitchFamily="49" charset="0"/>
              </a:rPr>
              <a:t>ccuts</a:t>
            </a:r>
            <a:r>
              <a:rPr lang="en-US" sz="1400" dirty="0">
                <a:latin typeface="Courier New" panose="02070309020205020404" pitchFamily="49" charset="0"/>
                <a:cs typeface="Courier New" panose="02070309020205020404" pitchFamily="49" charset="0"/>
              </a:rPr>
              <a:t>(.05(.05).85 )  </a:t>
            </a:r>
            <a:r>
              <a:rPr lang="en-US" sz="1400" dirty="0" err="1">
                <a:latin typeface="Courier New" panose="02070309020205020404" pitchFamily="49" charset="0"/>
                <a:cs typeface="Courier New" panose="02070309020205020404" pitchFamily="49" charset="0"/>
              </a:rPr>
              <a:t>aspectratio</a:t>
            </a:r>
            <a:r>
              <a:rPr lang="en-US" sz="1400" dirty="0">
                <a:latin typeface="Courier New" panose="02070309020205020404" pitchFamily="49" charset="0"/>
                <a:cs typeface="Courier New" panose="02070309020205020404" pitchFamily="49" charset="0"/>
              </a:rPr>
              <a:t>(.65) scale(.6)</a:t>
            </a:r>
          </a:p>
          <a:p>
            <a:pPr marL="0" indent="0">
              <a:spcBef>
                <a:spcPts val="0"/>
              </a:spcBef>
              <a:buNone/>
            </a:pPr>
            <a:r>
              <a:rPr lang="en-US" sz="1400" dirty="0">
                <a:latin typeface="Courier New" panose="02070309020205020404" pitchFamily="49" charset="0"/>
                <a:cs typeface="Courier New" panose="02070309020205020404" pitchFamily="49" charset="0"/>
              </a:rPr>
              <a:t>restore</a:t>
            </a:r>
          </a:p>
          <a:p>
            <a:pPr marL="0" indent="0">
              <a:spcBef>
                <a:spcPts val="0"/>
              </a:spcBef>
              <a:buNone/>
            </a:pPr>
            <a:endParaRPr lang="en-US" sz="1400" dirty="0">
              <a:latin typeface="Courier New" panose="02070309020205020404" pitchFamily="49" charset="0"/>
              <a:cs typeface="Courier New" panose="02070309020205020404" pitchFamily="49" charset="0"/>
            </a:endParaRPr>
          </a:p>
          <a:p>
            <a:pPr marL="0" indent="0">
              <a:spcBef>
                <a:spcPts val="0"/>
              </a:spcBef>
              <a:buNone/>
            </a:pPr>
            <a:endParaRPr lang="en-US" sz="1400" dirty="0">
              <a:latin typeface="Courier New" panose="02070309020205020404" pitchFamily="49" charset="0"/>
              <a:cs typeface="Courier New" panose="02070309020205020404" pitchFamily="49" charset="0"/>
            </a:endParaRPr>
          </a:p>
          <a:p>
            <a:pPr marL="0" indent="0">
              <a:spcBef>
                <a:spcPts val="0"/>
              </a:spcBef>
              <a:buNone/>
            </a:pPr>
            <a:r>
              <a:rPr lang="en-US" sz="1400" dirty="0">
                <a:latin typeface="Courier New" panose="02070309020205020404" pitchFamily="49" charset="0"/>
                <a:cs typeface="Courier New" panose="02070309020205020404" pitchFamily="49" charset="0"/>
              </a:rPr>
              <a:t>* what is the share of veterans in a cohort? (% points)&gt; </a:t>
            </a:r>
          </a:p>
          <a:p>
            <a:pPr marL="0" indent="0">
              <a:spcBef>
                <a:spcPts val="0"/>
              </a:spcBef>
              <a:buNone/>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apctlag</a:t>
            </a:r>
            <a:r>
              <a:rPr lang="en-US" sz="1400" dirty="0">
                <a:latin typeface="Courier New" panose="02070309020205020404" pitchFamily="49" charset="0"/>
                <a:cs typeface="Courier New" panose="02070309020205020404" pitchFamily="49" charset="0"/>
              </a:rPr>
              <a:t> vet [w=</a:t>
            </a:r>
            <a:r>
              <a:rPr lang="en-US" sz="1400" dirty="0" err="1">
                <a:latin typeface="Courier New" panose="02070309020205020404" pitchFamily="49" charset="0"/>
                <a:cs typeface="Courier New" panose="02070309020205020404" pitchFamily="49" charset="0"/>
              </a:rPr>
              <a:t>pwei</a:t>
            </a:r>
            <a:r>
              <a:rPr lang="en-US" sz="1400" dirty="0">
                <a:latin typeface="Courier New" panose="02070309020205020404" pitchFamily="49" charset="0"/>
                <a:cs typeface="Courier New" panose="02070309020205020404" pitchFamily="49" charset="0"/>
              </a:rPr>
              <a:t>], age(a5) period(y5) </a:t>
            </a:r>
          </a:p>
          <a:p>
            <a:pPr marL="0" indent="0">
              <a:spcBef>
                <a:spcPts val="0"/>
              </a:spcBef>
              <a:buNone/>
            </a:pPr>
            <a:endParaRPr lang="en-US" sz="1400" dirty="0">
              <a:latin typeface="Courier New" panose="02070309020205020404" pitchFamily="49" charset="0"/>
              <a:cs typeface="Courier New" panose="02070309020205020404" pitchFamily="49" charset="0"/>
            </a:endParaRPr>
          </a:p>
          <a:p>
            <a:pPr marL="0" indent="0">
              <a:spcBef>
                <a:spcPts val="0"/>
              </a:spcBef>
              <a:buNone/>
            </a:pPr>
            <a:r>
              <a:rPr lang="en-US" sz="1400" dirty="0">
                <a:latin typeface="Courier New" panose="02070309020205020404" pitchFamily="49" charset="0"/>
                <a:cs typeface="Courier New" panose="02070309020205020404" pitchFamily="49" charset="0"/>
              </a:rPr>
              <a:t>preserve                         </a:t>
            </a:r>
          </a:p>
          <a:p>
            <a:pPr marL="0" indent="0">
              <a:spcBef>
                <a:spcPts val="0"/>
              </a:spcBef>
              <a:buNone/>
            </a:pPr>
            <a:r>
              <a:rPr lang="en-US" sz="1400" dirty="0">
                <a:latin typeface="Courier New" panose="02070309020205020404" pitchFamily="49" charset="0"/>
                <a:cs typeface="Courier New" panose="02070309020205020404" pitchFamily="49" charset="0"/>
              </a:rPr>
              <a:t>*retrieve the matrix coefficients for graphics                               </a:t>
            </a:r>
          </a:p>
          <a:p>
            <a:pPr marL="0" indent="0">
              <a:spcBef>
                <a:spcPts val="0"/>
              </a:spcBef>
              <a:buNone/>
            </a:pPr>
            <a:r>
              <a:rPr lang="en-US" sz="1400" dirty="0">
                <a:latin typeface="Courier New" panose="02070309020205020404" pitchFamily="49" charset="0"/>
                <a:cs typeface="Courier New" panose="02070309020205020404" pitchFamily="49" charset="0"/>
              </a:rPr>
              <a:t>* many tricks ahead...                </a:t>
            </a:r>
          </a:p>
          <a:p>
            <a:pPr marL="0" indent="0">
              <a:spcBef>
                <a:spcPts val="0"/>
              </a:spcBef>
              <a:buNone/>
            </a:pPr>
            <a:r>
              <a:rPr lang="en-US" sz="1400" dirty="0">
                <a:latin typeface="Courier New" panose="02070309020205020404" pitchFamily="49" charset="0"/>
                <a:cs typeface="Courier New" panose="02070309020205020404" pitchFamily="49" charset="0"/>
              </a:rPr>
              <a:t>mat a=e(b)                                   </a:t>
            </a:r>
          </a:p>
          <a:p>
            <a:pPr marL="0" indent="0">
              <a:spcBef>
                <a:spcPts val="0"/>
              </a:spcBef>
              <a:buNone/>
            </a:pPr>
            <a:r>
              <a:rPr lang="en-US" sz="1400" dirty="0">
                <a:latin typeface="Courier New" panose="02070309020205020404" pitchFamily="49" charset="0"/>
                <a:cs typeface="Courier New" panose="02070309020205020404" pitchFamily="49" charset="0"/>
              </a:rPr>
              <a:t>mat A=a'                                     </a:t>
            </a:r>
          </a:p>
          <a:p>
            <a:pPr marL="0" indent="0">
              <a:spcBef>
                <a:spcPts val="0"/>
              </a:spcBef>
              <a:buNone/>
            </a:pPr>
            <a:r>
              <a:rPr lang="en-US" sz="1400" dirty="0">
                <a:latin typeface="Courier New" panose="02070309020205020404" pitchFamily="49" charset="0"/>
                <a:cs typeface="Courier New" panose="02070309020205020404" pitchFamily="49" charset="0"/>
              </a:rPr>
              <a:t>clear</a:t>
            </a:r>
          </a:p>
          <a:p>
            <a:pPr marL="0" indent="0">
              <a:spcBef>
                <a:spcPts val="0"/>
              </a:spcBef>
              <a:buNone/>
            </a:pPr>
            <a:r>
              <a:rPr lang="en-US" sz="1400" dirty="0" err="1">
                <a:latin typeface="Courier New" panose="02070309020205020404" pitchFamily="49" charset="0"/>
                <a:cs typeface="Courier New" panose="02070309020205020404" pitchFamily="49" charset="0"/>
              </a:rPr>
              <a:t>svmat</a:t>
            </a:r>
            <a:r>
              <a:rPr lang="en-US" sz="1400" dirty="0">
                <a:latin typeface="Courier New" panose="02070309020205020404" pitchFamily="49" charset="0"/>
                <a:cs typeface="Courier New" panose="02070309020205020404" pitchFamily="49" charset="0"/>
              </a:rPr>
              <a:t> A  </a:t>
            </a:r>
          </a:p>
          <a:p>
            <a:pPr marL="0" indent="0">
              <a:spcBef>
                <a:spcPts val="0"/>
              </a:spcBef>
              <a:buNone/>
            </a:pPr>
            <a:r>
              <a:rPr lang="en-US" sz="1400" dirty="0">
                <a:latin typeface="Courier New" panose="02070309020205020404" pitchFamily="49" charset="0"/>
                <a:cs typeface="Courier New" panose="02070309020205020404" pitchFamily="49" charset="0"/>
              </a:rPr>
              <a:t>gen c5=_n*5+1905 </a:t>
            </a:r>
          </a:p>
          <a:p>
            <a:pPr marL="0" indent="0">
              <a:spcBef>
                <a:spcPts val="0"/>
              </a:spcBef>
              <a:buNone/>
            </a:pPr>
            <a:r>
              <a:rPr lang="en-US" sz="1400" dirty="0">
                <a:latin typeface="Courier New" panose="02070309020205020404" pitchFamily="49" charset="0"/>
                <a:cs typeface="Courier New" panose="02070309020205020404" pitchFamily="49" charset="0"/>
              </a:rPr>
              <a:t>keep if c5&lt;1990 </a:t>
            </a:r>
          </a:p>
          <a:p>
            <a:pPr marL="0" indent="0">
              <a:spcBef>
                <a:spcPts val="0"/>
              </a:spcBef>
              <a:buNone/>
            </a:pPr>
            <a:r>
              <a:rPr lang="en-US" sz="1400" dirty="0" err="1" smtClean="0">
                <a:latin typeface="Courier New" panose="02070309020205020404" pitchFamily="49" charset="0"/>
                <a:cs typeface="Courier New" panose="02070309020205020404" pitchFamily="49" charset="0"/>
              </a:rPr>
              <a:t>twoway</a:t>
            </a:r>
            <a:r>
              <a:rPr lang="en-US" sz="1400" dirty="0" smtClean="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(line A c5) , legend(off) </a:t>
            </a:r>
          </a:p>
          <a:p>
            <a:pPr marL="0" indent="0">
              <a:spcBef>
                <a:spcPts val="0"/>
              </a:spcBef>
              <a:buNone/>
            </a:pPr>
            <a:r>
              <a:rPr lang="en-US" sz="1400" dirty="0" smtClean="0">
                <a:latin typeface="Courier New" panose="02070309020205020404" pitchFamily="49" charset="0"/>
                <a:cs typeface="Courier New" panose="02070309020205020404" pitchFamily="49" charset="0"/>
              </a:rPr>
              <a:t>restore </a:t>
            </a:r>
            <a:r>
              <a:rPr lang="en-US" sz="1400" dirty="0">
                <a:latin typeface="Courier New" panose="02070309020205020404" pitchFamily="49" charset="0"/>
                <a:cs typeface="Courier New" panose="02070309020205020404" pitchFamily="49" charset="0"/>
              </a:rPr>
              <a:t>	</a:t>
            </a:r>
          </a:p>
          <a:p>
            <a:pPr marL="0" indent="0">
              <a:spcBef>
                <a:spcPts val="0"/>
              </a:spcBef>
              <a:buNone/>
            </a:pPr>
            <a:endParaRPr lang="en-US" sz="1400" dirty="0" smtClean="0">
              <a:latin typeface="Courier New" panose="02070309020205020404" pitchFamily="49" charset="0"/>
              <a:cs typeface="Courier New" panose="02070309020205020404" pitchFamily="49" charset="0"/>
            </a:endParaRPr>
          </a:p>
          <a:p>
            <a:pPr marL="0" indent="0">
              <a:spcBef>
                <a:spcPts val="0"/>
              </a:spcBef>
              <a:buNone/>
            </a:pPr>
            <a:r>
              <a:rPr lang="en-US" sz="1400" dirty="0" smtClean="0">
                <a:latin typeface="Courier New" panose="02070309020205020404" pitchFamily="49" charset="0"/>
                <a:cs typeface="Courier New" panose="02070309020205020404" pitchFamily="49" charset="0"/>
              </a:rPr>
              <a:t>/*</a:t>
            </a:r>
          </a:p>
          <a:p>
            <a:pPr marL="0" indent="0">
              <a:spcBef>
                <a:spcPts val="0"/>
              </a:spcBef>
              <a:buNone/>
            </a:pPr>
            <a:r>
              <a:rPr lang="en-US" sz="1400" dirty="0" smtClean="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what is the share of veterans in a cohort? (logit </a:t>
            </a:r>
            <a:r>
              <a:rPr lang="en-US" sz="1400" dirty="0" err="1">
                <a:latin typeface="Courier New" panose="02070309020205020404" pitchFamily="49" charset="0"/>
                <a:cs typeface="Courier New" panose="02070309020205020404" pitchFamily="49" charset="0"/>
              </a:rPr>
              <a:t>coeff</a:t>
            </a:r>
            <a:r>
              <a:rPr lang="en-US" sz="1400" dirty="0">
                <a:latin typeface="Courier New" panose="02070309020205020404" pitchFamily="49" charset="0"/>
                <a:cs typeface="Courier New" panose="02070309020205020404" pitchFamily="49" charset="0"/>
              </a:rPr>
              <a:t>)&gt; </a:t>
            </a:r>
          </a:p>
          <a:p>
            <a:pPr marL="0" indent="0">
              <a:spcBef>
                <a:spcPts val="0"/>
              </a:spcBef>
              <a:buNone/>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apctlag</a:t>
            </a:r>
            <a:r>
              <a:rPr lang="en-US" sz="1400" dirty="0">
                <a:latin typeface="Courier New" panose="02070309020205020404" pitchFamily="49" charset="0"/>
                <a:cs typeface="Courier New" panose="02070309020205020404" pitchFamily="49" charset="0"/>
              </a:rPr>
              <a:t> vet [w=</a:t>
            </a:r>
            <a:r>
              <a:rPr lang="en-US" sz="1400" dirty="0" err="1">
                <a:latin typeface="Courier New" panose="02070309020205020404" pitchFamily="49" charset="0"/>
                <a:cs typeface="Courier New" panose="02070309020205020404" pitchFamily="49" charset="0"/>
              </a:rPr>
              <a:t>pwei</a:t>
            </a:r>
            <a:r>
              <a:rPr lang="en-US" sz="1400" dirty="0">
                <a:latin typeface="Courier New" panose="02070309020205020404" pitchFamily="49" charset="0"/>
                <a:cs typeface="Courier New" panose="02070309020205020404" pitchFamily="49" charset="0"/>
              </a:rPr>
              <a:t>], age(a5) period(y5) f(bin) l(logit)</a:t>
            </a:r>
          </a:p>
          <a:p>
            <a:pPr marL="0" indent="0">
              <a:spcBef>
                <a:spcPts val="0"/>
              </a:spcBef>
              <a:buNone/>
            </a:pPr>
            <a:r>
              <a:rPr lang="en-US" sz="1400" dirty="0">
                <a:latin typeface="Courier New" panose="02070309020205020404" pitchFamily="49" charset="0"/>
                <a:cs typeface="Courier New" panose="02070309020205020404" pitchFamily="49" charset="0"/>
              </a:rPr>
              <a:t>* what is the share of BA owners in a cohort?  (% points) &gt; </a:t>
            </a:r>
          </a:p>
          <a:p>
            <a:pPr marL="0" indent="0">
              <a:spcBef>
                <a:spcPts val="0"/>
              </a:spcBef>
              <a:buNone/>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apctlag</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ba</a:t>
            </a:r>
            <a:r>
              <a:rPr lang="en-US" sz="1400" dirty="0">
                <a:latin typeface="Courier New" panose="02070309020205020404" pitchFamily="49" charset="0"/>
                <a:cs typeface="Courier New" panose="02070309020205020404" pitchFamily="49" charset="0"/>
              </a:rPr>
              <a:t> [w=</a:t>
            </a:r>
            <a:r>
              <a:rPr lang="en-US" sz="1400" dirty="0" err="1">
                <a:latin typeface="Courier New" panose="02070309020205020404" pitchFamily="49" charset="0"/>
                <a:cs typeface="Courier New" panose="02070309020205020404" pitchFamily="49" charset="0"/>
              </a:rPr>
              <a:t>pwei</a:t>
            </a:r>
            <a:r>
              <a:rPr lang="en-US" sz="1400" dirty="0">
                <a:latin typeface="Courier New" panose="02070309020205020404" pitchFamily="49" charset="0"/>
                <a:cs typeface="Courier New" panose="02070309020205020404" pitchFamily="49" charset="0"/>
              </a:rPr>
              <a:t>], age(a5) period(y5) </a:t>
            </a:r>
          </a:p>
          <a:p>
            <a:pPr marL="0" indent="0">
              <a:spcBef>
                <a:spcPts val="0"/>
              </a:spcBef>
              <a:buNone/>
            </a:pPr>
            <a:r>
              <a:rPr lang="en-US" sz="1400" dirty="0">
                <a:latin typeface="Courier New" panose="02070309020205020404" pitchFamily="49" charset="0"/>
                <a:cs typeface="Courier New" panose="02070309020205020404" pitchFamily="49" charset="0"/>
              </a:rPr>
              <a:t>* what is the share of BA owners in a cohort?&gt; </a:t>
            </a:r>
          </a:p>
          <a:p>
            <a:pPr marL="0" indent="0">
              <a:spcBef>
                <a:spcPts val="0"/>
              </a:spcBef>
              <a:buNone/>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apctlag</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ba</a:t>
            </a:r>
            <a:r>
              <a:rPr lang="en-US" sz="1400" dirty="0">
                <a:latin typeface="Courier New" panose="02070309020205020404" pitchFamily="49" charset="0"/>
                <a:cs typeface="Courier New" panose="02070309020205020404" pitchFamily="49" charset="0"/>
              </a:rPr>
              <a:t> [w=</a:t>
            </a:r>
            <a:r>
              <a:rPr lang="en-US" sz="1400" dirty="0" err="1">
                <a:latin typeface="Courier New" panose="02070309020205020404" pitchFamily="49" charset="0"/>
                <a:cs typeface="Courier New" panose="02070309020205020404" pitchFamily="49" charset="0"/>
              </a:rPr>
              <a:t>pwei</a:t>
            </a:r>
            <a:r>
              <a:rPr lang="en-US" sz="1400" dirty="0">
                <a:latin typeface="Courier New" panose="02070309020205020404" pitchFamily="49" charset="0"/>
                <a:cs typeface="Courier New" panose="02070309020205020404" pitchFamily="49" charset="0"/>
              </a:rPr>
              <a:t>], age(a5) period(y5) f(bin) l(logit)</a:t>
            </a:r>
          </a:p>
          <a:p>
            <a:pPr marL="0" indent="0">
              <a:spcBef>
                <a:spcPts val="0"/>
              </a:spcBef>
              <a:buNone/>
            </a:pPr>
            <a:r>
              <a:rPr lang="en-US" sz="1400" dirty="0">
                <a:latin typeface="Courier New" panose="02070309020205020404" pitchFamily="49" charset="0"/>
                <a:cs typeface="Courier New" panose="02070309020205020404" pitchFamily="49" charset="0"/>
              </a:rPr>
              <a:t>* how the veteran premium changed?</a:t>
            </a:r>
          </a:p>
          <a:p>
            <a:pPr marL="0" indent="0">
              <a:spcBef>
                <a:spcPts val="0"/>
              </a:spcBef>
              <a:buNone/>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apcgo</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lnlab</a:t>
            </a:r>
            <a:r>
              <a:rPr lang="en-US" sz="1400" dirty="0">
                <a:latin typeface="Courier New" panose="02070309020205020404" pitchFamily="49" charset="0"/>
                <a:cs typeface="Courier New" panose="02070309020205020404" pitchFamily="49" charset="0"/>
              </a:rPr>
              <a:t> [w=</a:t>
            </a:r>
            <a:r>
              <a:rPr lang="en-US" sz="1400" dirty="0" err="1">
                <a:latin typeface="Courier New" panose="02070309020205020404" pitchFamily="49" charset="0"/>
                <a:cs typeface="Courier New" panose="02070309020205020404" pitchFamily="49" charset="0"/>
              </a:rPr>
              <a:t>pwei</a:t>
            </a:r>
            <a:r>
              <a:rPr lang="en-US" sz="1400" dirty="0">
                <a:latin typeface="Courier New" panose="02070309020205020404" pitchFamily="49" charset="0"/>
                <a:cs typeface="Courier New" panose="02070309020205020404" pitchFamily="49" charset="0"/>
              </a:rPr>
              <a:t>], gap(vet) age(a5) period(y5)  </a:t>
            </a:r>
          </a:p>
          <a:p>
            <a:pPr marL="0" indent="0">
              <a:spcBef>
                <a:spcPts val="0"/>
              </a:spcBef>
              <a:buNone/>
            </a:pPr>
            <a:r>
              <a:rPr lang="en-US" sz="1400" dirty="0">
                <a:latin typeface="Courier New" panose="02070309020205020404" pitchFamily="49" charset="0"/>
                <a:cs typeface="Courier New" panose="02070309020205020404" pitchFamily="49" charset="0"/>
              </a:rPr>
              <a:t>* what is the role of education in the veteran premium change? </a:t>
            </a:r>
          </a:p>
          <a:p>
            <a:pPr marL="0" indent="0">
              <a:spcBef>
                <a:spcPts val="0"/>
              </a:spcBef>
              <a:buNone/>
            </a:pPr>
            <a:r>
              <a:rPr lang="en-US" sz="1400" dirty="0">
                <a:latin typeface="Courier New" panose="02070309020205020404" pitchFamily="49" charset="0"/>
                <a:cs typeface="Courier New" panose="02070309020205020404" pitchFamily="49" charset="0"/>
              </a:rPr>
              <a:t>	xi: </a:t>
            </a:r>
            <a:r>
              <a:rPr lang="en-US" sz="1400" dirty="0" err="1">
                <a:latin typeface="Courier New" panose="02070309020205020404" pitchFamily="49" charset="0"/>
                <a:cs typeface="Courier New" panose="02070309020205020404" pitchFamily="49" charset="0"/>
              </a:rPr>
              <a:t>apcgo</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lnlab</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i.ED</a:t>
            </a:r>
            <a:r>
              <a:rPr lang="en-US" sz="1400" dirty="0">
                <a:latin typeface="Courier New" panose="02070309020205020404" pitchFamily="49" charset="0"/>
                <a:cs typeface="Courier New" panose="02070309020205020404" pitchFamily="49" charset="0"/>
              </a:rPr>
              <a:t> if fem==0 [w=</a:t>
            </a:r>
            <a:r>
              <a:rPr lang="en-US" sz="1400" dirty="0" err="1">
                <a:latin typeface="Courier New" panose="02070309020205020404" pitchFamily="49" charset="0"/>
                <a:cs typeface="Courier New" panose="02070309020205020404" pitchFamily="49" charset="0"/>
              </a:rPr>
              <a:t>pwei</a:t>
            </a:r>
            <a:r>
              <a:rPr lang="en-US" sz="1400" dirty="0">
                <a:latin typeface="Courier New" panose="02070309020205020404" pitchFamily="49" charset="0"/>
                <a:cs typeface="Courier New" panose="02070309020205020404" pitchFamily="49" charset="0"/>
              </a:rPr>
              <a:t>], gap(vet) age(a5) period(y5) relax  </a:t>
            </a:r>
          </a:p>
          <a:p>
            <a:pPr marL="0" indent="0">
              <a:spcBef>
                <a:spcPts val="0"/>
              </a:spcBef>
              <a:buNone/>
            </a:pPr>
            <a:r>
              <a:rPr lang="en-US" sz="1400" dirty="0">
                <a:latin typeface="Courier New" panose="02070309020205020404" pitchFamily="49" charset="0"/>
                <a:cs typeface="Courier New" panose="02070309020205020404" pitchFamily="49" charset="0"/>
              </a:rPr>
              <a:t>* with bootstrap confidence intervals (time consuming ! =&gt; rep(10) is minimalist but you can change...)</a:t>
            </a:r>
          </a:p>
          <a:p>
            <a:pPr marL="0" indent="0">
              <a:spcBef>
                <a:spcPts val="0"/>
              </a:spcBef>
              <a:buNone/>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apcgo</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lnlab</a:t>
            </a:r>
            <a:r>
              <a:rPr lang="en-US" sz="1400" dirty="0">
                <a:latin typeface="Courier New" panose="02070309020205020404" pitchFamily="49" charset="0"/>
                <a:cs typeface="Courier New" panose="02070309020205020404" pitchFamily="49" charset="0"/>
              </a:rPr>
              <a:t> [w=</a:t>
            </a:r>
            <a:r>
              <a:rPr lang="en-US" sz="1400" dirty="0" err="1">
                <a:latin typeface="Courier New" panose="02070309020205020404" pitchFamily="49" charset="0"/>
                <a:cs typeface="Courier New" panose="02070309020205020404" pitchFamily="49" charset="0"/>
              </a:rPr>
              <a:t>pwei</a:t>
            </a:r>
            <a:r>
              <a:rPr lang="en-US" sz="1400" dirty="0">
                <a:latin typeface="Courier New" panose="02070309020205020404" pitchFamily="49" charset="0"/>
                <a:cs typeface="Courier New" panose="02070309020205020404" pitchFamily="49" charset="0"/>
              </a:rPr>
              <a:t>], gap(vet) age(a5) period(y5) rep(10) </a:t>
            </a:r>
          </a:p>
          <a:p>
            <a:pPr marL="0" indent="0">
              <a:spcBef>
                <a:spcPts val="0"/>
              </a:spcBef>
              <a:buNone/>
            </a:pPr>
            <a:endParaRPr lang="en-US" sz="1400" dirty="0">
              <a:latin typeface="Courier New" panose="02070309020205020404" pitchFamily="49" charset="0"/>
              <a:cs typeface="Courier New" panose="02070309020205020404" pitchFamily="49" charset="0"/>
            </a:endParaRPr>
          </a:p>
        </p:txBody>
      </p:sp>
      <p:sp>
        <p:nvSpPr>
          <p:cNvPr id="4" name="Slide Number Placeholder 3"/>
          <p:cNvSpPr>
            <a:spLocks noGrp="1"/>
          </p:cNvSpPr>
          <p:nvPr>
            <p:ph type="sldNum" sz="quarter" idx="10"/>
          </p:nvPr>
        </p:nvSpPr>
        <p:spPr/>
        <p:txBody>
          <a:bodyPr/>
          <a:lstStyle/>
          <a:p>
            <a:pPr>
              <a:defRPr/>
            </a:pPr>
            <a:fld id="{E951483B-6ED8-42E0-A444-9D3BEED914FC}" type="slidenum">
              <a:rPr lang="fr-FR" smtClean="0"/>
              <a:pPr>
                <a:defRPr/>
              </a:pPr>
              <a:t>19</a:t>
            </a:fld>
            <a:endParaRPr lang="fr-FR"/>
          </a:p>
        </p:txBody>
      </p:sp>
      <p:sp>
        <p:nvSpPr>
          <p:cNvPr id="5" name="Rectangle 4"/>
          <p:cNvSpPr/>
          <p:nvPr/>
        </p:nvSpPr>
        <p:spPr>
          <a:xfrm>
            <a:off x="7248129" y="358776"/>
            <a:ext cx="3438955" cy="692497"/>
          </a:xfrm>
          <a:prstGeom prst="rect">
            <a:avLst/>
          </a:prstGeom>
        </p:spPr>
        <p:txBody>
          <a:bodyPr wrap="none">
            <a:spAutoFit/>
          </a:bodyPr>
          <a:lstStyle/>
          <a:p>
            <a:r>
              <a:rPr lang="en-US" altLang="en-US" sz="1950" b="1" dirty="0"/>
              <a:t>A STATA example on Veterans </a:t>
            </a:r>
            <a:br>
              <a:rPr lang="en-US" altLang="en-US" sz="1950" b="1" dirty="0"/>
            </a:br>
            <a:r>
              <a:rPr lang="en-US" altLang="en-US" sz="1950" b="1" dirty="0"/>
              <a:t>(CPS extracts </a:t>
            </a:r>
            <a:r>
              <a:rPr lang="en-US" altLang="en-US" sz="1950" b="1" dirty="0" err="1"/>
              <a:t>ipums</a:t>
            </a:r>
            <a:r>
              <a:rPr lang="en-US" altLang="en-US" sz="1950" b="1" dirty="0"/>
              <a:t>) 1965-2015</a:t>
            </a:r>
            <a:endParaRPr lang="en-US" sz="1950" dirty="0"/>
          </a:p>
        </p:txBody>
      </p:sp>
      <p:sp>
        <p:nvSpPr>
          <p:cNvPr id="6" name="Rectangle 5"/>
          <p:cNvSpPr/>
          <p:nvPr/>
        </p:nvSpPr>
        <p:spPr>
          <a:xfrm>
            <a:off x="10478173" y="866607"/>
            <a:ext cx="1208985" cy="369332"/>
          </a:xfrm>
          <a:prstGeom prst="rect">
            <a:avLst/>
          </a:prstGeom>
        </p:spPr>
        <p:txBody>
          <a:bodyPr wrap="none">
            <a:spAutoFit/>
          </a:bodyPr>
          <a:lstStyle/>
          <a:p>
            <a:r>
              <a:rPr lang="en-US" dirty="0"/>
              <a:t>N=322,243</a:t>
            </a:r>
          </a:p>
        </p:txBody>
      </p:sp>
      <p:sp>
        <p:nvSpPr>
          <p:cNvPr id="7" name="Rectangle 6"/>
          <p:cNvSpPr/>
          <p:nvPr/>
        </p:nvSpPr>
        <p:spPr>
          <a:xfrm>
            <a:off x="30061" y="14996"/>
            <a:ext cx="9705528" cy="646331"/>
          </a:xfrm>
          <a:prstGeom prst="rect">
            <a:avLst/>
          </a:prstGeom>
        </p:spPr>
        <p:txBody>
          <a:bodyPr wrap="square">
            <a:spAutoFit/>
          </a:bodyPr>
          <a:lstStyle/>
          <a:p>
            <a:r>
              <a:rPr lang="en-US" sz="1200" dirty="0"/>
              <a:t>SEE THE STORY IN:</a:t>
            </a:r>
          </a:p>
          <a:p>
            <a:r>
              <a:rPr lang="en-US" sz="1200" dirty="0" err="1"/>
              <a:t>Alair</a:t>
            </a:r>
            <a:r>
              <a:rPr lang="en-US" sz="1200" dirty="0"/>
              <a:t> MacLean and Meredith </a:t>
            </a:r>
            <a:r>
              <a:rPr lang="en-US" sz="1200" dirty="0" err="1"/>
              <a:t>Kleykamp</a:t>
            </a:r>
            <a:r>
              <a:rPr lang="en-US" sz="1200" dirty="0"/>
              <a:t>. 2016. “Income Inequality and the Veteran Experience.” </a:t>
            </a:r>
            <a:r>
              <a:rPr lang="en-US" sz="1200" dirty="0" smtClean="0"/>
              <a:t/>
            </a:r>
            <a:br>
              <a:rPr lang="en-US" sz="1200" dirty="0" smtClean="0"/>
            </a:br>
            <a:r>
              <a:rPr lang="en-US" sz="1200" i="1" dirty="0" smtClean="0"/>
              <a:t>Annals </a:t>
            </a:r>
            <a:r>
              <a:rPr lang="en-US" sz="1200" i="1" dirty="0"/>
              <a:t>of the American Academy of Political and Social Science </a:t>
            </a:r>
            <a:r>
              <a:rPr lang="en-US" sz="1200" dirty="0"/>
              <a:t>663:99-116.</a:t>
            </a:r>
          </a:p>
        </p:txBody>
      </p:sp>
      <p:sp>
        <p:nvSpPr>
          <p:cNvPr id="8"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19</a:t>
            </a:fld>
            <a:endParaRPr lang="fr-CH" dirty="0"/>
          </a:p>
        </p:txBody>
      </p:sp>
    </p:spTree>
    <p:extLst>
      <p:ext uri="{BB962C8B-B14F-4D97-AF65-F5344CB8AC3E}">
        <p14:creationId xmlns:p14="http://schemas.microsoft.com/office/powerpoint/2010/main" val="252963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271465" y="161340"/>
            <a:ext cx="9649071" cy="4524315"/>
          </a:xfrm>
          <a:prstGeom prst="rect">
            <a:avLst/>
          </a:prstGeom>
          <a:noFill/>
        </p:spPr>
        <p:txBody>
          <a:bodyPr wrap="square" rtlCol="0">
            <a:spAutoFit/>
          </a:bodyPr>
          <a:lstStyle/>
          <a:p>
            <a:r>
              <a:rPr lang="en-US" sz="3200" b="1" smtClean="0"/>
              <a:t>4(or 3) </a:t>
            </a:r>
            <a:r>
              <a:rPr lang="en-US" sz="3200" b="1" dirty="0" smtClean="0"/>
              <a:t>PARTS</a:t>
            </a:r>
          </a:p>
          <a:p>
            <a:endParaRPr lang="en-US" sz="2800" dirty="0"/>
          </a:p>
          <a:p>
            <a:endParaRPr lang="en-US" sz="2800" dirty="0"/>
          </a:p>
          <a:p>
            <a:endParaRPr lang="en-US" sz="2800" dirty="0"/>
          </a:p>
          <a:p>
            <a:pPr>
              <a:spcAft>
                <a:spcPts val="2400"/>
              </a:spcAft>
            </a:pPr>
            <a:r>
              <a:rPr lang="en-US" sz="2800" b="1" dirty="0"/>
              <a:t>1- Theory of Cohort inequalities </a:t>
            </a:r>
          </a:p>
          <a:p>
            <a:pPr>
              <a:spcAft>
                <a:spcPts val="2400"/>
              </a:spcAft>
            </a:pPr>
            <a:r>
              <a:rPr lang="en-US" sz="2800" b="1" dirty="0"/>
              <a:t>2- Methods for Age Period Cohort  </a:t>
            </a:r>
          </a:p>
          <a:p>
            <a:pPr>
              <a:spcAft>
                <a:spcPts val="2400"/>
              </a:spcAft>
            </a:pPr>
            <a:r>
              <a:rPr lang="en-US" sz="2800" b="1" dirty="0"/>
              <a:t>3- Welfare regimes &amp; international comparisons with the LIS </a:t>
            </a:r>
          </a:p>
          <a:p>
            <a:pPr>
              <a:spcAft>
                <a:spcPts val="2400"/>
              </a:spcAft>
            </a:pPr>
            <a:r>
              <a:rPr lang="en-US" sz="2800" b="1" dirty="0" smtClean="0"/>
              <a:t>4- </a:t>
            </a:r>
            <a:r>
              <a:rPr lang="en-US" sz="2800" b="1" dirty="0"/>
              <a:t>An APC approach to gender inequality in 12 countries </a:t>
            </a:r>
          </a:p>
        </p:txBody>
      </p:sp>
      <p:sp>
        <p:nvSpPr>
          <p:cNvPr id="3"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2</a:t>
            </a:fld>
            <a:endParaRPr lang="fr-CH" dirty="0"/>
          </a:p>
        </p:txBody>
      </p:sp>
      <p:sp>
        <p:nvSpPr>
          <p:cNvPr id="4" name="Rectangle 3"/>
          <p:cNvSpPr/>
          <p:nvPr/>
        </p:nvSpPr>
        <p:spPr>
          <a:xfrm>
            <a:off x="1991545" y="692696"/>
            <a:ext cx="8052493" cy="369332"/>
          </a:xfrm>
          <a:prstGeom prst="rect">
            <a:avLst/>
          </a:prstGeom>
        </p:spPr>
        <p:txBody>
          <a:bodyPr wrap="square">
            <a:spAutoFit/>
          </a:bodyPr>
          <a:lstStyle/>
          <a:p>
            <a:r>
              <a:rPr lang="en-US" dirty="0"/>
              <a:t>Download these slides </a:t>
            </a:r>
            <a:r>
              <a:rPr lang="en-US" dirty="0" smtClean="0"/>
              <a:t>here</a:t>
            </a:r>
            <a:endParaRPr lang="en-US" dirty="0"/>
          </a:p>
        </p:txBody>
      </p:sp>
      <p:sp>
        <p:nvSpPr>
          <p:cNvPr id="5" name="Rectangle 4"/>
          <p:cNvSpPr/>
          <p:nvPr/>
        </p:nvSpPr>
        <p:spPr>
          <a:xfrm>
            <a:off x="4769233" y="692696"/>
            <a:ext cx="5513112" cy="646331"/>
          </a:xfrm>
          <a:prstGeom prst="rect">
            <a:avLst/>
          </a:prstGeom>
        </p:spPr>
        <p:txBody>
          <a:bodyPr wrap="none">
            <a:spAutoFit/>
          </a:bodyPr>
          <a:lstStyle/>
          <a:p>
            <a:r>
              <a:rPr lang="en-US" dirty="0">
                <a:hlinkClick r:id="rId3"/>
              </a:rPr>
              <a:t>http://</a:t>
            </a:r>
            <a:r>
              <a:rPr lang="en-US" dirty="0" smtClean="0">
                <a:hlinkClick r:id="rId3"/>
              </a:rPr>
              <a:t>www.louischauvel.org/LIS_workshop2022_1.pptx</a:t>
            </a:r>
            <a:r>
              <a:rPr lang="en-US" dirty="0" smtClean="0"/>
              <a:t> </a:t>
            </a:r>
          </a:p>
          <a:p>
            <a:endParaRPr lang="en-US" dirty="0"/>
          </a:p>
        </p:txBody>
      </p:sp>
      <p:cxnSp>
        <p:nvCxnSpPr>
          <p:cNvPr id="7" name="Straight Connector 6"/>
          <p:cNvCxnSpPr/>
          <p:nvPr/>
        </p:nvCxnSpPr>
        <p:spPr>
          <a:xfrm flipV="1">
            <a:off x="1221971" y="3674228"/>
            <a:ext cx="9476509" cy="3325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306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68373" y="1354264"/>
            <a:ext cx="7074391" cy="4403148"/>
          </a:xfrm>
          <a:prstGeom prst="rect">
            <a:avLst/>
          </a:prstGeom>
        </p:spPr>
      </p:pic>
      <p:sp>
        <p:nvSpPr>
          <p:cNvPr id="6" name="Rectangle 5"/>
          <p:cNvSpPr/>
          <p:nvPr/>
        </p:nvSpPr>
        <p:spPr>
          <a:xfrm>
            <a:off x="8252112" y="5815925"/>
            <a:ext cx="804516" cy="369332"/>
          </a:xfrm>
          <a:prstGeom prst="rect">
            <a:avLst/>
          </a:prstGeom>
        </p:spPr>
        <p:txBody>
          <a:bodyPr wrap="none">
            <a:spAutoFit/>
          </a:bodyPr>
          <a:lstStyle/>
          <a:p>
            <a:r>
              <a:rPr lang="en-AU" b="1" dirty="0">
                <a:sym typeface="Wingdings" pitchFamily="2" charset="2"/>
              </a:rPr>
              <a:t>Period</a:t>
            </a:r>
            <a:endParaRPr lang="en-US" dirty="0"/>
          </a:p>
        </p:txBody>
      </p:sp>
      <p:sp>
        <p:nvSpPr>
          <p:cNvPr id="7" name="Rectangle 6"/>
          <p:cNvSpPr/>
          <p:nvPr/>
        </p:nvSpPr>
        <p:spPr>
          <a:xfrm>
            <a:off x="1931460" y="2517205"/>
            <a:ext cx="546047" cy="369332"/>
          </a:xfrm>
          <a:prstGeom prst="rect">
            <a:avLst/>
          </a:prstGeom>
        </p:spPr>
        <p:txBody>
          <a:bodyPr wrap="none">
            <a:spAutoFit/>
          </a:bodyPr>
          <a:lstStyle/>
          <a:p>
            <a:r>
              <a:rPr lang="en-AU" b="1" dirty="0">
                <a:sym typeface="Wingdings" pitchFamily="2" charset="2"/>
              </a:rPr>
              <a:t>Age</a:t>
            </a:r>
            <a:endParaRPr lang="en-US" dirty="0"/>
          </a:p>
        </p:txBody>
      </p:sp>
      <p:sp>
        <p:nvSpPr>
          <p:cNvPr id="10" name="Rectangle 9"/>
          <p:cNvSpPr/>
          <p:nvPr/>
        </p:nvSpPr>
        <p:spPr>
          <a:xfrm>
            <a:off x="5569919" y="777101"/>
            <a:ext cx="1359668" cy="646331"/>
          </a:xfrm>
          <a:prstGeom prst="rect">
            <a:avLst/>
          </a:prstGeom>
        </p:spPr>
        <p:txBody>
          <a:bodyPr wrap="none">
            <a:spAutoFit/>
          </a:bodyPr>
          <a:lstStyle/>
          <a:p>
            <a:r>
              <a:rPr lang="en-AU" b="1" dirty="0">
                <a:sym typeface="Wingdings" pitchFamily="2" charset="2"/>
              </a:rPr>
              <a:t>Cohort 1925</a:t>
            </a:r>
          </a:p>
          <a:p>
            <a:r>
              <a:rPr lang="en-AU" b="1" dirty="0">
                <a:sym typeface="Wingdings" pitchFamily="2" charset="2"/>
              </a:rPr>
              <a:t>=WWII</a:t>
            </a:r>
            <a:endParaRPr lang="en-US" dirty="0"/>
          </a:p>
        </p:txBody>
      </p:sp>
      <p:sp>
        <p:nvSpPr>
          <p:cNvPr id="13" name="Rectangle 12"/>
          <p:cNvSpPr/>
          <p:nvPr/>
        </p:nvSpPr>
        <p:spPr>
          <a:xfrm>
            <a:off x="7513605" y="786102"/>
            <a:ext cx="1426994" cy="646331"/>
          </a:xfrm>
          <a:prstGeom prst="rect">
            <a:avLst/>
          </a:prstGeom>
        </p:spPr>
        <p:txBody>
          <a:bodyPr wrap="none">
            <a:spAutoFit/>
          </a:bodyPr>
          <a:lstStyle/>
          <a:p>
            <a:r>
              <a:rPr lang="en-AU" b="1" dirty="0">
                <a:sym typeface="Wingdings" pitchFamily="2" charset="2"/>
              </a:rPr>
              <a:t>Cohort 1945 </a:t>
            </a:r>
            <a:br>
              <a:rPr lang="en-AU" b="1" dirty="0">
                <a:sym typeface="Wingdings" pitchFamily="2" charset="2"/>
              </a:rPr>
            </a:br>
            <a:r>
              <a:rPr lang="en-AU" b="1" dirty="0">
                <a:sym typeface="Wingdings" pitchFamily="2" charset="2"/>
              </a:rPr>
              <a:t>= Vietnam W</a:t>
            </a:r>
            <a:endParaRPr lang="en-US" dirty="0"/>
          </a:p>
        </p:txBody>
      </p:sp>
      <p:sp>
        <p:nvSpPr>
          <p:cNvPr id="16" name="Rectangle 15"/>
          <p:cNvSpPr/>
          <p:nvPr/>
        </p:nvSpPr>
        <p:spPr>
          <a:xfrm>
            <a:off x="9515810" y="567539"/>
            <a:ext cx="1053686" cy="923330"/>
          </a:xfrm>
          <a:prstGeom prst="rect">
            <a:avLst/>
          </a:prstGeom>
        </p:spPr>
        <p:txBody>
          <a:bodyPr wrap="none">
            <a:spAutoFit/>
          </a:bodyPr>
          <a:lstStyle/>
          <a:p>
            <a:r>
              <a:rPr lang="en-AU" b="1" dirty="0">
                <a:sym typeface="Wingdings" pitchFamily="2" charset="2"/>
              </a:rPr>
              <a:t>Cohort </a:t>
            </a:r>
            <a:r>
              <a:rPr lang="en-AU" b="1" dirty="0" smtClean="0">
                <a:sym typeface="Wingdings" pitchFamily="2" charset="2"/>
              </a:rPr>
              <a:t/>
            </a:r>
            <a:br>
              <a:rPr lang="en-AU" b="1" dirty="0" smtClean="0">
                <a:sym typeface="Wingdings" pitchFamily="2" charset="2"/>
              </a:rPr>
            </a:br>
            <a:r>
              <a:rPr lang="en-AU" b="1" dirty="0" smtClean="0">
                <a:sym typeface="Wingdings" pitchFamily="2" charset="2"/>
              </a:rPr>
              <a:t>1965 etc.</a:t>
            </a:r>
            <a:endParaRPr lang="en-AU" b="1" dirty="0">
              <a:sym typeface="Wingdings" pitchFamily="2" charset="2"/>
            </a:endParaRPr>
          </a:p>
          <a:p>
            <a:r>
              <a:rPr lang="en-AU" b="1" dirty="0">
                <a:sym typeface="Wingdings" pitchFamily="2" charset="2"/>
              </a:rPr>
              <a:t>=?</a:t>
            </a:r>
            <a:endParaRPr lang="en-US" dirty="0"/>
          </a:p>
        </p:txBody>
      </p:sp>
      <p:sp>
        <p:nvSpPr>
          <p:cNvPr id="20" name="Rectangle 19"/>
          <p:cNvSpPr/>
          <p:nvPr/>
        </p:nvSpPr>
        <p:spPr>
          <a:xfrm>
            <a:off x="3609196" y="796925"/>
            <a:ext cx="1359668" cy="646331"/>
          </a:xfrm>
          <a:prstGeom prst="rect">
            <a:avLst/>
          </a:prstGeom>
        </p:spPr>
        <p:txBody>
          <a:bodyPr wrap="none">
            <a:spAutoFit/>
          </a:bodyPr>
          <a:lstStyle/>
          <a:p>
            <a:r>
              <a:rPr lang="en-AU" b="1" dirty="0">
                <a:sym typeface="Wingdings" pitchFamily="2" charset="2"/>
              </a:rPr>
              <a:t>Cohort 1905</a:t>
            </a:r>
          </a:p>
          <a:p>
            <a:r>
              <a:rPr lang="en-AU" b="1" dirty="0">
                <a:sym typeface="Wingdings" pitchFamily="2" charset="2"/>
              </a:rPr>
              <a:t>=?</a:t>
            </a:r>
            <a:endParaRPr lang="en-US" dirty="0"/>
          </a:p>
        </p:txBody>
      </p:sp>
      <p:sp>
        <p:nvSpPr>
          <p:cNvPr id="22" name="Rectangle 21"/>
          <p:cNvSpPr/>
          <p:nvPr/>
        </p:nvSpPr>
        <p:spPr>
          <a:xfrm>
            <a:off x="4367808" y="188641"/>
            <a:ext cx="6291594" cy="392415"/>
          </a:xfrm>
          <a:prstGeom prst="rect">
            <a:avLst/>
          </a:prstGeom>
        </p:spPr>
        <p:txBody>
          <a:bodyPr wrap="none">
            <a:spAutoFit/>
          </a:bodyPr>
          <a:lstStyle/>
          <a:p>
            <a:r>
              <a:rPr lang="en-US" altLang="en-US" sz="1950" b="1" dirty="0"/>
              <a:t>Ex: U.S. veterans in % of the male population (CPS </a:t>
            </a:r>
            <a:r>
              <a:rPr lang="en-US" altLang="en-US" sz="1950" b="1" dirty="0" err="1"/>
              <a:t>ipums</a:t>
            </a:r>
            <a:r>
              <a:rPr lang="en-US" altLang="en-US" sz="1950" b="1" dirty="0"/>
              <a:t>)   </a:t>
            </a:r>
            <a:endParaRPr lang="en-US" sz="1950" dirty="0"/>
          </a:p>
        </p:txBody>
      </p:sp>
      <p:sp>
        <p:nvSpPr>
          <p:cNvPr id="23" name="Rectangle 22"/>
          <p:cNvSpPr/>
          <p:nvPr/>
        </p:nvSpPr>
        <p:spPr>
          <a:xfrm>
            <a:off x="7248128" y="144216"/>
            <a:ext cx="1268296" cy="692497"/>
          </a:xfrm>
          <a:prstGeom prst="rect">
            <a:avLst/>
          </a:prstGeom>
        </p:spPr>
        <p:txBody>
          <a:bodyPr wrap="none">
            <a:spAutoFit/>
          </a:bodyPr>
          <a:lstStyle/>
          <a:p>
            <a:endParaRPr lang="en-US" altLang="en-US" sz="1950" b="1" dirty="0"/>
          </a:p>
          <a:p>
            <a:r>
              <a:rPr lang="en-US" altLang="en-US" sz="1950" b="1" dirty="0"/>
              <a:t>1965-2015</a:t>
            </a:r>
            <a:endParaRPr lang="en-US" sz="1950" dirty="0"/>
          </a:p>
        </p:txBody>
      </p:sp>
      <p:sp>
        <p:nvSpPr>
          <p:cNvPr id="17"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20</a:t>
            </a:fld>
            <a:endParaRPr lang="fr-CH" dirty="0"/>
          </a:p>
        </p:txBody>
      </p:sp>
      <p:cxnSp>
        <p:nvCxnSpPr>
          <p:cNvPr id="4" name="Straight Arrow Connector 3"/>
          <p:cNvCxnSpPr/>
          <p:nvPr/>
        </p:nvCxnSpPr>
        <p:spPr>
          <a:xfrm flipV="1">
            <a:off x="3340103" y="1449485"/>
            <a:ext cx="386953" cy="4053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244751" y="1423432"/>
            <a:ext cx="2361795" cy="2200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749363" y="1344615"/>
            <a:ext cx="3881719" cy="37208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631485" y="1122216"/>
            <a:ext cx="3909264" cy="3911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39588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25681" y="1166221"/>
            <a:ext cx="6086891" cy="4355574"/>
          </a:xfrm>
          <a:prstGeom prst="rect">
            <a:avLst/>
          </a:prstGeom>
        </p:spPr>
      </p:pic>
      <p:sp>
        <p:nvSpPr>
          <p:cNvPr id="22" name="Rectangle 21"/>
          <p:cNvSpPr/>
          <p:nvPr/>
        </p:nvSpPr>
        <p:spPr>
          <a:xfrm>
            <a:off x="2567608" y="412902"/>
            <a:ext cx="5867504" cy="692497"/>
          </a:xfrm>
          <a:prstGeom prst="rect">
            <a:avLst/>
          </a:prstGeom>
        </p:spPr>
        <p:txBody>
          <a:bodyPr wrap="none">
            <a:spAutoFit/>
          </a:bodyPr>
          <a:lstStyle/>
          <a:p>
            <a:r>
              <a:rPr lang="en-US" altLang="en-US" sz="1950" b="1" dirty="0"/>
              <a:t>Ex: Veterans as % of the male population (CPS </a:t>
            </a:r>
            <a:r>
              <a:rPr lang="en-US" altLang="en-US" sz="1950" b="1" dirty="0" err="1"/>
              <a:t>ipums</a:t>
            </a:r>
            <a:r>
              <a:rPr lang="en-US" altLang="en-US" sz="1950" b="1" dirty="0"/>
              <a:t>)   </a:t>
            </a:r>
          </a:p>
          <a:p>
            <a:r>
              <a:rPr lang="en-US" sz="1950" b="1" dirty="0"/>
              <a:t>APCTLAG model</a:t>
            </a:r>
            <a:endParaRPr lang="en-US" sz="1950" dirty="0"/>
          </a:p>
        </p:txBody>
      </p:sp>
      <p:cxnSp>
        <p:nvCxnSpPr>
          <p:cNvPr id="11" name="Straight Arrow Connector 10"/>
          <p:cNvCxnSpPr/>
          <p:nvPr/>
        </p:nvCxnSpPr>
        <p:spPr bwMode="auto">
          <a:xfrm>
            <a:off x="4444989" y="5085184"/>
            <a:ext cx="1320043" cy="59017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ectangle 12"/>
          <p:cNvSpPr/>
          <p:nvPr/>
        </p:nvSpPr>
        <p:spPr>
          <a:xfrm>
            <a:off x="5502902" y="5594475"/>
            <a:ext cx="1359668" cy="646331"/>
          </a:xfrm>
          <a:prstGeom prst="rect">
            <a:avLst/>
          </a:prstGeom>
        </p:spPr>
        <p:txBody>
          <a:bodyPr wrap="none">
            <a:spAutoFit/>
          </a:bodyPr>
          <a:lstStyle/>
          <a:p>
            <a:r>
              <a:rPr lang="en-AU" b="1" dirty="0">
                <a:sym typeface="Wingdings" pitchFamily="2" charset="2"/>
              </a:rPr>
              <a:t>Cohort 1925</a:t>
            </a:r>
          </a:p>
          <a:p>
            <a:r>
              <a:rPr lang="en-AU" b="1" dirty="0">
                <a:sym typeface="Wingdings" pitchFamily="2" charset="2"/>
              </a:rPr>
              <a:t>=WWII</a:t>
            </a:r>
            <a:endParaRPr lang="en-US" dirty="0"/>
          </a:p>
        </p:txBody>
      </p:sp>
      <p:cxnSp>
        <p:nvCxnSpPr>
          <p:cNvPr id="15" name="Straight Arrow Connector 14"/>
          <p:cNvCxnSpPr/>
          <p:nvPr/>
        </p:nvCxnSpPr>
        <p:spPr bwMode="auto">
          <a:xfrm>
            <a:off x="5975442" y="5085184"/>
            <a:ext cx="1916310" cy="85549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15"/>
          <p:cNvSpPr/>
          <p:nvPr/>
        </p:nvSpPr>
        <p:spPr>
          <a:xfrm>
            <a:off x="7798469" y="5582618"/>
            <a:ext cx="1426994" cy="646331"/>
          </a:xfrm>
          <a:prstGeom prst="rect">
            <a:avLst/>
          </a:prstGeom>
        </p:spPr>
        <p:txBody>
          <a:bodyPr wrap="none">
            <a:spAutoFit/>
          </a:bodyPr>
          <a:lstStyle/>
          <a:p>
            <a:r>
              <a:rPr lang="en-AU" b="1" dirty="0">
                <a:sym typeface="Wingdings" pitchFamily="2" charset="2"/>
              </a:rPr>
              <a:t>Cohort 1945 </a:t>
            </a:r>
            <a:br>
              <a:rPr lang="en-AU" b="1" dirty="0">
                <a:sym typeface="Wingdings" pitchFamily="2" charset="2"/>
              </a:rPr>
            </a:br>
            <a:r>
              <a:rPr lang="en-AU" b="1" dirty="0">
                <a:sym typeface="Wingdings" pitchFamily="2" charset="2"/>
              </a:rPr>
              <a:t>= Vietnam W</a:t>
            </a:r>
            <a:endParaRPr lang="en-US" dirty="0"/>
          </a:p>
        </p:txBody>
      </p:sp>
      <p:sp>
        <p:nvSpPr>
          <p:cNvPr id="17" name="Rectangle 16"/>
          <p:cNvSpPr/>
          <p:nvPr/>
        </p:nvSpPr>
        <p:spPr>
          <a:xfrm>
            <a:off x="6940204" y="3645025"/>
            <a:ext cx="1359668" cy="646331"/>
          </a:xfrm>
          <a:prstGeom prst="rect">
            <a:avLst/>
          </a:prstGeom>
        </p:spPr>
        <p:txBody>
          <a:bodyPr wrap="none">
            <a:spAutoFit/>
          </a:bodyPr>
          <a:lstStyle/>
          <a:p>
            <a:r>
              <a:rPr lang="en-AU" b="1" dirty="0">
                <a:sym typeface="Wingdings" pitchFamily="2" charset="2"/>
              </a:rPr>
              <a:t>Cohort 1965</a:t>
            </a:r>
          </a:p>
          <a:p>
            <a:r>
              <a:rPr lang="en-AU" b="1" dirty="0" smtClean="0">
                <a:sym typeface="Wingdings" pitchFamily="2" charset="2"/>
              </a:rPr>
              <a:t>etc. =?</a:t>
            </a:r>
            <a:endParaRPr lang="en-US" dirty="0"/>
          </a:p>
        </p:txBody>
      </p:sp>
      <p:cxnSp>
        <p:nvCxnSpPr>
          <p:cNvPr id="23" name="Straight Arrow Connector 22"/>
          <p:cNvCxnSpPr/>
          <p:nvPr/>
        </p:nvCxnSpPr>
        <p:spPr bwMode="auto">
          <a:xfrm>
            <a:off x="3244751" y="5006554"/>
            <a:ext cx="722796" cy="68202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Rectangle 23"/>
          <p:cNvSpPr/>
          <p:nvPr/>
        </p:nvSpPr>
        <p:spPr>
          <a:xfrm>
            <a:off x="3411283" y="5582618"/>
            <a:ext cx="1359668" cy="646331"/>
          </a:xfrm>
          <a:prstGeom prst="rect">
            <a:avLst/>
          </a:prstGeom>
        </p:spPr>
        <p:txBody>
          <a:bodyPr wrap="none">
            <a:spAutoFit/>
          </a:bodyPr>
          <a:lstStyle/>
          <a:p>
            <a:r>
              <a:rPr lang="en-AU" b="1" dirty="0">
                <a:sym typeface="Wingdings" pitchFamily="2" charset="2"/>
              </a:rPr>
              <a:t>Cohort 1905</a:t>
            </a:r>
          </a:p>
          <a:p>
            <a:r>
              <a:rPr lang="en-AU" b="1" dirty="0">
                <a:sym typeface="Wingdings" pitchFamily="2" charset="2"/>
              </a:rPr>
              <a:t>=?</a:t>
            </a:r>
            <a:endParaRPr lang="en-US" dirty="0"/>
          </a:p>
        </p:txBody>
      </p:sp>
      <p:sp>
        <p:nvSpPr>
          <p:cNvPr id="25" name="Rectangle 24"/>
          <p:cNvSpPr/>
          <p:nvPr/>
        </p:nvSpPr>
        <p:spPr>
          <a:xfrm>
            <a:off x="7248128" y="432248"/>
            <a:ext cx="1268296" cy="692497"/>
          </a:xfrm>
          <a:prstGeom prst="rect">
            <a:avLst/>
          </a:prstGeom>
        </p:spPr>
        <p:txBody>
          <a:bodyPr wrap="none">
            <a:spAutoFit/>
          </a:bodyPr>
          <a:lstStyle/>
          <a:p>
            <a:endParaRPr lang="en-US" altLang="en-US" sz="1950" b="1" dirty="0"/>
          </a:p>
          <a:p>
            <a:r>
              <a:rPr lang="en-US" altLang="en-US" sz="1950" b="1" dirty="0"/>
              <a:t>1965-2015</a:t>
            </a:r>
            <a:endParaRPr lang="en-US" sz="1950" dirty="0"/>
          </a:p>
        </p:txBody>
      </p:sp>
      <p:sp>
        <p:nvSpPr>
          <p:cNvPr id="12"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21</a:t>
            </a:fld>
            <a:endParaRPr lang="fr-CH" dirty="0"/>
          </a:p>
        </p:txBody>
      </p:sp>
      <p:sp>
        <p:nvSpPr>
          <p:cNvPr id="18" name="Rectangle 17"/>
          <p:cNvSpPr/>
          <p:nvPr/>
        </p:nvSpPr>
        <p:spPr>
          <a:xfrm>
            <a:off x="8252112" y="5192470"/>
            <a:ext cx="838691" cy="369332"/>
          </a:xfrm>
          <a:prstGeom prst="rect">
            <a:avLst/>
          </a:prstGeom>
        </p:spPr>
        <p:txBody>
          <a:bodyPr wrap="none">
            <a:spAutoFit/>
          </a:bodyPr>
          <a:lstStyle/>
          <a:p>
            <a:r>
              <a:rPr lang="en-AU" b="1" dirty="0" smtClean="0">
                <a:sym typeface="Wingdings" pitchFamily="2" charset="2"/>
              </a:rPr>
              <a:t>Cohort</a:t>
            </a:r>
            <a:endParaRPr lang="en-US" dirty="0"/>
          </a:p>
        </p:txBody>
      </p:sp>
    </p:spTree>
    <p:extLst>
      <p:ext uri="{BB962C8B-B14F-4D97-AF65-F5344CB8AC3E}">
        <p14:creationId xmlns:p14="http://schemas.microsoft.com/office/powerpoint/2010/main" val="14605596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38157" y="1137828"/>
            <a:ext cx="7207809" cy="4338122"/>
          </a:xfrm>
          <a:prstGeom prst="rect">
            <a:avLst/>
          </a:prstGeom>
        </p:spPr>
      </p:pic>
      <p:cxnSp>
        <p:nvCxnSpPr>
          <p:cNvPr id="9" name="Straight Arrow Connector 8"/>
          <p:cNvCxnSpPr/>
          <p:nvPr/>
        </p:nvCxnSpPr>
        <p:spPr bwMode="auto">
          <a:xfrm>
            <a:off x="4651673" y="3669409"/>
            <a:ext cx="728413" cy="54421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angle 9"/>
          <p:cNvSpPr/>
          <p:nvPr/>
        </p:nvSpPr>
        <p:spPr>
          <a:xfrm>
            <a:off x="5015880" y="4172018"/>
            <a:ext cx="1495602" cy="615553"/>
          </a:xfrm>
          <a:prstGeom prst="rect">
            <a:avLst/>
          </a:prstGeom>
        </p:spPr>
        <p:txBody>
          <a:bodyPr wrap="none">
            <a:spAutoFit/>
          </a:bodyPr>
          <a:lstStyle/>
          <a:p>
            <a:r>
              <a:rPr lang="en-AU" b="1" dirty="0">
                <a:sym typeface="Wingdings" pitchFamily="2" charset="2"/>
              </a:rPr>
              <a:t>Cohort 1925</a:t>
            </a:r>
          </a:p>
          <a:p>
            <a:r>
              <a:rPr lang="en-AU" sz="1600" dirty="0">
                <a:sym typeface="Wingdings" pitchFamily="2" charset="2"/>
              </a:rPr>
              <a:t>=GI bill of rights</a:t>
            </a:r>
            <a:endParaRPr lang="en-US" sz="1600" dirty="0"/>
          </a:p>
        </p:txBody>
      </p:sp>
      <p:cxnSp>
        <p:nvCxnSpPr>
          <p:cNvPr id="12" name="Straight Arrow Connector 11"/>
          <p:cNvCxnSpPr/>
          <p:nvPr/>
        </p:nvCxnSpPr>
        <p:spPr bwMode="auto">
          <a:xfrm>
            <a:off x="6312024" y="1877880"/>
            <a:ext cx="936104" cy="106250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V="1">
            <a:off x="7608168" y="1358969"/>
            <a:ext cx="784046" cy="38936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Rectangle 19"/>
          <p:cNvSpPr/>
          <p:nvPr/>
        </p:nvSpPr>
        <p:spPr>
          <a:xfrm>
            <a:off x="8328248" y="815652"/>
            <a:ext cx="1685846" cy="646331"/>
          </a:xfrm>
          <a:prstGeom prst="rect">
            <a:avLst/>
          </a:prstGeom>
        </p:spPr>
        <p:txBody>
          <a:bodyPr wrap="none">
            <a:spAutoFit/>
          </a:bodyPr>
          <a:lstStyle/>
          <a:p>
            <a:r>
              <a:rPr lang="en-AU" b="1" dirty="0">
                <a:sym typeface="Wingdings" pitchFamily="2" charset="2"/>
              </a:rPr>
              <a:t>Skyrocketing </a:t>
            </a:r>
            <a:br>
              <a:rPr lang="en-AU" b="1" dirty="0">
                <a:sym typeface="Wingdings" pitchFamily="2" charset="2"/>
              </a:rPr>
            </a:br>
            <a:r>
              <a:rPr lang="en-AU" b="1" dirty="0">
                <a:sym typeface="Wingdings" pitchFamily="2" charset="2"/>
              </a:rPr>
              <a:t>tuition and fees</a:t>
            </a:r>
            <a:endParaRPr lang="en-US" dirty="0"/>
          </a:p>
        </p:txBody>
      </p:sp>
      <p:sp>
        <p:nvSpPr>
          <p:cNvPr id="22" name="Rectangle 21"/>
          <p:cNvSpPr/>
          <p:nvPr/>
        </p:nvSpPr>
        <p:spPr>
          <a:xfrm>
            <a:off x="2567609" y="412902"/>
            <a:ext cx="5790047" cy="692497"/>
          </a:xfrm>
          <a:prstGeom prst="rect">
            <a:avLst/>
          </a:prstGeom>
        </p:spPr>
        <p:txBody>
          <a:bodyPr wrap="none">
            <a:spAutoFit/>
          </a:bodyPr>
          <a:lstStyle/>
          <a:p>
            <a:r>
              <a:rPr lang="en-US" altLang="en-US" sz="1950" b="1" dirty="0"/>
              <a:t>Ex: BA owners % of the male population (CPS </a:t>
            </a:r>
            <a:r>
              <a:rPr lang="en-US" altLang="en-US" sz="1950" b="1" dirty="0" err="1"/>
              <a:t>ipums</a:t>
            </a:r>
            <a:r>
              <a:rPr lang="en-US" altLang="en-US" sz="1950" b="1" dirty="0"/>
              <a:t>)   </a:t>
            </a:r>
          </a:p>
          <a:p>
            <a:r>
              <a:rPr lang="en-US" sz="1950" b="1" dirty="0"/>
              <a:t>APCTLAG model</a:t>
            </a:r>
            <a:endParaRPr lang="en-US" sz="1950" dirty="0"/>
          </a:p>
        </p:txBody>
      </p:sp>
      <p:sp>
        <p:nvSpPr>
          <p:cNvPr id="18" name="Rectangle 17"/>
          <p:cNvSpPr/>
          <p:nvPr/>
        </p:nvSpPr>
        <p:spPr>
          <a:xfrm>
            <a:off x="5882880" y="2895800"/>
            <a:ext cx="2908548" cy="1169551"/>
          </a:xfrm>
          <a:prstGeom prst="rect">
            <a:avLst/>
          </a:prstGeom>
        </p:spPr>
        <p:txBody>
          <a:bodyPr wrap="square">
            <a:spAutoFit/>
          </a:bodyPr>
          <a:lstStyle/>
          <a:p>
            <a:r>
              <a:rPr lang="en-US" sz="1400" dirty="0"/>
              <a:t>"Going to College to Avoid the Draft: The Unintended Legacy of the Vietnam War." </a:t>
            </a:r>
            <a:r>
              <a:rPr lang="en-US" sz="1400" dirty="0" smtClean="0"/>
              <a:t>(David Card, </a:t>
            </a:r>
            <a:r>
              <a:rPr lang="en-US" sz="1400" dirty="0"/>
              <a:t>Thomas Lemieux), American Economic Review 91, May 2001. </a:t>
            </a:r>
          </a:p>
        </p:txBody>
      </p:sp>
      <p:sp>
        <p:nvSpPr>
          <p:cNvPr id="21" name="Rectangle 20"/>
          <p:cNvSpPr/>
          <p:nvPr/>
        </p:nvSpPr>
        <p:spPr>
          <a:xfrm>
            <a:off x="7128403" y="2532052"/>
            <a:ext cx="1412566" cy="369332"/>
          </a:xfrm>
          <a:prstGeom prst="rect">
            <a:avLst/>
          </a:prstGeom>
        </p:spPr>
        <p:txBody>
          <a:bodyPr wrap="none">
            <a:spAutoFit/>
          </a:bodyPr>
          <a:lstStyle/>
          <a:p>
            <a:r>
              <a:rPr lang="en-AU" b="1" dirty="0">
                <a:sym typeface="Wingdings" pitchFamily="2" charset="2"/>
              </a:rPr>
              <a:t>Cohort 1948 </a:t>
            </a:r>
            <a:endParaRPr lang="en-US" dirty="0"/>
          </a:p>
        </p:txBody>
      </p:sp>
      <p:sp>
        <p:nvSpPr>
          <p:cNvPr id="25" name="Rectangle 24"/>
          <p:cNvSpPr/>
          <p:nvPr/>
        </p:nvSpPr>
        <p:spPr>
          <a:xfrm>
            <a:off x="7248128" y="360240"/>
            <a:ext cx="1268296" cy="692497"/>
          </a:xfrm>
          <a:prstGeom prst="rect">
            <a:avLst/>
          </a:prstGeom>
        </p:spPr>
        <p:txBody>
          <a:bodyPr wrap="none">
            <a:spAutoFit/>
          </a:bodyPr>
          <a:lstStyle/>
          <a:p>
            <a:endParaRPr lang="en-US" altLang="en-US" sz="1950" b="1" dirty="0"/>
          </a:p>
          <a:p>
            <a:r>
              <a:rPr lang="en-US" altLang="en-US" sz="1950" b="1" dirty="0"/>
              <a:t>1965-2015</a:t>
            </a:r>
            <a:endParaRPr lang="en-US" sz="1950" dirty="0"/>
          </a:p>
        </p:txBody>
      </p:sp>
      <p:sp>
        <p:nvSpPr>
          <p:cNvPr id="13"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22</a:t>
            </a:fld>
            <a:endParaRPr lang="fr-CH" dirty="0"/>
          </a:p>
        </p:txBody>
      </p:sp>
      <p:sp>
        <p:nvSpPr>
          <p:cNvPr id="15" name="Rectangle 14"/>
          <p:cNvSpPr/>
          <p:nvPr/>
        </p:nvSpPr>
        <p:spPr>
          <a:xfrm>
            <a:off x="8121623" y="4759411"/>
            <a:ext cx="838691" cy="369332"/>
          </a:xfrm>
          <a:prstGeom prst="rect">
            <a:avLst/>
          </a:prstGeom>
        </p:spPr>
        <p:txBody>
          <a:bodyPr wrap="none">
            <a:spAutoFit/>
          </a:bodyPr>
          <a:lstStyle/>
          <a:p>
            <a:r>
              <a:rPr lang="en-AU" b="1" dirty="0" smtClean="0">
                <a:sym typeface="Wingdings" pitchFamily="2" charset="2"/>
              </a:rPr>
              <a:t>Cohort</a:t>
            </a:r>
            <a:endParaRPr lang="en-US" dirty="0"/>
          </a:p>
        </p:txBody>
      </p:sp>
      <p:pic>
        <p:nvPicPr>
          <p:cNvPr id="2" name="Picture 1"/>
          <p:cNvPicPr>
            <a:picLocks noChangeAspect="1"/>
          </p:cNvPicPr>
          <p:nvPr/>
        </p:nvPicPr>
        <p:blipFill>
          <a:blip r:embed="rId3"/>
          <a:stretch>
            <a:fillRect/>
          </a:stretch>
        </p:blipFill>
        <p:spPr>
          <a:xfrm>
            <a:off x="458635" y="2892338"/>
            <a:ext cx="1385653" cy="2051739"/>
          </a:xfrm>
          <a:prstGeom prst="rect">
            <a:avLst/>
          </a:prstGeom>
        </p:spPr>
      </p:pic>
      <p:cxnSp>
        <p:nvCxnSpPr>
          <p:cNvPr id="4" name="Straight Arrow Connector 3"/>
          <p:cNvCxnSpPr/>
          <p:nvPr/>
        </p:nvCxnSpPr>
        <p:spPr>
          <a:xfrm flipV="1">
            <a:off x="1752505" y="4646815"/>
            <a:ext cx="3263375" cy="415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7642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7096" y="1196753"/>
            <a:ext cx="7135870" cy="4279101"/>
          </a:xfrm>
          <a:prstGeom prst="rect">
            <a:avLst/>
          </a:prstGeom>
        </p:spPr>
      </p:pic>
      <p:cxnSp>
        <p:nvCxnSpPr>
          <p:cNvPr id="12" name="Straight Arrow Connector 11"/>
          <p:cNvCxnSpPr/>
          <p:nvPr/>
        </p:nvCxnSpPr>
        <p:spPr bwMode="auto">
          <a:xfrm flipH="1">
            <a:off x="6672065" y="3241198"/>
            <a:ext cx="228529" cy="133993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15"/>
          <p:cNvSpPr/>
          <p:nvPr/>
        </p:nvSpPr>
        <p:spPr>
          <a:xfrm>
            <a:off x="6888088" y="2742020"/>
            <a:ext cx="1359668" cy="646331"/>
          </a:xfrm>
          <a:prstGeom prst="rect">
            <a:avLst/>
          </a:prstGeom>
        </p:spPr>
        <p:txBody>
          <a:bodyPr wrap="none">
            <a:spAutoFit/>
          </a:bodyPr>
          <a:lstStyle/>
          <a:p>
            <a:r>
              <a:rPr lang="en-AU" b="1" dirty="0">
                <a:sym typeface="Wingdings" pitchFamily="2" charset="2"/>
              </a:rPr>
              <a:t>Cohort 1955</a:t>
            </a:r>
          </a:p>
          <a:p>
            <a:r>
              <a:rPr lang="en-AU" b="1" dirty="0">
                <a:sym typeface="Wingdings" pitchFamily="2" charset="2"/>
              </a:rPr>
              <a:t>Premium&lt;0</a:t>
            </a:r>
            <a:endParaRPr lang="en-US" dirty="0"/>
          </a:p>
        </p:txBody>
      </p:sp>
      <p:sp>
        <p:nvSpPr>
          <p:cNvPr id="22" name="Rectangle 21"/>
          <p:cNvSpPr/>
          <p:nvPr/>
        </p:nvSpPr>
        <p:spPr>
          <a:xfrm>
            <a:off x="2567609" y="412902"/>
            <a:ext cx="4273029" cy="692497"/>
          </a:xfrm>
          <a:prstGeom prst="rect">
            <a:avLst/>
          </a:prstGeom>
        </p:spPr>
        <p:txBody>
          <a:bodyPr wrap="none">
            <a:spAutoFit/>
          </a:bodyPr>
          <a:lstStyle/>
          <a:p>
            <a:r>
              <a:rPr lang="en-US" altLang="en-US" sz="1950" b="1" dirty="0"/>
              <a:t>Ex: Veterans wage premium (diff of log)</a:t>
            </a:r>
          </a:p>
          <a:p>
            <a:r>
              <a:rPr lang="en-US" sz="1950" b="1" dirty="0"/>
              <a:t>APCGO model (GO=Gap Oaxaca)</a:t>
            </a:r>
            <a:endParaRPr lang="en-US" sz="1950" dirty="0"/>
          </a:p>
        </p:txBody>
      </p:sp>
      <p:sp>
        <p:nvSpPr>
          <p:cNvPr id="3" name="Rectangle 2"/>
          <p:cNvSpPr/>
          <p:nvPr/>
        </p:nvSpPr>
        <p:spPr>
          <a:xfrm>
            <a:off x="4655840" y="1484785"/>
            <a:ext cx="1628010" cy="646331"/>
          </a:xfrm>
          <a:prstGeom prst="rect">
            <a:avLst/>
          </a:prstGeom>
        </p:spPr>
        <p:txBody>
          <a:bodyPr wrap="none">
            <a:spAutoFit/>
          </a:bodyPr>
          <a:lstStyle/>
          <a:p>
            <a:r>
              <a:rPr lang="en-US" altLang="en-US" b="1" dirty="0"/>
              <a:t>WWII veterans</a:t>
            </a:r>
            <a:br>
              <a:rPr lang="en-US" altLang="en-US" b="1" dirty="0"/>
            </a:br>
            <a:r>
              <a:rPr lang="en-US" altLang="en-US" b="1" dirty="0"/>
              <a:t>premium &gt;30%</a:t>
            </a:r>
            <a:endParaRPr lang="en-US" dirty="0"/>
          </a:p>
        </p:txBody>
      </p:sp>
      <p:sp>
        <p:nvSpPr>
          <p:cNvPr id="5" name="Rectangle 4"/>
          <p:cNvSpPr/>
          <p:nvPr/>
        </p:nvSpPr>
        <p:spPr>
          <a:xfrm>
            <a:off x="1343472" y="5589240"/>
            <a:ext cx="9705528" cy="923330"/>
          </a:xfrm>
          <a:prstGeom prst="rect">
            <a:avLst/>
          </a:prstGeom>
        </p:spPr>
        <p:txBody>
          <a:bodyPr wrap="square">
            <a:spAutoFit/>
          </a:bodyPr>
          <a:lstStyle/>
          <a:p>
            <a:r>
              <a:rPr lang="en-US" dirty="0"/>
              <a:t>SEE THE STORY IN:</a:t>
            </a:r>
          </a:p>
          <a:p>
            <a:r>
              <a:rPr lang="en-US" dirty="0" err="1"/>
              <a:t>Alair</a:t>
            </a:r>
            <a:r>
              <a:rPr lang="en-US" dirty="0"/>
              <a:t> MacLean and Meredith </a:t>
            </a:r>
            <a:r>
              <a:rPr lang="en-US" dirty="0" err="1"/>
              <a:t>Kleykamp</a:t>
            </a:r>
            <a:r>
              <a:rPr lang="en-US" dirty="0"/>
              <a:t>. 2016. “Income Inequality and the Veteran Experience.” </a:t>
            </a:r>
            <a:r>
              <a:rPr lang="en-US" i="1" dirty="0"/>
              <a:t>Annals of the American Academy of Political and Social Science </a:t>
            </a:r>
            <a:r>
              <a:rPr lang="en-US" dirty="0"/>
              <a:t>663:99-116.</a:t>
            </a:r>
          </a:p>
        </p:txBody>
      </p:sp>
      <p:sp>
        <p:nvSpPr>
          <p:cNvPr id="15" name="Rectangle 14"/>
          <p:cNvSpPr/>
          <p:nvPr/>
        </p:nvSpPr>
        <p:spPr>
          <a:xfrm>
            <a:off x="6915936" y="144216"/>
            <a:ext cx="1268296" cy="692497"/>
          </a:xfrm>
          <a:prstGeom prst="rect">
            <a:avLst/>
          </a:prstGeom>
        </p:spPr>
        <p:txBody>
          <a:bodyPr wrap="none">
            <a:spAutoFit/>
          </a:bodyPr>
          <a:lstStyle/>
          <a:p>
            <a:endParaRPr lang="en-US" altLang="en-US" sz="1950" b="1" dirty="0"/>
          </a:p>
          <a:p>
            <a:r>
              <a:rPr lang="en-US" altLang="en-US" sz="1950" b="1" dirty="0"/>
              <a:t>1965-2015</a:t>
            </a:r>
            <a:endParaRPr lang="en-US" sz="1950" dirty="0"/>
          </a:p>
        </p:txBody>
      </p:sp>
      <p:sp>
        <p:nvSpPr>
          <p:cNvPr id="9"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23</a:t>
            </a:fld>
            <a:endParaRPr lang="fr-CH" dirty="0"/>
          </a:p>
        </p:txBody>
      </p:sp>
    </p:spTree>
    <p:extLst>
      <p:ext uri="{BB962C8B-B14F-4D97-AF65-F5344CB8AC3E}">
        <p14:creationId xmlns:p14="http://schemas.microsoft.com/office/powerpoint/2010/main" val="9762251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727515" y="1196751"/>
            <a:ext cx="8970997" cy="3785652"/>
          </a:xfrm>
          <a:prstGeom prst="rect">
            <a:avLst/>
          </a:prstGeom>
          <a:noFill/>
        </p:spPr>
        <p:txBody>
          <a:bodyPr wrap="square" rtlCol="0">
            <a:spAutoFit/>
          </a:bodyPr>
          <a:lstStyle/>
          <a:p>
            <a:r>
              <a:rPr lang="en-US" sz="2400" b="1" dirty="0"/>
              <a:t>Statistical background: Age Period Cohort models</a:t>
            </a:r>
          </a:p>
          <a:p>
            <a:endParaRPr lang="en-US" sz="2400" dirty="0"/>
          </a:p>
          <a:p>
            <a:r>
              <a:rPr lang="en-US" sz="2400" dirty="0"/>
              <a:t>Separate the effects of age, period of measurement and cohort.</a:t>
            </a:r>
          </a:p>
          <a:p>
            <a:endParaRPr lang="en-US" sz="2400" dirty="0"/>
          </a:p>
          <a:p>
            <a:r>
              <a:rPr lang="en-US" sz="2400" dirty="0"/>
              <a:t>Problematic colinearity: </a:t>
            </a:r>
          </a:p>
          <a:p>
            <a:r>
              <a:rPr lang="en-US" sz="2400" dirty="0"/>
              <a:t>cohort (date of birth) = period (date of measurement) - age</a:t>
            </a:r>
          </a:p>
          <a:p>
            <a:endParaRPr lang="en-US" sz="2400" dirty="0"/>
          </a:p>
          <a:p>
            <a:r>
              <a:rPr lang="en-US" sz="2000" dirty="0"/>
              <a:t>(Ryder 1965, Mason et al. 1973, Mason / Fienberg 1985, Mason / Smith 1985, </a:t>
            </a:r>
            <a:br>
              <a:rPr lang="en-US" sz="2000" dirty="0"/>
            </a:br>
            <a:r>
              <a:rPr lang="en-US" sz="2000" dirty="0"/>
              <a:t>Yang </a:t>
            </a:r>
            <a:r>
              <a:rPr lang="en-US" sz="2000" dirty="0" err="1"/>
              <a:t>Yang</a:t>
            </a:r>
            <a:r>
              <a:rPr lang="en-US" sz="2000" dirty="0"/>
              <a:t> et al. 2006 2008, Smith 2008, </a:t>
            </a:r>
            <a:r>
              <a:rPr lang="en-US" sz="2000" dirty="0" err="1"/>
              <a:t>Pampel</a:t>
            </a:r>
            <a:r>
              <a:rPr lang="en-US" sz="2000" dirty="0"/>
              <a:t> 2012)</a:t>
            </a:r>
          </a:p>
          <a:p>
            <a:endParaRPr lang="en-US" sz="2400" dirty="0"/>
          </a:p>
        </p:txBody>
      </p:sp>
      <p:sp>
        <p:nvSpPr>
          <p:cNvPr id="3"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24</a:t>
            </a:fld>
            <a:endParaRPr lang="fr-CH" dirty="0"/>
          </a:p>
        </p:txBody>
      </p:sp>
    </p:spTree>
    <p:extLst>
      <p:ext uri="{BB962C8B-B14F-4D97-AF65-F5344CB8AC3E}">
        <p14:creationId xmlns:p14="http://schemas.microsoft.com/office/powerpoint/2010/main" val="38247329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rtlCol="0" anchor="t" anchorCtr="0" compatLnSpc="1">
            <a:prstTxWarp prst="textNoShape">
              <a:avLst/>
            </a:prstTxWarp>
            <a:normAutofit/>
          </a:bodyPr>
          <a:lstStyle/>
          <a:p>
            <a:endParaRPr lang="en-US" altLang="en-US" dirty="0" smtClean="0"/>
          </a:p>
        </p:txBody>
      </p:sp>
      <p:sp>
        <p:nvSpPr>
          <p:cNvPr id="18436" name="Content Placeholder 2"/>
          <p:cNvSpPr>
            <a:spLocks noGrp="1"/>
          </p:cNvSpPr>
          <p:nvPr>
            <p:ph idx="1"/>
          </p:nvPr>
        </p:nvSpPr>
        <p:spPr>
          <a:xfrm>
            <a:off x="2351586" y="1205753"/>
            <a:ext cx="5757863" cy="4246166"/>
          </a:xfrm>
        </p:spPr>
        <p:txBody>
          <a:bodyPr>
            <a:noAutofit/>
          </a:bodyPr>
          <a:lstStyle/>
          <a:p>
            <a:pPr marL="0" indent="0">
              <a:spcBef>
                <a:spcPct val="0"/>
              </a:spcBef>
              <a:spcAft>
                <a:spcPts val="488"/>
              </a:spcAft>
              <a:buNone/>
            </a:pPr>
            <a:r>
              <a:rPr lang="en-GB" altLang="en-US" sz="975" dirty="0"/>
              <a:t>MASON K. O., MASON W. M., WINSBOROUGH H. H., POOLE K., 1973, “Some methodological issues in cohort analysis of archival data”, American sociological review, 38, pp. 242-258.</a:t>
            </a:r>
          </a:p>
          <a:p>
            <a:pPr marL="0" indent="0">
              <a:spcBef>
                <a:spcPct val="0"/>
              </a:spcBef>
              <a:spcAft>
                <a:spcPts val="488"/>
              </a:spcAft>
              <a:buNone/>
            </a:pPr>
            <a:r>
              <a:rPr lang="en-US" altLang="en-US" sz="975" dirty="0"/>
              <a:t>GLENN N. D., 1976, “Cohort analysts’ futile quest : statistical attempts to separate age, period, and cohort effects”, American sociological review, 41, pp. 900-905.</a:t>
            </a:r>
          </a:p>
          <a:p>
            <a:pPr marL="0" indent="0">
              <a:spcBef>
                <a:spcPct val="0"/>
              </a:spcBef>
              <a:spcAft>
                <a:spcPts val="488"/>
              </a:spcAft>
              <a:buNone/>
            </a:pPr>
            <a:r>
              <a:rPr lang="en-US" altLang="en-US" sz="975" dirty="0"/>
              <a:t>Adams, J. 1978.  “Sequential Strategies and the Separation of Age, Cohort, and Time-of-Measurement Contributions to Developmental Data.” Psychological Bulletin 85: 1309-16.</a:t>
            </a:r>
          </a:p>
          <a:p>
            <a:pPr marL="0" indent="0">
              <a:spcBef>
                <a:spcPct val="0"/>
              </a:spcBef>
              <a:spcAft>
                <a:spcPts val="488"/>
              </a:spcAft>
              <a:buNone/>
            </a:pPr>
            <a:r>
              <a:rPr lang="en-US" altLang="en-US" sz="975" dirty="0"/>
              <a:t>HASTINGS D. W., BERRY L. G., 1979, Cohort analysis : a collection of interdisciplinary readings, Oxford (Ohio), Scripps Foundation for Research in Population Problems. </a:t>
            </a:r>
          </a:p>
          <a:p>
            <a:pPr marL="0" indent="0">
              <a:spcBef>
                <a:spcPct val="0"/>
              </a:spcBef>
              <a:spcAft>
                <a:spcPts val="488"/>
              </a:spcAft>
              <a:buNone/>
            </a:pPr>
            <a:r>
              <a:rPr lang="en-US" altLang="en-US" sz="975" dirty="0"/>
              <a:t>Rodgers, W.L. 1982. “Estimable Functions of Age, Period, and Cohort Effects.” American Sociological Review 47:774-87.</a:t>
            </a:r>
          </a:p>
          <a:p>
            <a:pPr marL="0" indent="0">
              <a:spcBef>
                <a:spcPct val="0"/>
              </a:spcBef>
              <a:spcAft>
                <a:spcPts val="488"/>
              </a:spcAft>
              <a:buNone/>
            </a:pPr>
            <a:r>
              <a:rPr lang="en-US" altLang="en-US" sz="975" dirty="0" err="1"/>
              <a:t>Holford</a:t>
            </a:r>
            <a:r>
              <a:rPr lang="en-US" altLang="en-US" sz="975" dirty="0"/>
              <a:t>, T.R. 1983. “The Estimation of Age, Period, and Cohort Effects for Vital Rates.” Biometrics 39:311-24.</a:t>
            </a:r>
          </a:p>
          <a:p>
            <a:pPr marL="0" indent="0">
              <a:spcBef>
                <a:spcPct val="0"/>
              </a:spcBef>
              <a:spcAft>
                <a:spcPts val="488"/>
              </a:spcAft>
              <a:buNone/>
            </a:pPr>
            <a:r>
              <a:rPr lang="en-US" altLang="en-US" sz="975" dirty="0"/>
              <a:t>Mason W.M. and H.L. Smith. 1985. “Age-Period-Cohort Analysis and the Study of Deaths from Pulmonary Tuberculosis.” Pp.151-228 in Cohort Analysis in Social Research: Beyond the Identification Problem, edited by W.M. Mason and S.E. Fienberg. New York: Springer-</a:t>
            </a:r>
            <a:r>
              <a:rPr lang="en-US" altLang="en-US" sz="975" dirty="0" err="1"/>
              <a:t>Verlag</a:t>
            </a:r>
            <a:r>
              <a:rPr lang="en-US" altLang="en-US" sz="975" dirty="0"/>
              <a:t>.</a:t>
            </a:r>
            <a:endParaRPr lang="en-GB" altLang="en-US" sz="975" dirty="0"/>
          </a:p>
          <a:p>
            <a:pPr marL="0" indent="0">
              <a:spcBef>
                <a:spcPct val="0"/>
              </a:spcBef>
              <a:spcAft>
                <a:spcPts val="488"/>
              </a:spcAft>
              <a:buNone/>
            </a:pPr>
            <a:r>
              <a:rPr lang="en-GB" altLang="en-US" sz="975" dirty="0"/>
              <a:t>MASON W. M., FIENBERG S. E., 1985, Cohort analysis in social research : beyond the identification problem, Berlin, Springer </a:t>
            </a:r>
            <a:r>
              <a:rPr lang="en-GB" altLang="en-US" sz="975" dirty="0" err="1"/>
              <a:t>Verlag</a:t>
            </a:r>
            <a:r>
              <a:rPr lang="en-GB" altLang="en-US" sz="975" dirty="0"/>
              <a:t>.</a:t>
            </a:r>
          </a:p>
          <a:p>
            <a:pPr marL="0" indent="0">
              <a:spcBef>
                <a:spcPct val="0"/>
              </a:spcBef>
              <a:spcAft>
                <a:spcPts val="488"/>
              </a:spcAft>
              <a:buNone/>
            </a:pPr>
            <a:r>
              <a:rPr lang="en-US" altLang="en-US" sz="975" dirty="0"/>
              <a:t>Clayton, D. and E. </a:t>
            </a:r>
            <a:r>
              <a:rPr lang="en-US" altLang="en-US" sz="975" dirty="0" err="1"/>
              <a:t>Schifflers</a:t>
            </a:r>
            <a:r>
              <a:rPr lang="en-US" altLang="en-US" sz="975" dirty="0"/>
              <a:t>. 1987a. “Models for Temporal Variation in Cancer Rates I: Age-Period and Age-Cohort Models.”  Statistics in Medicine 6:449-67.</a:t>
            </a:r>
          </a:p>
          <a:p>
            <a:pPr marL="0" indent="0">
              <a:spcBef>
                <a:spcPct val="0"/>
              </a:spcBef>
              <a:spcAft>
                <a:spcPts val="488"/>
              </a:spcAft>
              <a:buNone/>
            </a:pPr>
            <a:r>
              <a:rPr lang="en-US" altLang="en-US" sz="975" dirty="0"/>
              <a:t>Clayton, D. and E. </a:t>
            </a:r>
            <a:r>
              <a:rPr lang="en-US" altLang="en-US" sz="975" dirty="0" err="1"/>
              <a:t>Schifflers</a:t>
            </a:r>
            <a:r>
              <a:rPr lang="en-US" altLang="en-US" sz="975" dirty="0"/>
              <a:t>. 1987b. “Models for Temporal Variation in Cancer Rates II: Age-Period-Cohort Models.”  Statistics in Medicine 6:468-81. </a:t>
            </a:r>
          </a:p>
          <a:p>
            <a:pPr marL="0" indent="0">
              <a:spcBef>
                <a:spcPct val="0"/>
              </a:spcBef>
              <a:spcAft>
                <a:spcPts val="488"/>
              </a:spcAft>
              <a:buNone/>
            </a:pPr>
            <a:r>
              <a:rPr lang="en-US" altLang="en-US" sz="975" dirty="0" err="1"/>
              <a:t>Hout</a:t>
            </a:r>
            <a:r>
              <a:rPr lang="en-US" altLang="en-US" sz="975" dirty="0"/>
              <a:t> M. and A.M. Greeley, 1989, “The Cohort Doesn't Hold: Comment on Chaves”, Journal for the Scientific Study of Religion, n. 29, pp.519-524.</a:t>
            </a:r>
          </a:p>
          <a:p>
            <a:pPr marL="0" indent="0">
              <a:spcBef>
                <a:spcPct val="0"/>
              </a:spcBef>
              <a:spcAft>
                <a:spcPts val="488"/>
              </a:spcAft>
              <a:buNone/>
            </a:pPr>
            <a:r>
              <a:rPr lang="en-US" altLang="en-US" sz="975" dirty="0"/>
              <a:t>WILMOTH J. R., 1990, “Variation in vital rates by age, period, and cohort”, in C. C. </a:t>
            </a:r>
            <a:r>
              <a:rPr lang="en-US" altLang="en-US" sz="975" dirty="0" err="1"/>
              <a:t>Clogg</a:t>
            </a:r>
            <a:r>
              <a:rPr lang="en-US" altLang="en-US" sz="975" dirty="0"/>
              <a:t> (ed.), Sociological methodology, Oxford, Basil Blackwell, vol. 20, pp. 295-335.</a:t>
            </a:r>
          </a:p>
          <a:p>
            <a:pPr marL="0" indent="0">
              <a:spcBef>
                <a:spcPct val="0"/>
              </a:spcBef>
              <a:spcAft>
                <a:spcPts val="488"/>
              </a:spcAft>
              <a:buNone/>
            </a:pPr>
            <a:r>
              <a:rPr lang="en-US" altLang="en-US" sz="975" dirty="0"/>
              <a:t>WILMOTH J. R., 2001, “Les </a:t>
            </a:r>
            <a:r>
              <a:rPr lang="en-US" altLang="en-US" sz="975" dirty="0" err="1"/>
              <a:t>modèles</a:t>
            </a:r>
            <a:r>
              <a:rPr lang="en-US" altLang="en-US" sz="975" dirty="0"/>
              <a:t> </a:t>
            </a:r>
            <a:r>
              <a:rPr lang="en-US" altLang="en-US" sz="975" dirty="0" err="1"/>
              <a:t>âge-période-cohorte</a:t>
            </a:r>
            <a:r>
              <a:rPr lang="en-US" altLang="en-US" sz="975" dirty="0"/>
              <a:t> </a:t>
            </a:r>
            <a:r>
              <a:rPr lang="en-US" altLang="en-US" sz="975" dirty="0" err="1"/>
              <a:t>en</a:t>
            </a:r>
            <a:r>
              <a:rPr lang="en-US" altLang="en-US" sz="975" dirty="0"/>
              <a:t> </a:t>
            </a:r>
            <a:r>
              <a:rPr lang="en-US" altLang="en-US" sz="975" dirty="0" err="1"/>
              <a:t>démographie</a:t>
            </a:r>
            <a:r>
              <a:rPr lang="en-US" altLang="en-US" sz="975" dirty="0"/>
              <a:t>”, in G. CASELLI, J. VALLIN, G. WUNSCH (eds.), </a:t>
            </a:r>
            <a:r>
              <a:rPr lang="en-US" altLang="en-US" sz="975" dirty="0" err="1"/>
              <a:t>Démographie</a:t>
            </a:r>
            <a:r>
              <a:rPr lang="en-US" altLang="en-US" sz="975" dirty="0"/>
              <a:t> : </a:t>
            </a:r>
            <a:r>
              <a:rPr lang="en-US" altLang="en-US" sz="975" dirty="0" err="1"/>
              <a:t>analyse</a:t>
            </a:r>
            <a:r>
              <a:rPr lang="en-US" altLang="en-US" sz="975" dirty="0"/>
              <a:t> et </a:t>
            </a:r>
            <a:r>
              <a:rPr lang="en-US" altLang="en-US" sz="975" dirty="0" err="1"/>
              <a:t>synthèse</a:t>
            </a:r>
            <a:r>
              <a:rPr lang="en-US" altLang="en-US" sz="975" dirty="0"/>
              <a:t>. I : La </a:t>
            </a:r>
            <a:r>
              <a:rPr lang="en-US" altLang="en-US" sz="975" dirty="0" err="1"/>
              <a:t>dynamique</a:t>
            </a:r>
            <a:r>
              <a:rPr lang="en-US" altLang="en-US" sz="975" dirty="0"/>
              <a:t> des populations, Paris, </a:t>
            </a:r>
            <a:r>
              <a:rPr lang="en-US" altLang="en-US" sz="975" dirty="0" err="1"/>
              <a:t>Ined</a:t>
            </a:r>
            <a:r>
              <a:rPr lang="en-US" altLang="en-US" sz="975" dirty="0"/>
              <a:t>, pp. 379-397.</a:t>
            </a:r>
          </a:p>
          <a:p>
            <a:pPr marL="0" indent="0">
              <a:spcBef>
                <a:spcPct val="0"/>
              </a:spcBef>
              <a:spcAft>
                <a:spcPts val="488"/>
              </a:spcAft>
              <a:buNone/>
            </a:pPr>
            <a:endParaRPr lang="en-US" altLang="en-US" sz="894" dirty="0"/>
          </a:p>
          <a:p>
            <a:pPr marL="0" indent="0">
              <a:spcBef>
                <a:spcPct val="0"/>
              </a:spcBef>
              <a:spcAft>
                <a:spcPts val="488"/>
              </a:spcAft>
              <a:buNone/>
            </a:pPr>
            <a:endParaRPr lang="en-GB" altLang="en-US" sz="975" dirty="0"/>
          </a:p>
        </p:txBody>
      </p:sp>
      <p:sp>
        <p:nvSpPr>
          <p:cNvPr id="18437" name="Slide Number Placeholder 3"/>
          <p:cNvSpPr>
            <a:spLocks noGrp="1"/>
          </p:cNvSpPr>
          <p:nvPr>
            <p:ph type="sldNum" sz="quarter" idx="4294967295"/>
          </p:nvPr>
        </p:nvSpPr>
        <p:spPr>
          <a:xfrm>
            <a:off x="8260358" y="796430"/>
            <a:ext cx="1671638" cy="371475"/>
          </a:xfrm>
          <a:prstGeom prst="rect">
            <a:avLst/>
          </a:prstGeom>
          <a:noFill/>
        </p:spPr>
        <p:txBody>
          <a:bodyPr/>
          <a:lstStyle>
            <a:lvl1pPr>
              <a:defRPr sz="1950">
                <a:solidFill>
                  <a:schemeClr val="tx1"/>
                </a:solidFill>
                <a:latin typeface="Times New Roman" pitchFamily="18" charset="0"/>
              </a:defRPr>
            </a:lvl1pPr>
            <a:lvl2pPr marL="603647" indent="-232172">
              <a:defRPr sz="1950">
                <a:solidFill>
                  <a:schemeClr val="tx1"/>
                </a:solidFill>
                <a:latin typeface="Times New Roman" pitchFamily="18" charset="0"/>
              </a:defRPr>
            </a:lvl2pPr>
            <a:lvl3pPr marL="928688" indent="-185738">
              <a:defRPr sz="1950">
                <a:solidFill>
                  <a:schemeClr val="tx1"/>
                </a:solidFill>
                <a:latin typeface="Times New Roman" pitchFamily="18" charset="0"/>
              </a:defRPr>
            </a:lvl3pPr>
            <a:lvl4pPr marL="1300163" indent="-185738">
              <a:defRPr sz="1950">
                <a:solidFill>
                  <a:schemeClr val="tx1"/>
                </a:solidFill>
                <a:latin typeface="Times New Roman" pitchFamily="18" charset="0"/>
              </a:defRPr>
            </a:lvl4pPr>
            <a:lvl5pPr marL="1671638" indent="-185738">
              <a:defRPr sz="1950">
                <a:solidFill>
                  <a:schemeClr val="tx1"/>
                </a:solidFill>
                <a:latin typeface="Times New Roman" pitchFamily="18" charset="0"/>
              </a:defRPr>
            </a:lvl5pPr>
            <a:lvl6pPr marL="2043113" indent="-185738" algn="ctr" eaLnBrk="0" fontAlgn="base" hangingPunct="0">
              <a:spcBef>
                <a:spcPct val="0"/>
              </a:spcBef>
              <a:spcAft>
                <a:spcPct val="0"/>
              </a:spcAft>
              <a:defRPr sz="1950">
                <a:solidFill>
                  <a:schemeClr val="tx1"/>
                </a:solidFill>
                <a:latin typeface="Times New Roman" pitchFamily="18" charset="0"/>
              </a:defRPr>
            </a:lvl6pPr>
            <a:lvl7pPr marL="2414588" indent="-185738" algn="ctr" eaLnBrk="0" fontAlgn="base" hangingPunct="0">
              <a:spcBef>
                <a:spcPct val="0"/>
              </a:spcBef>
              <a:spcAft>
                <a:spcPct val="0"/>
              </a:spcAft>
              <a:defRPr sz="1950">
                <a:solidFill>
                  <a:schemeClr val="tx1"/>
                </a:solidFill>
                <a:latin typeface="Times New Roman" pitchFamily="18" charset="0"/>
              </a:defRPr>
            </a:lvl7pPr>
            <a:lvl8pPr marL="2786063" indent="-185738" algn="ctr" eaLnBrk="0" fontAlgn="base" hangingPunct="0">
              <a:spcBef>
                <a:spcPct val="0"/>
              </a:spcBef>
              <a:spcAft>
                <a:spcPct val="0"/>
              </a:spcAft>
              <a:defRPr sz="1950">
                <a:solidFill>
                  <a:schemeClr val="tx1"/>
                </a:solidFill>
                <a:latin typeface="Times New Roman" pitchFamily="18" charset="0"/>
              </a:defRPr>
            </a:lvl8pPr>
            <a:lvl9pPr marL="3157538" indent="-185738" algn="ctr" eaLnBrk="0" fontAlgn="base" hangingPunct="0">
              <a:spcBef>
                <a:spcPct val="0"/>
              </a:spcBef>
              <a:spcAft>
                <a:spcPct val="0"/>
              </a:spcAft>
              <a:defRPr sz="1950">
                <a:solidFill>
                  <a:schemeClr val="tx1"/>
                </a:solidFill>
                <a:latin typeface="Times New Roman" pitchFamily="18" charset="0"/>
              </a:defRPr>
            </a:lvl9pPr>
          </a:lstStyle>
          <a:p>
            <a:fld id="{A8260712-4CA6-4692-BEE7-4DF5B86284FE}" type="slidenum">
              <a:rPr lang="fr-FR" altLang="en-US" sz="1138"/>
              <a:pPr/>
              <a:t>25</a:t>
            </a:fld>
            <a:endParaRPr lang="fr-FR" altLang="en-US" sz="1138"/>
          </a:p>
        </p:txBody>
      </p:sp>
      <p:sp>
        <p:nvSpPr>
          <p:cNvPr id="18438" name="Rectangle 4"/>
          <p:cNvSpPr>
            <a:spLocks noChangeArrowheads="1"/>
          </p:cNvSpPr>
          <p:nvPr/>
        </p:nvSpPr>
        <p:spPr bwMode="auto">
          <a:xfrm>
            <a:off x="3229183" y="831259"/>
            <a:ext cx="4977966"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950" b="1" dirty="0"/>
              <a:t>APC literature: Gospels &amp; Bibles 1970-1990s</a:t>
            </a:r>
          </a:p>
        </p:txBody>
      </p:sp>
      <p:sp>
        <p:nvSpPr>
          <p:cNvPr id="18439" name="AutoShape 2" descr="data:image/jpeg;base64,/9j/4AAQSkZJRgABAQAAAQABAAD/2wBDAAoHBwgHBgoICAgLCgoLDhgQDg0NDh0VFhEYIx8lJCIfIiEmKzcvJik0KSEiMEExNDk7Pj4+JS5ESUM8SDc9Pjv/2wBDAQoLCw4NDhwQEBw7KCIoOzs7Ozs7Ozs7Ozs7Ozs7Ozs7Ozs7Ozs7Ozs7Ozs7Ozs7Ozs7Ozs7Ozs7Ozs7Ozs7Ozv/wAARCAFaAOEDASIAAhEBAxEB/8QAGwAAAgMBAQEAAAAAAAAAAAAAAAUCBAYDAQf/xABFEAABAwMCAgQLBwMDBAICAwABAgMEAAUREiEGMRNBUZEVIjVTVGFxcoGS0RQWMjOhscEHI1JCovA0YoLhJPFDcyWTsv/EABkBAAMBAQEAAAAAAAAAAAAAAAABBQIEA//EACwRAAIBAgYBBAEEAwEAAAAAAAABAgMREhMhMTJRBCJBYfChFCPB4TNxgZH/2gAMAwEAAhEDEQA/ANW664HVgOKACj11HpnPOK+an6OHWX20vF9wFwBRAA2zvUvuwz6Q53Cu+Nakl/RxOlUuZ7pnPOK+ajpnPOK+atD92GfSHO4Ufdhn0hzuFPOpfULKq/WZ7pnPOK+ajpnPOK+atD92GfSHO4Ufdhn0hzuFGdS+oMqqZ7pnPOK+ajpnPOK+atD92GfSHO4UHhlgD/qHO4UZ1L6gyqv1me6Zzzivmo6ZzzivmpmiHZXJaoaLy0qQnIU0HEFQxudvUKtM2CHIYQ+zMU42tIUhacEKB5EU86kvb8Cyqn1iLpnPOK+ajpXPOK+Y1oPu0x6Q53CuTvCyFnLcxaDpI3TnfvpZ9LoeVUEnSu+cX3mjpXPOL7zTNrhN8KHSXBWAonKRuRnYd3/DQjhF07LuBGnGClOdW/XvtS/UU+h5NTsWdM55xXzUdK75xfeavGxw/tht5vaPtZTlLWRrHI5057Aa6L4YbZW225dtK3SEtAjBUQCSBvucA/AGjPp9Bkz7FvSu+cX3mjpnPOK+ambPDTT7hWxdekQh4pWEgHBB3ScHYiuy7Pbm3C2u46VhSUFKlJBClfhHtPVTVal1+BZVTsTdM55xXzUdM55xXzU1kQLRFbW7IuqGkIX0alLWkAL56fb6q5uR7E0y0+5e2ENP56JanUBK8HBwevBp5tPr8Cyqnf5F3TOecV81HTOecV81M5cKzQNH2u7tMdINSOkcSnUO0Z6qup4bjrSFJkuEEZBAG9GdS6/AZVT6zP8ATOecV81HTOecV81aH7sM+kOdwo+7DPpDncKWdS+oeVV+sz3TOecV81HTOecV81aH7sM+kOdwo+7DPpDncKM6l9QZVUz3TOecV81HTOecV81aH7sM+kOdwo+7DHpDncKM6l9QZVX6yjRRRU07zSRf+kZ//Wn9q7Vxi/8ASM//AK0/tXatCCiivKACis1eb/KtN0uKgjp2ItvafSzsnUtTi0nxsE8gO6oDimY4IuYkdlSrg5De6R8hA0BRyFaevAxkerrzW8D3M4kajNeHcVl1cXOp8KqNtGiA26pH/wAhOpwtnBBTzTnmDgjHwrheuJ7nEiNtiIzElOth3UXtQA6QJwnxfGVg5I2x20YJMMSLlostytcUW4/YnIqFOaX8K6VQVnGRjGrJ3VnfsqpA4UuMC1vQm5oUl1mO3pLrmElOzhB6sjlgY23GKk9xW/BRKcWwXUt3QxMuOBOhOBuAE5O55YJ7TUrnxO+iDe1MtIaNvQoI0vDplEY30FJATvsTn2Vv1mfSLvAd/VdYMNcp0iNBRqkh9wI1pdznlhSinbB6jTKRwvNk3J2Qu4OdG486ooS+4kdGpsBKcA4GFDNd0cTLVxGu0/ZUaUuBrpA9lzJZDmooxsnfGc86WwuKpzNhZnykKlOi2pkLTkICllzT1J2P/MUevcPSXUWK9C72yWuchbcRpCHR0qwXToKVkjcHcgjly36sWrFZJlrkqdfmqfS4yErSpxSsrClHUM8vFIG3ZS6Zxu7Bta5TtvR0zcp1hbPTnfo+ZSdO+3bimCb/ADX7jc40S3NutQEAh0yMdKpTYWkAaT24zmk8bWoLCLneFroeLjem5LCUl0E/5FrCRpA0kBWyvGzkhRG1Ob1ZlXZ+3qD62kRX1OrLayhZBbUnYjluofDNSsl3N6tfhBDBZaWohnWTlaRtqIxtvnbsx21mLbxRdGrPc3ZDqJ0uIGlakrQWMKVjIUhOR2lKtxin63/zQPSv+luRwncxZHrfDnBC3Jjz4dU8sLAVnR4w5kHGc/vV57h+W9I6db7WoyIryuZ/K/F1dfVURxXjiCJalMMK6dAKnW3yoIUUFQxlICgcbHPwFcLXxJMnM2515ttCn5L7a0MuA4CELICsjY+KOsdR68UNztqHpO8nh6YX7fNYXHVJiPPuKaezoWHSSdwMgjbBxXC9cLTr8yx08hmK42xIbUI5UE5cKdPtG2/bUI/F8uVEgvphRmenmKjvByQdLeEFX4tOCfZkbc99u33mej6Gy02tTs6QwFyXw0hKW1H/AFBPM9Qx8aE5oHhJpsdzi3BqdFTAcUYSIzjToUEoKc7oIB233HXgb1o2gpLSQvTqAGrSMDPqpTbL6u4Xq4W5yMlowyNCg5qLiTtnlgbjlnNJ0X6dH4wkQ5MlUiOdZYZjaF6QlGcLTjWDnkc4OcVm0paP2HdI2NFZNjjCU9bG5KLUnpXZDTLbYlJIOsbEkDYjkQRU5HEsyAZ6nonSOsrjthrpgG0KWnJ8fSMAHrOfhSwS2HiRqa9rNscUuPXW2QlwUtJntFRV9oCyhQ1ZSAkHP4eZIHxGK0lZaa3GncKKKKQzK0UUVkYwb4hiMNIaU28VNpCThIxkfGpfeaF5t75R9azTv5y/eNQqlHxoNJnA680zUfeaF5t75R9aPvLC82/8o+tZpppb7qWmxqWo4Aq74DuPmP8Aen60pUaMdGxqrVeyG54jhE7tPfKPrXn3ign/APE92/hH1pT4CuPmB86frR4CuPmP96frSy6HYZlXobfeKD5l75R9aDxHBO5ae2/7R9aU+Arj6P8A70/WjwFcfRx86frRl0OwzKvQ2+8cHzT3yj60feKDnPRPfKPrSnwFcfR/96frR4CuPo4+dP1oy6HYZlXovsXe1R5Eh9uO8HJKwt04zqISEjr22SK7/eKD5p75R9aU+Arj6OPnT9aPAVx9H/3p+tGXQ7DMq9Db7xQfNPfKPrUXb9b3mVtLaf0rSUqwMHBGOeaV+Arj6OPnT9aPAVx9H/3p+tGXQ7DMq9DKNfLbEjNxmI7rbTSAhCQkYAAwBzrp94oHmnvlH1pT4CuPmB86frR4CuPmB86frRl0OwzKvQ2+8UDzT23/AGj60feKDjHRPfKPrSnwHcfRx84+tHgK4+jj50/WjLodhmVeht94oPmXvlH1o+8UE/8A4nvlH1pT4CuPo/8AvT9aPAVx9HHzp+tGXQ7DMq9DYcRwQcht7Puj60feKDnPRPfKPrSnwFcfRx84+tHgK4+jj50/WjLodjzKvQ2HEUEcmnh/4j60feKD5p75R9aU+Arj5gfOn60eArj6OPnT9aMuh2GZV6G33jg5/Ke+UfWpfeaF5t/5R9aT+Arj5gfOn60eA7j5j/en60suh2GZV6HH3mhebf8AlH1o+80Lzb/yj61nH2HIzxadTpWOYzmuVei8am1dGM+aG1FFFTCgLHfzl+8ahU3fzl+8ahVuPFEmW7Llp8qR/f8A4rZ9VYy0+VI/v/xWxWpKEFajhKRkk9Qrg8rmjs8fixbK4jtcS9sWZ6SEzZCdTbeknPPr5DkaaCvhV0XOvMi58bxFFKYU5tLOepI5H4eJt6zX0y8ccQrRw3Cu/RmQqclPQMoVgqJGTv6uVZqULYcOr/k9I1L3uamisEx/UaYm5QLdc+HJEJ+c8htOtzxQFKABGRvz5V1k/wBQJL1xmx7HY3bmzA/6h8OhAGOeBg55HurORU6HmRNwaT3jiqy2B5tq6TRHW6CpAKFKyM46garQON7FKtEW4vTmoiJOoJQ8oAhScah8MjvFY3jqfaZHGHDs6Q6y/bFIKlrI1oUjVvt106dHFPDJBKdldH0K1X+1XxtS7ZOakhP4gk4Un2pO4pjXx21Xaz2/j24Xq0oLVmjRSXOjRpSokAAJHVlWMCtNH/qNJSmJMuVhdhWuY4EMy+mCufIlOOX/AAZrU/Hkn6RRqL3N4aVQuJLXcLxKtMaRrlxBl1Gk7bgHfrwSKzU7+oklu9zLPbrC/OlRlYAbc2UBjJO23Oo23i6zx7tepMi0It8iG0FSn04KnDkDTyG+T8axkytqh41c3lFfOk/1RlIaanyuHJLVrdXpTKC8nuxj9aZXv+oCYdxj22zW5y7Snm0u6W1YASRkdRPLf40sipe1h5kRlb+KxP4wncPfYygw2uk6fpM6/wAO2Mbfi7eqtDXyvhC7of8A6j3y5zWVQAISlPIeOC1hTec91aPinjGCOE7jJs1xZfkNoSjLS8lvWrTq/U91bnRamopdGYz0uxhc+OuG7RLMWXckB5P4kNpUvT7dIOD6qcW+fFucNuZDeS8w6MoWnkaxfBHBNkPDMaZOgszZMxvpVrfSF6c8gM8tsfGrd34ggcCsQ7Ja4DkuS8SWIiFHYFR69zuc49h7KUqcW8MLtjUna8tjWynvs0V5/Tq6JCl4zjOBmlXCfEQ4osqbkIv2YFakdHr18uvOBSGBxwbq5NstztjtsniMtSG3FZCwEk7bDfG/fWW4Q4xm8P8ACP8AYsTsuIw+rp5PSaUoKiNhseojvrS8eTi9NdDLqK66PsNFY28f1CjQWbei3wnbhMuDSXWo6DghKhkZODv6vVUbT/UJMp+bBuNtct9wisre+zrVnpAlOogHA3xvyrzyZ2vY3jje1zaV5tXz+F/US5Xlgu27heS8wAsOOhzZJAJwMDfq76qf0iucx2HIguRHls61O/a1KJTqwkaPbjetOhJRbfsLMTaSH198rO+wftS6mN98rO+wftS6u+lwRwVOTG1FFFRyoLHfzl+8ahU3fzl+8ahVuPFEmW7Llp8qR/f/AIq/x7MmxeFJKLew69JkDoUhpBUUhX4jgerPxxVC0+VI/v8A8Vs8Z6q4vIeGomddBXg0fMbX/S6S5YGm375MjF9sLdioHiJURyIzv1d1ZtNuvyLFD1W2StywzVLDamlYW2sg5HaApBzjqVmvuWPVWf4u4be4hgtJiTnIUqOvW04knBPYcewUoeTLF6j0lSVtDBXviV3iPijhdRtUiCy3ObwqQnClqK0ZA9QwO+qSLO1w7d7pHvdlnzekVrhuRFLSlzc7EpPXkduN611v4N4gl8QQrrxPdI8oQN2G2E4yeonxR14PXyreY9ValXjC0Y7f2ZVNy1Zj+F+FrW/w8x9v4cZikrU4mO+ovFGrAzlQyCdI2pXxPYkq434bYjWwqgMjStKGctIGrkdsCvomPVRgV4KtJSxHq4JqxluMeGk3DhCXb7VGaZdJS4httIQFlJBxt6q+fwIMGXFgW1PCVyk3AEIkB591ppONtXPA7tq+0bV7ThXcY4RSppu5gOE7fIjf1Dv7zsV1plSAltxSTpVuORPPlSCVwzc7tfOLmmorqC9hbClpKUukOA4B5HIFfXceqvcDspryJKWL/X4Flq1j4/Jvl3uvB7HCLPDktM0JbYWpbZSgJSRg78jsM52G9dkwbh/T/imPcV29+4RHoaGFrYTqKVBCUn9U+rY19UlSo0FhUiW+1HaTjLjqwlIztzNTbW282lxtSVoUAUqScgg9YNa/UaWUdGLL+T5twoiVe+PrvcLlZno0WbCKOjfaISpOUAA5GCSBvWqufBlnk2Wbb4cGPDMtsJK2mwncHKScdhrRUEgc68pVW5XWhtQSVmfLLRxRxDwZF8CXSwSJYj5Sw8znCh1DOCCPXzHLFcrkq+pvVn44fs7q9KSh6KhB1tDKwNjvulWc9vtr6vtRgdlbz1e+HX3M5ftc+XMeEeL+MVX5NrkQoUKG42kvJwpwlCgB6zlXVnl669tVsmt/0cnxFQn0yVrWQyWyFnxk9XPqr6jgdlGPVQ672S0VvwGX8nyIQrrw3M4f4lTbHpbLcFDL7SUHW0dJB26tjXZLVz4t4lm8QC1vw4ceA402HUkLdJQoAY6z4x5eqvq2PVQB6qf6h721/gWV8mO/pvDkROCAzIjuMO9I6ShxBSrf1GuH9J4UqDwzIblxnY6zLUoJdQUkjSnfetzj1V4eVebqtqS7NqNrfBkr75Wd+H7UuphffKzvw/al9UqXBE+pyY2oooqMVBY7+cv3jUKm7+cv3jUKtx4oky3ZctPlWP7/APFbOsZafKsf3/4rZ1weVzR2ePxZ7RRRXKdIUUUUAFeV7VK73Jq0WmVcHt0R2isjONWOQ+J2ppXdkJuyPl3HvFM9vjJJt7732a0aC8ltZCSoqGc9vUN6+npvEDwU1c1yW24jqErS64rSMK5c/bXx2yNX+ZY7qtrhxc9F6JKpWvTggk5A9SiT8K7t3dcz+kM62v5S/bpDbZB56SsEfrkfCu+pQTUYr20/9OeM2m2fVmeI7LImiEzc4rkk8mkugk1Kdf7TbH0MTrhHjOufhQ44ATXzTiKy2+zw+EJcGOliQ4610jiBgrOEnJ7d6nw/Bst24y4iVxKW1yUPKDSH16RpyQSN98AJ9gryyI2xXdv7sbzHsaH+o1ygz+BLkmJLZfLS2g4G1hWn+4OeOXI91PeHLnBctcCCiWyqSiI2VMhYKx4o6udfI46IzfCfF7cJZXGTKjhlR/1I6VWD3YrSX2O7w+jh3jGGnIbYaZlpA/EkpAH6ZHy16SorCofP8GFN3xH0Z28W1iSuM7OjoeQkqU2p0BSQBkkjsxvS2Zd7VfrNPjwL5HbV0Kgp9t0ZZ/7uY2FYKzWJ3iWxXziG4SG4j9zVoYddOEJSFA4z1AkBPwrjElu223Xvh2dbILUtq1rP2qLjLiQNtWOec5ztXnkJN2eqNZj91ofQLNKg8O8LQxcL4zIaSCkS3HBhw6icA5OccvhTuFOi3GOJEOQ3IZOwW2oKFfJhY37rwbw1JhSYipMRDq0w5SwEupDhJIB58gD6jzrbf07u7V44dUtqAzB6B9TSmmB4hVsokfNWatKycr+5qE7uxq6KKK5j1CiiigAqJqVRNAGSvvlZ32D9qXUxvvlZ32D9qXVXpcETKnJjaiiioxUFjv5y/eNQqbv5y/eNQq3HiiTLdly0+VY/v/xWzrGWnyrH9/8AitnXB5XNHZ4/FntFFeVynSe15muKZbDklyMl1JeaAK0Z3API/oe6huWw5KdjIdSp5kJU4gHdIVnTn24PdQB2qndLVEvMFcGc30kdzGpGojODkcvXVzNFCdndAV4UGPbobUOK2GmGUhCEDqFKHuCbC+uYpyH/ANcrVIAcUAs6tWcZ7d/iadCS0ZJjdInpggLKM76SSM94oRIacecZQ4lTjWAtIO6cjIzWlKS2YmkyhN4btdxZhtSo+tEEgxxqI0EYA5HfkKpXfgXh+9zvts2CFPnGpaFFGvHLVjnWhzVZE5DlxehBKtbLaHCcbEKKgP8A/JpqclsxOKFDXA/DzMGVCbgBMeWpKnkBavGKTkde2DWZ/qC+p82vgq1pIVKUjWAc6W0/hH6Z/wDGt49PbYuEaEpKiuSlZSRyGnGc99WcDnitRqyjJSeonFNWQrVw3bHbA3ZHoyXIbaEoCDsduRyOvO+apwOBeH7bHksx4ZxLbLTqluKUpSD1ZzsPZTxyQ0y4024sJU8opbB/1HBOO4GvVSGkyEsFwB1SSsIzuQMAn9RWccrWuPChBM4C4emwo0R2EQ3FSUslDigpKSckZzuMmm1ptEKyQUwrewGWEknSN8nrJPWauFQAyTiq8Oe3MckoQlQMZ7oVZ6zpCtvV4wpOUmrN6BZJlqivM1UnXBuCuKlxKiZL4ZTp6iQTk+rxTWTRcorwcq9oAKialUTQBkr75Wd9g/al1Mb75Wd9g/al1V6XBEypyY2oooqMVBY7+cv3jUKm7+cv3jUKtx4oky3ZctPlWP7/APFbOsZafKsf3/4rZ1weVzR2ePxZ7Xh5V7Xlcp0mRnWx6XxZPmwHgxcIrDBaUrOhYOvLax/icD1jAPVSZfEc1N2ubsaM7FmPrhxHELQCphRDuSASArlsc4OR7K+hpYaS8t5LaQ4sAKWBuoDkCfie+uEi3QJPSpkRWXOnSEuBaAdYTkjPbjJ769VUXujzcejIN8SXq2Fa7iA/HbUqMklCEul0pCm9QQSASSU49aT1014fvVxu87oH2uh+wNdHN8XZUjOMJJ6sDVt/kmnTFqt8aMIzMNltoLDgQlAxqByFe3IBzVhDTbZUUISkrVqVgYye091KU4tbDSfZi7rLdg8UzeIBqXGtiWYr6Ebno1AqWcdeCps/A1Tj3CdZX5cp4pZmXdpmTokZKY5U6UHVy2QlbefYa3ghRkh4CO2A+cu+IP7hxjJ7dhjevH4EOSvU/GZdUUFvK0BR0nBKd+o4G3qpqorWsLCzHzL5eLTNNnVcGpjz/RBM0spSY+tRSdSRsRtt7d81zl3C52y5TI6ZyJUp37LG+0IaRqQD0yt0khOrqHVuNq1jNitMeI7Eat0dLD35jYbGF+3toTYbSiMuOm3Rgy4AFo6IYVgkjPbgkn40Y49BhZlW512ckx+kLa50ZMpDK39CdRDaCkrCCQk5OCM8t9s0/wCGLi7LtxbmPrcmMuFt4OtJbUFYBxhJwdiNxzFXE2e1Mspjpgxkt4UkILacHV+L256+2uTFhhRZkd+M2lhuOlehltICdSsZWfXgY+JpSlFrYaTQk4salzL3BTAWftFujuTkNjk4oKSkJPtBWKWJvDjl1a4sQhfQSW34sdpe2UIQVg47StCvhit8I7P2gyA0jpVJCC5p8YpBJAz2ZJ765rt8RxtptcZpSGVBTaSgEII5EdlONRJWsDjqfO7ldL3LsT7cqRqamRQ+FLbaToIWjZASolSPG5ncbdtNmFXa3vzZibmlTbVzaaea6Af3ytLKFKJ5p/FkAdnXWkbsVnj9Ilu3RUdNssBpPjDOcezO+KtmFFUlaTHbKXFhxYKB4yhjCj2kaRv6hTdRWskZUH2ZBN+uzUeJelzWXmJklLHg5LQBb1K07K5lY6wdufKuLU243BNhuUq4MuNzZyVoipbA6HxF7BXM4689fZWubstsanqntwI6ZSskuhsBWTzOe2oosVqblGSi3xkvKVr1hoZ1dvqNLHH2Q8L7FvDF0lyBJi3WQVTmVJUtBbSkJC86dJScKScHB59taKlQ4ctrbrBjxm2EMvdMW2kBIWsAhJPszkU1rzk03dG1f3Paia9rw0hmSvvlZ32D9qXUxvvlZ32D9qXVXpcETKnJjaiiioxUFjv5y/eNQqbv5y/eNQq3HiiTLdly0+VY/v8A8Vs6xlp8qx/f/itnXB5XNHZ4/FgTikSOLYC3GMMSgzJf+zsvlr+24vONjnOMjmQAerNPTuMVl0cL3ACFEVc2zBgykvso6D+4Qk5CVK1YwM4ziueOH3PeV/YsR+Mra+lp1aJDDD7K3mnnm9KVpQMqxvnYdo36q5M3Vu58R21SYsmPmO8tHTt6daTowRue47+qoL4ObetltgPSipuFHdYWUpwVhaNOR2Y51bt9nubVwiybhcWn0xWVNIQ0xo1Zx4xJJ38UcsCt+j2M+oW8RSXfvU1FU/dUsfYi5otwJVq14yQAdsVdVxVBt7QjrZuLv2cNNuuKZKlJUtI0BXWVHIGw588V3uVnuL17RdLdPZjLEboFJdYLgI1as/iGKj4AecbfL8pKnZEmO+tSW8DLejIAz16Phmi8LK4Wd9D0cVw8BJjTEyDIMf7P0WXNenXjY4wU75ziq54ihSZ8RRfmRXGlPJdilAGVJQFEL58gQQQcHNcLnaZbV9YkQ5Qbdlzi8CpvUlGmPowoZ3B0+rnXqeEHXJwnyZyVylqeU8UNYSdbYbASM7BIA7c0LAHqLPh6I+qNcFuzIkZLLjoDjYSh9ASk6iNzgZ25HnXY8TsJYS4u3z0KdWlDDamQFvFQJGkZ7Ac5xjrxUZXDaJkGLEdfIQxEXGUUjBOpKRkdn4a4uWW9PpYcfukZUuG4Fx3ExiEnYpUFjVvqCurGMUvQP1FSZdGLpxDYiy262qPPeZdQ6jSpKgwo47lDem3EtwdhWvo4p/8AmS1iPH9S1bav/EZV8KpxuGpKbixPlz0vPNzVyl6GtKTqZDekDJwBjPXVq58OR7zdWZNx0yIzDSktxlDYLJGVnffYYHxovG66DWxXt3EaWeH0yboVGVHdESSllOsl7UE7Af5ZBHvCpucYQI6i1Ijy2ZAdQ19nU1lZK86SMEgg6TvnbrxS268Motg12dYhtSZMYFpCNQQ4HRhYGew7jrxVa/Wa5Jmwbg7NbcnvT2GkKaYIbaQkLI8Ukk7qJO9bSg9TN5IZTbuzcpdvaDb8Z+PPw606kBaMsOkEcwc+rPKu0HiOI1FjR2Pt9zWI6HluJaBUlCvwqXyGT2DfblQ1w7KcmifOmtuyunS4eia0oCEtrQEgEk83Cck1yh8M3C06FWy4tIUuO0xI6ZjUFaBgKTgjBwTzyKz6LD9RZVxdASpJ6CWWFyBGRIDX9tbhVpwDnPPbOMVQgcTtPNpuNxffiBlqQpTPR4bWhC0p1dZyMge0mui+F7iptmGbm39gjzEyW0dAek2Xr0FWrGM+rPKpOcHpdihhyYpI6B9sKQnBBcdS4FD2FPxp/th6iwri6Cyh0yo0yKptsOht1nxloKgnKcE53I25jPKpOcVw2kuh2LLbebdQ10C2wFqKwSnG+MEA9fVjnVV3hm4XBzpbpcmnXW0JQyGWNCUjWlSiQSSSdAHYK73Th16a9Mdaej4lJbSpqQx0iCEauYyP8gcjGMUv2x+oetOB1pLmlSdQBwoYI9tSNVrZEMC2RoanVOlhpLZcVzVgYzVk15M0ZK++VnfYP2pdTG++VnfYP2pdVelwRNqcmNqKKKjFQWO/nL941Cpu/nL941CrceKJMt2XLT5Vj+//ABWzrGWnyrH9/wDitnXB5XNHZ4/FnteUE4rzVXKdJ7RUWnUvNJcQcpUMg1OgAryvaKAPKK9ooA8or2igDyivaKAPKMV7RQB5RXteUAFFGa9oA8or2igAqJqVRNAGSvvlZ32D9qXUxvvlZ32D9qXVXpcETKnJjaiiioxUFjv5y/eNQqbv5y/eNQq3HiiTLdly0+VY/v8A8Vs6xlp8qx/f/itnXB5XNHZ4/FlK6W7wnH6AuraSTupH4sYxsequEKzCGt9f2l5ZeCQd8adOeXefhgdVNCcV5nO1c12dFitbBi2MDPJAG9W6q23ycx7tWqT3AKKKKBhRRRQAUUUUAFeV7UVDIIoA9yO2jNImLPeGmkIN+cUUkHJZBzhODnJJ3O/OrC4F2Lylou+lO+lPQJIGc+vfq7vbTt8iuNcivFKCUkk4AG5pUbddCgarwrPjEkMgc9OOXZpV83qqmhM15w20S1SQggvvlIA5AaRnIJ6z7R66LBc5pl3h2R0iZIDOshIw34wxgEb554Pb1dezZdydbW3mG4GlEBTqlJAQMcyCc/p10oRaZaJDehcR0BQU4nokqUcEZydPt3yKcrgIdRlYR0g3RhIwg+zr+P6Vp2Erl4HavaXWyVrSYruzzOxT6v8An8HrpjWDQVE1KomgDJX3ys77B+1LqY33ys77B+1Lqr0uCJlTkxtRRRUYqCx385fvGoVN385fvGoVbjxRJluy5afKsf3/AOK2dYy0+VI/v/xWzrg8rmjs8fiylc4Ts1lKGnQ2QrJJB7OrBH/M1xg2t6It4rluKDiUJSlI0hGnPLnz/gUzzXmc1zXdrHRYrWsYtscZJwgbnrq3VW2+TmPcq1Q9wQUUUUhhRRRQAUUUUAFFFFABXle1zffRHZW86rShCSpR7AKAFHEN3MARorDiRIludGnbJSCDuB25wBXVmO+1FS20gMqUCSBuontJ9p7Sd+fOqUWQ22TeJmpbs1QTFbSkqIR1YAyd+ZxTEuSktqW2yltSubju59WEp5+zIrb00M7iqKDHcSk2d6Mh5zLjgkEKKjjxjg75329XKmciFJfS29HlPx1NnWlsqyHPUvOdj6t6Izc6LqclqEwKJUCgAKbGcgAdeB189uRq+y+0+jU2sKGcH1H19lJsEhXIXqcalteK6kEqSP8AUM4P0PYSOVMo8pqSyHW15SeYOxSewjqPqri80hLpSsDonjg9WlX/AL/5zpfco0dqE0iay4+A8SOg2JOdirt7T66FqPYd605xqHfRkEbGsowmzKt76RbZ4aGnLZCzq8Y45HqNaKAppcNpTTa20YwErSQoe0Gk1YE7mavnlZ34ftS+mF98rO/D9qX1WpcETanJjaiiioxUFjv5y/eNQqbv5y/eNQq3HiiTLdly0+VI/v8A8VprrPXbofTts9MrUE6BqyfYEgk91Zm1eVI/v/xT3iUsi0K+0KWlBWndCiDnPqBP6Vw+T/kR10OLJympN1tbKo75iOOoCtaCTpyOrlnftqMW2TGS/wBJc3j0gToIAJRjOcasjfIHLqqzaj//ABMQE5/spwck5GNjk71byDyrlb9jpKtrGLZHBUVEIAyeZ7quVVtvk5j3BVqh7jQUUUUgCiiigAooooAKKKKAPDWeu0lN1kNwYy0vMpWenShf41J/0ZHLfnn9cEUxvV0Rarep4jU4fFbR1qVVCy2nwbEUXsfaZilOPOBISUA74JHMjPPrJzWlormXq7DGIwelXJewXD4qVA7BO2w7BkfHAPs7py85rz/bT+EY5ntqs+4+6tuPDbSG+bizsNPYOvJ7cY2Pqq0FONpx0SQlI2CVfpyFIaKUlN2ElamXI4YB2Cwc4wnr+b9Ph59iXMZjvuL6OQhKSpbZwHCOo4xlO57OddY0kT8l1hxgJXs28BlWOvYkEVcW803gOOJRnlqIGd8fuR30XCxUbSuQwUlwKH4VIWnxknrGRj9vXXEXJyDDC7m0UK6QtpKPH1gAnVgcsgE13WtAcMuO4HE7B4IVkYHX7R+o+FWstupSoaVA7g86AFrfENvdYW6lTvic0FpQVzI/DjPUavRpCJUdD7YUErGRqSUn4g8q6BKcYCQPhXu3IUOwGSvvlZ34ftS+mF98rO/D9qX1VpcETanJjaiiio5UFjv5y/eNQqbv5y/eNQq3HiiTLdly0+VI/v8A8Vob6B4NJLnRhKgScgH2DKTv8Kz1p8qR/f8A4rQcQFAsz4U4pBI8QoOFauYxjr2rh8n/ACI66HFkVNSH7NGTBc0r6NOFLXoONOP9IIzy6sd1eQIVzjl7ppiCFJbDYypekgeNz3326+rPXVq0Y8Dwhq1f2Eb5Bz4o7KtkjFcrfsdNita8+DY4JydAyat1Vtvk5j3atUPcEFFFFIYUUUUAFFFFABUXFpbQpaiAlIySeoV7WU4pnuSVswozig2mQhLpQojpDn8v2dvd204q7sJux1YzdbqZ8gD7OxuyjG4HVkHkTzPIgBIPXTdpC0oXImlGpagEJAxpGfFB7TvUIMRDKAjXnozlxQxgq7B6h9PXVlKlPOleg6E7Iztv1mm3cSR1aQUI8Y+Md1b9dRP98lJHiDnn/VUHFPOLDTekD/WrPIdntP8Azqrqk9GAkowByxyrJokppC04UM9dKrlHQ8pCHYipyRkEaiNCcg5I/wBW6RtjPt3q+p1TxKGTpCSNSiP2+H/DVedONrZBRCkyvFKiGEalHf8AU700JnsOAmNH6OOoMoUckIJVv7VZ7Oyou2ZhcZMdDr7aA6pzxXTnJBGOew3zjlsK9jyulYVJ6FcXCiFIfGnV66k5dozEZMh8uNIWopGps5yATy7MAnPqo1DQrM8PtMNOtCZMKXTnCnSSnckYPPr7eoZzTCLH+zR0s9It3TnxlnKjv11Rb4ns7jXSiahI6gsFKlbkbA7ncHl2UwYfbksIeaJKFjIyCD3Gh39xaGVvvlZ34ftS+mF88rO/D9qX1WpcETqnJjaiiioxUFjv5y/eNQqbv5y/eNQq3HiiTLdly0+VI/v/AMVrpEZuSgId1YByNKykg+0GsjafKkf3/wCK2dcHlc0dnj8WUJrEpqAli2LDbiE6UFZyEjSQM5yTviq8Zi9Dpw7MZBUE9EVN6wnnqyAU9WOvmPhTfavDiua50WKtqCha4wWQVBAyQMAmrlVbb5PY92rVD3BBRRRSGFFFFABRXlULnc0wG8JHSPrH9toHc+s9g9f80AcbzcVsI+yxiftLqcpKdygctWP29dUrZADLaFhsOODCUA7gf9xz2fqcnsxRtUR0ypLr6i47IfUsLVlPi42xudtsA7DmRyGXZkLbbDNtYDy8hJOdDaRyyDg8vVn969HpojG+rLWjpT0QVlKfxnnn1e3t/wDddXXCjS20MrVyHYO2q5EpKA2lxtC1DYJSVEHr3P7kfDqqLEB2O2suXKQtSlFRUrRt/trBoutthpAAOe0nmT21z1mScI/K/wAgfxez1VSMSVLwRcJTTaVA7pbysY7NOw9u+1dC0824G27g8tYwdCkN4A9eEjagC4vo228kJCR8KWXG5ohgdKp5pJSpWEIClEDsHVy/UV1bjyo4Lsqc2tWSQpTWAnPUPGqldbpOilCWUZCiSSGMnGDyBVz9vqppXYF2BMjSI32hCSEhRTl3ZWevnU5VwhsMIdmJKElZCdbZJzgns22BqtAnLlsh1Day4CRpcbwvq/7sDny2/Spy3J6GEKMJiQ70xwArZKcHCt+vkPjRbUVznHvtjdjuOMPNBpOCv+2U53I5Eb7imUZ9iTHQ7HUlTSh4pTy7KXNSJ2hba7e2kkgpWkp0f+WSDn2A0whlwxWy60hlwjKkIOQDSY0Zi+eVnfh+1L6YXzys78P2pfVWlwRMqcmNqKKKjlUWO/nL941Cpu/nL941CrceKJMt2XLT5Vj+/wDxWzrGWnyrH9/+K2dcHlc0dnj8WcpXS/ZnSwMu6Do5fixtz9dL4ZvClPF9DSRpR0QUc74OrOPh+vVTWvNq5bnQyta8+DI+rGrQM4q3VS2+TmPdq1mh7jR7RXmRQVAcyKACjNLrhf7ZbcCRLRrJwG0HUsn2DekIvd64g+0s2uCuK0250fTOKGVbA59QwerPwrSg3qZckhnfuJWLO2hKEpffW6lvRr0hGrrUer2ddLYxk3B1a0tdO4R4y3BpaJOBvucgb7DbYjOc56DhByS2yJcoFTbocPiZCsdXVjbv681oWoLLTYRgqSNgDyx2Y5VpuKWgtW9RTAhNIfeU5MM19bhLijuhs7eKEj4c6ZKecbQlMWI4vUrGThIT6zkg91XEoQgYSkJHqFe1hu5pIroS6lRw0jJ5qK9z+lcktTlqUp1bCSFkoASVADqzy39dXaKQyo41PVpCZLCRq8b+ydx6vGroxFLKQkPKI7MD/wC+813r2gCmi3hDinDJfWokkFRB0g74G3KpuwkPJSlx10hKtWysZ9RxzHqqzRQBV+wMjkp4DsDy8d2a4ybNFlRhHcLugLK9nVZyQRzznr76YUUAK4nD8GG0ptvplJWAFdI8pWQOXM+ursaM3EYSy2VaE5xqUSe813qJobbFYyN98rO/D9qX0wvvlZ34ftS+q9LgibU5MbUUUVGKgsd/OX7xqFTd/OX7xqFW48USZbsuWnyrH9/+K2dYy0+VY/v/AMVs64PK5o7PH4s9pch65KlykdC0Gk6egUo41c9WcZ9XV10xrzArlOkThdwFkji3GN9p8TUH1HRpz43LfOM4q1m4HR/eiD/LxVHPs3FU7yxbI6Gy/CQdbgVqQyg5KSFYOe3GKtx4dtkxm5DcKPodQFpyykbEZHVWjJTahXpbzxkXxsMqcJbSxGSlSU4G2VEj9OuoSuGY05CETLncH0pWlWDI0g4PIhIAx8K8tjVpemSUogoCn1lzS40gadOGyAOfNIPZ41dbmLNBXHafisJXIdCW0pZT4yuYHqzjHxp3aegW0LcG02u2JIhRI7GeZQkAq9p5mrgUgf6h31TYh21+Oh9EJjQtIUMtJGx37KoWpNmmOOiNEZcSpSlhamkgHfBA6+rs66y9dWGw91p/yHfRrT/kO+kt2jWtlLDTkFoFx1KklDaBkpIVp3xzxjb11cYh2yRFbktwo5bcQFpJZTuCM9lFhl7Wn/Id9GtP+Q76S2xFqlOuoRb20qKis9I23seRGxPLbv7ajdxZYTkdD8VlKysLQlLKfG3AA+JUP/oE0W1sFx5rT/kO+jWn/Id9Um4dsdjpfRDjltaQoHoRyxnsqnbUWmYVBmEyQrLgUptG+TggAb7GiwDnWn/Id9GtP+Q76R3RFrhuMdNbkEa9QU2ygjPLBGc9Y3xjlV4QrepgPIgMKBTqADKcmiwF7pE/5Dvo6RP+Q76SWiNbHA6wm3oSpK1OkOtN58dRVgYJ2GcZry6ItEZ+Mw5BbLi16kJbZR4xHVviiwXHmtP+Q76Nae0D40rmJtEK3mc7CY6EAHxWUk74A/eoW+PaFlbCY0fpA654ikI1fizyGdt+6iwDfWn/ACHfXgUDyINV/Blv9Bj/AP8AUn6V1ZjMRwQwy20DzCEgZ7qQGVvnlZ34ftS+mF98rO/D9qX1XpcETanJjaiiioxUFjv5y/eNQqbv5y/eNQq3HiiTLdly0+VI/v8A8Vs6xVucQ1cGXHFBKUqySeqtT4WgelI764vJi3JWR1+PJKOpcoqn4WgelI76PC0D0pHfXLgl0dGOPZ3fix5OOnYbdwCBrSDgHmN+2ppSEpCUgJA2AHVVXwtA9KR30eFoHpSO+jDLoMUezqzCjRiCxGZaIGkFCAnbOcbeupPRmXwkPNNuBJynWkHBxjr9RPfXDwtA9KR30eFoHpSO+jDLoMUey0lAQkJSAEgYAA2FQbisMrUtpltCl/iKUgFXtrh4WgelI76PC0D0pHfRhl0GKPZ2eisSCC8w26UggFaAcA866hICNGBpxjGNsVU8LQPSkd9HhaB6UjvowS6DFHs7MxI0ZRLEdtsnYlCAnPdSu53a2R5am57CFBCMJWpAVuSAU+rmg+vPqq94WgelI76g5PtbydLrzK05zhQyM01GXuhOUeztClMzojchgHonE5TqGNvZU2YceOSWGGmieZQgDPd7T31xF0t45Sm++jwtA9KR30sEugxR7LDrDTww62hY5YUnP/OQ7qlpAGABgbAYqr4WgelI76PC0D0pHfRgl0PFHs7tRmWCS0y22VABRSkDOBgZ9lePRI8g/wB9ht3bHjoCtvjXHwtA9KR30eFoHpSO+jDLoMUeyw6y282W3W0OIPNK05B+FDcdpr8tpCOZ8VIG551X8LQPSkd9HhaB6UjvowS6DFHsuUGqfhaB6Ujvo8KwPSm++jBLoMcezOXzys77B+1L6u3d5t+4uONLC0EDBHsqlVWnwRNnyY2oooqMVRY7+cv3jUKm7+cv3jUKtx4oky3YUUUUxBRRXaO0l5RbKglZHiEnbPrpN2VwSucaKsLjEqKmvwEZSFEZKeWcV4qG6nOrSAMgnUMAg/8AsUscTWFnCva6BsNvht/IHWQeWeuuq4agtLScawQlRKhgqPUKHNIWFlWiu/2R3AOE+N1ah7Kg40psJUSkpVnBByDRiTDCznRXf7I6TgBOQcHxhscE791SaiqL6ArTpKkjdX4s4O3woxx7DCytRVqLFTILwyQUJyMe3s69qgIy3QXGUeJvgE7kDnSxxuPCzhRXdUR1Cik6RgkK8YbY55r37E/pJ0jbPX2c6eOPYsLK9FW34fRJISQooUrO+5AxXNCW0Mh5xJXqUUhIVjkATnvpKaaugwtbnCipKKSo6QQOoE5xXZUfKvE2SEJUSo7DIFacktws2V6K7mI8AdhkZ21DJxzr1yP0UdRVp1hzScHONjtSxoMLK9FFFaEFFFFADaiiioZXFjv5y/eNQqbv5y/eNQq3HiiTLdhRRRTEFSQstrC08xUaKAOyZKwgJ0pyE6dRG+M5xXRuVkLQ9ulWT+HrJBOe6qtFZcIseJnWQ4HX1LTsDy2x1VNMx0OdIQlStesZHI9tV6KMKtYLssIlLDqVK5DAOB1A5ryQ6haG0NjARnfGOdcKKMCvcMTsWDLc3wlCSo5UQNycEfya8TKWkpOlKtJBTkciBj+BXGvKMEQxM6IeWgLCTjXjJHVvmuhmu4UMJ3z1cs86r0UOKYYmdlSXF6ySPHKlH2nnUjMdUkpUEnOcHHLNV6KMEegxM7KkuLUonGTnPx51FDpQkoKUrQd9Kh1/xXOinhVrCuyS16zulI3zsMV1+1KIwUIIKQk7HcDlXCihxTC7O6pbqlatgfG5DHPnXjslbySFBI1K1KIG5NcaKWFDuwooorQgooooAbUUUVDK4sd/OX7xqFTd/OX7xqFW48USZbsKKKKYgooooAKKKKACiiigAqw0hYQFNtlbiskYTnSB14/5yqvVyLLShgsnGrOU+PpyBvjPtrFRtI1DfU7CLJbb1ylKKVEDQfHP/r21wQwnDmhPSqBTpQeekjOdvh30OyZEhRLroaRyO+AB2dp9lcRIiLWsuEjOAgg8hyH8V5K/uzbsXDFYLCVIGpzRnQDzOE7fqTt2VxZQxoeU8nSUkAAE5GQf5xzrkXIIKTlWP9WSOWPrXnSwlYyVchyUN9qavbcC0LcgqIS+ThZRsgnlVaQx0BSNWdSc7jGK8K4eSAT2DJ9Yx/NSIjaVYLmceKDinFu+4mlY4UV7Xlex5hRRRQAUUUUAFFFFABRRRQA2oooqGVxY7+cv3jUKaFpsnJQkk+qvOib82n5RVSNXRaE50tdxZRTPom/Np+UUdE35tPyinnfAsr5FlFM+ib82n5RR0Tfm0/KKM74DK+RZRTPom/Np+UUdE35tPyijO+AyvkWUUz6JvzaflFHRN+bT8oozvgMr5KCA2UL1qIVjxduZr3oorgw6TunBwTnOf/ur3RN+bT8oo6JvzaflFZdS5pQt7i1EK3tqBBdVgg79W5z/AM9depg25GQVOLCcafgM7f8AlTHom/Np7qOib82n5RWbx6NWfYuEWEQ+jcII8Tnv/wAwK8ahwOjAWFg7ZAJPLP8A6pl0Tfm0/KKOib82n5RRiXQsL7FjkSKcOJIKwQrr543/AFq0tMPUdKjjIxz5bZ/n9Ks9E35tPyijom/Np+UU1OwYL7lJwMdGdB8fUNt8Yx9c1xpn0Tfm0/KKOib82n5RWlVt7GXT+RZRTPom/Np+UUdE35tPyinnfAsr5FlFM+ib82n5RR0Tfm0/KKM74DK+RZRTPom/Np+UUdE35tPyijO+AyvkWUUz6JvzaflFHRN+bT8oozvgMr5J0UUVKKR//9k="/>
          <p:cNvSpPr>
            <a:spLocks noChangeAspect="1" noChangeArrowheads="1"/>
          </p:cNvSpPr>
          <p:nvPr/>
        </p:nvSpPr>
        <p:spPr bwMode="auto">
          <a:xfrm>
            <a:off x="6071493" y="494606"/>
            <a:ext cx="247650" cy="24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sz="1950"/>
          </a:p>
        </p:txBody>
      </p:sp>
      <p:pic>
        <p:nvPicPr>
          <p:cNvPr id="18440"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57636" y="737701"/>
            <a:ext cx="1741289" cy="2677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descr="http://images.tandf.co.uk/common/jackets/amazon/978146655/978146655153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83946" y="3390572"/>
            <a:ext cx="1824332" cy="280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93334" y="637889"/>
            <a:ext cx="3902030" cy="392415"/>
          </a:xfrm>
          <a:prstGeom prst="rect">
            <a:avLst/>
          </a:prstGeom>
        </p:spPr>
        <p:txBody>
          <a:bodyPr wrap="none">
            <a:spAutoFit/>
          </a:bodyPr>
          <a:lstStyle/>
          <a:p>
            <a:r>
              <a:rPr lang="en-US" altLang="en-US" sz="1950" b="1" dirty="0"/>
              <a:t>Remember </a:t>
            </a:r>
            <a:r>
              <a:rPr lang="en-US" altLang="en-US" sz="1950" b="1" dirty="0" err="1"/>
              <a:t>Whelpton</a:t>
            </a:r>
            <a:r>
              <a:rPr lang="en-US" altLang="en-US" sz="1950" b="1" dirty="0"/>
              <a:t> and Frost </a:t>
            </a:r>
            <a:endParaRPr lang="en-US" sz="1950" dirty="0"/>
          </a:p>
        </p:txBody>
      </p:sp>
    </p:spTree>
    <p:extLst>
      <p:ext uri="{BB962C8B-B14F-4D97-AF65-F5344CB8AC3E}">
        <p14:creationId xmlns:p14="http://schemas.microsoft.com/office/powerpoint/2010/main" val="27323835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rtlCol="0" anchor="t" anchorCtr="0" compatLnSpc="1">
            <a:prstTxWarp prst="textNoShape">
              <a:avLst/>
            </a:prstTxWarp>
            <a:normAutofit/>
          </a:bodyPr>
          <a:lstStyle/>
          <a:p>
            <a:endParaRPr lang="en-US" altLang="en-US" smtClean="0"/>
          </a:p>
        </p:txBody>
      </p:sp>
      <p:sp>
        <p:nvSpPr>
          <p:cNvPr id="18436" name="Content Placeholder 2"/>
          <p:cNvSpPr>
            <a:spLocks noGrp="1"/>
          </p:cNvSpPr>
          <p:nvPr>
            <p:ph idx="1"/>
          </p:nvPr>
        </p:nvSpPr>
        <p:spPr>
          <a:xfrm>
            <a:off x="2351586" y="1030233"/>
            <a:ext cx="5757863" cy="4246166"/>
          </a:xfrm>
        </p:spPr>
        <p:txBody>
          <a:bodyPr>
            <a:noAutofit/>
          </a:bodyPr>
          <a:lstStyle/>
          <a:p>
            <a:pPr marL="0" indent="0">
              <a:spcBef>
                <a:spcPct val="0"/>
              </a:spcBef>
              <a:spcAft>
                <a:spcPts val="488"/>
              </a:spcAft>
              <a:buNone/>
            </a:pPr>
            <a:r>
              <a:rPr lang="en-GB" altLang="en-US" sz="1138" dirty="0"/>
              <a:t>Yang, Y. and Land, K.C. (2008). Age–period–cohort analysis of repeated cross-section surveys. Fixed or random effects? </a:t>
            </a:r>
            <a:r>
              <a:rPr lang="en-GB" altLang="en-US" sz="1138" i="1" dirty="0"/>
              <a:t>Sociological Methods &amp; Research</a:t>
            </a:r>
            <a:r>
              <a:rPr lang="en-GB" altLang="en-US" sz="1138" dirty="0"/>
              <a:t> 36(3):297–326.</a:t>
            </a:r>
            <a:endParaRPr lang="en-US" altLang="en-US" sz="1138" dirty="0"/>
          </a:p>
          <a:p>
            <a:pPr marL="0" indent="0">
              <a:spcBef>
                <a:spcPct val="0"/>
              </a:spcBef>
              <a:spcAft>
                <a:spcPts val="488"/>
              </a:spcAft>
              <a:buNone/>
            </a:pPr>
            <a:r>
              <a:rPr lang="en-US" altLang="en-US" sz="1138" dirty="0"/>
              <a:t>Smith, H.L. (2008). “Advances in Age-Period-Cohort Analysis.” Sociological Methods &amp; Research 36-3:287-96. </a:t>
            </a:r>
          </a:p>
          <a:p>
            <a:pPr marL="0" indent="0">
              <a:spcBef>
                <a:spcPct val="0"/>
              </a:spcBef>
              <a:spcAft>
                <a:spcPts val="488"/>
              </a:spcAft>
              <a:buNone/>
            </a:pPr>
            <a:r>
              <a:rPr lang="en-US" altLang="en-US" sz="1138" dirty="0"/>
              <a:t>Yang Y., </a:t>
            </a:r>
            <a:r>
              <a:rPr lang="en-US" altLang="en-US" sz="1138" dirty="0" err="1"/>
              <a:t>Schulhofer-Wohl</a:t>
            </a:r>
            <a:r>
              <a:rPr lang="en-US" altLang="en-US" sz="1138" dirty="0"/>
              <a:t>, S., Fu, W. and Land, K. (2008). </a:t>
            </a:r>
            <a:r>
              <a:rPr lang="en-GB" altLang="en-US" sz="1138" dirty="0"/>
              <a:t>“The Intrinsic Estimator for Age-Period-Cohort Analysis: What It is and How to Use it?” </a:t>
            </a:r>
            <a:r>
              <a:rPr lang="en-GB" altLang="en-US" sz="1138" i="1" dirty="0"/>
              <a:t>American Journal of Sociology</a:t>
            </a:r>
            <a:r>
              <a:rPr lang="en-GB" altLang="en-US" sz="1138" dirty="0"/>
              <a:t>, 113:1697-1736. </a:t>
            </a:r>
            <a:endParaRPr lang="en-US" altLang="en-US" sz="1138" dirty="0"/>
          </a:p>
          <a:p>
            <a:pPr marL="0" indent="0">
              <a:spcBef>
                <a:spcPct val="0"/>
              </a:spcBef>
              <a:spcAft>
                <a:spcPts val="488"/>
              </a:spcAft>
              <a:buNone/>
            </a:pPr>
            <a:r>
              <a:rPr lang="en-US" altLang="en-US" sz="1138" dirty="0"/>
              <a:t>O’Brien, R.M. 2011a. “Constrained Estimators and Age-Period-Cohort Models.” Sociological Methods &amp; Research 40:419-52.</a:t>
            </a:r>
          </a:p>
          <a:p>
            <a:pPr marL="0" indent="0">
              <a:spcBef>
                <a:spcPct val="0"/>
              </a:spcBef>
              <a:spcAft>
                <a:spcPts val="488"/>
              </a:spcAft>
              <a:buNone/>
            </a:pPr>
            <a:r>
              <a:rPr lang="en-US" altLang="en-US" sz="1138" dirty="0"/>
              <a:t>Hui Zheng, Yang </a:t>
            </a:r>
            <a:r>
              <a:rPr lang="en-US" altLang="en-US" sz="1138" dirty="0" err="1"/>
              <a:t>Yang</a:t>
            </a:r>
            <a:r>
              <a:rPr lang="en-US" altLang="en-US" sz="1138" dirty="0"/>
              <a:t>  and Kenneth C. Land, 2011, Variance Function Regression in Hierarchical Age-Period-Cohort Models: Applications to the Study of Self-Reported Health, Am </a:t>
            </a:r>
            <a:r>
              <a:rPr lang="en-US" altLang="en-US" sz="1138" dirty="0" err="1"/>
              <a:t>Sociol</a:t>
            </a:r>
            <a:r>
              <a:rPr lang="en-US" altLang="en-US" sz="1138" dirty="0"/>
              <a:t> Rev. 2011 December; 76(6): 955–983.</a:t>
            </a:r>
          </a:p>
          <a:p>
            <a:pPr marL="0" indent="0">
              <a:spcBef>
                <a:spcPct val="0"/>
              </a:spcBef>
              <a:spcAft>
                <a:spcPts val="488"/>
              </a:spcAft>
              <a:buNone/>
            </a:pPr>
            <a:r>
              <a:rPr lang="en-US" altLang="en-US" sz="1138" dirty="0"/>
              <a:t>Wilson, J.A., </a:t>
            </a:r>
            <a:r>
              <a:rPr lang="en-US" altLang="en-US" sz="1138" dirty="0" err="1"/>
              <a:t>Zozula</a:t>
            </a:r>
            <a:r>
              <a:rPr lang="en-US" altLang="en-US" sz="1138" dirty="0"/>
              <a:t>, C. and Gove, W.R. (2011). Age, Period, Cohort and Educational Attainment: The Importance of Considering Gender. Social Science Research 40:136-49.</a:t>
            </a:r>
          </a:p>
          <a:p>
            <a:pPr marL="0" indent="0">
              <a:spcBef>
                <a:spcPct val="0"/>
              </a:spcBef>
              <a:spcAft>
                <a:spcPts val="488"/>
              </a:spcAft>
              <a:buNone/>
            </a:pPr>
            <a:r>
              <a:rPr lang="en-US" altLang="en-US" sz="1138" dirty="0" err="1"/>
              <a:t>Pampel</a:t>
            </a:r>
            <a:r>
              <a:rPr lang="en-US" altLang="en-US" sz="1138" dirty="0"/>
              <a:t>, F.C. and Hunter, L.M. (2012). Cohort Change, Diffusion, and Support for Environmental Spending in the United States. American journal of sociology 118(2):420-448.</a:t>
            </a:r>
          </a:p>
          <a:p>
            <a:pPr marL="0" indent="0">
              <a:spcBef>
                <a:spcPct val="0"/>
              </a:spcBef>
              <a:spcAft>
                <a:spcPts val="488"/>
              </a:spcAft>
              <a:buNone/>
            </a:pPr>
            <a:r>
              <a:rPr lang="en-US" altLang="en-US" sz="1138" dirty="0"/>
              <a:t>Campbell Colin, Jessica Pearlman (2013), Period effects, cohort effects, and the narrowing gender wage gap, Social Science Research, Volume 42, Issue 6, p.1693–1711</a:t>
            </a:r>
          </a:p>
          <a:p>
            <a:pPr marL="0" indent="0">
              <a:spcBef>
                <a:spcPct val="0"/>
              </a:spcBef>
              <a:spcAft>
                <a:spcPts val="488"/>
              </a:spcAft>
              <a:buNone/>
            </a:pPr>
            <a:r>
              <a:rPr lang="en-GB" altLang="en-US" sz="1138" dirty="0"/>
              <a:t>Yang Y. and Land, K.C. (2013), Age-period-cohort analysis. New models, methods, and empirical applications. CRC Press, Taylor &amp; Francis Group, </a:t>
            </a:r>
            <a:r>
              <a:rPr lang="en-GB" altLang="en-US" sz="1138" dirty="0" err="1"/>
              <a:t>Boka</a:t>
            </a:r>
            <a:r>
              <a:rPr lang="en-GB" altLang="en-US" sz="1138" dirty="0"/>
              <a:t> Raton, FL</a:t>
            </a:r>
          </a:p>
          <a:p>
            <a:pPr marL="0" indent="0">
              <a:spcBef>
                <a:spcPct val="0"/>
              </a:spcBef>
              <a:spcAft>
                <a:spcPts val="488"/>
              </a:spcAft>
              <a:buNone/>
            </a:pPr>
            <a:r>
              <a:rPr lang="en-US" altLang="en-US" sz="1138" dirty="0"/>
              <a:t>Fienberg, S. E. (2013). Cohort analysis’ unholy quest: A discussion. Demography, 50, 1981–1984.</a:t>
            </a:r>
          </a:p>
          <a:p>
            <a:pPr marL="0" indent="0">
              <a:spcBef>
                <a:spcPct val="0"/>
              </a:spcBef>
              <a:spcAft>
                <a:spcPts val="488"/>
              </a:spcAft>
              <a:buNone/>
            </a:pPr>
            <a:r>
              <a:rPr lang="en-US" altLang="en-US" sz="1138" dirty="0"/>
              <a:t>Luo, L. (2013). Assessing Validity and Application Scope of the Intrinsic Estimator Approach to the  Age-Period-Cohort Problem. Demography 50(6):1945-67.</a:t>
            </a:r>
          </a:p>
          <a:p>
            <a:pPr marL="0" indent="0">
              <a:spcBef>
                <a:spcPct val="0"/>
              </a:spcBef>
              <a:spcAft>
                <a:spcPts val="488"/>
              </a:spcAft>
              <a:buNone/>
            </a:pPr>
            <a:r>
              <a:rPr lang="en-US" altLang="en-US" sz="1138" dirty="0" err="1"/>
              <a:t>Dassonneville</a:t>
            </a:r>
            <a:r>
              <a:rPr lang="en-US" altLang="en-US" sz="1138" dirty="0"/>
              <a:t>, R. (2013). Questioning generational replacement. An age, period and cohort analysis of electoral volatility in the Netherlands, 1971–2010. Electoral Studies 32(1):37-47</a:t>
            </a:r>
          </a:p>
          <a:p>
            <a:pPr marL="0" indent="0">
              <a:spcBef>
                <a:spcPct val="0"/>
              </a:spcBef>
              <a:spcAft>
                <a:spcPts val="488"/>
              </a:spcAft>
              <a:buNone/>
            </a:pPr>
            <a:endParaRPr lang="en-US" altLang="en-US" sz="1138" dirty="0"/>
          </a:p>
          <a:p>
            <a:pPr marL="0" indent="0">
              <a:spcBef>
                <a:spcPct val="0"/>
              </a:spcBef>
              <a:spcAft>
                <a:spcPts val="488"/>
              </a:spcAft>
              <a:buNone/>
            </a:pPr>
            <a:endParaRPr lang="en-US" altLang="en-US" sz="1138" dirty="0"/>
          </a:p>
          <a:p>
            <a:pPr marL="0" indent="0">
              <a:spcBef>
                <a:spcPct val="0"/>
              </a:spcBef>
              <a:spcAft>
                <a:spcPts val="488"/>
              </a:spcAft>
              <a:buNone/>
            </a:pPr>
            <a:endParaRPr lang="en-US" altLang="en-US" sz="1138" dirty="0"/>
          </a:p>
        </p:txBody>
      </p:sp>
      <p:sp>
        <p:nvSpPr>
          <p:cNvPr id="18437" name="Slide Number Placeholder 3"/>
          <p:cNvSpPr>
            <a:spLocks noGrp="1"/>
          </p:cNvSpPr>
          <p:nvPr>
            <p:ph type="sldNum" sz="quarter" idx="4294967295"/>
          </p:nvPr>
        </p:nvSpPr>
        <p:spPr>
          <a:xfrm>
            <a:off x="8260358" y="796430"/>
            <a:ext cx="1671638" cy="371475"/>
          </a:xfrm>
          <a:prstGeom prst="rect">
            <a:avLst/>
          </a:prstGeom>
          <a:noFill/>
        </p:spPr>
        <p:txBody>
          <a:bodyPr/>
          <a:lstStyle>
            <a:lvl1pPr>
              <a:defRPr sz="1950">
                <a:solidFill>
                  <a:schemeClr val="tx1"/>
                </a:solidFill>
                <a:latin typeface="Times New Roman" pitchFamily="18" charset="0"/>
              </a:defRPr>
            </a:lvl1pPr>
            <a:lvl2pPr marL="603647" indent="-232172">
              <a:defRPr sz="1950">
                <a:solidFill>
                  <a:schemeClr val="tx1"/>
                </a:solidFill>
                <a:latin typeface="Times New Roman" pitchFamily="18" charset="0"/>
              </a:defRPr>
            </a:lvl2pPr>
            <a:lvl3pPr marL="928688" indent="-185738">
              <a:defRPr sz="1950">
                <a:solidFill>
                  <a:schemeClr val="tx1"/>
                </a:solidFill>
                <a:latin typeface="Times New Roman" pitchFamily="18" charset="0"/>
              </a:defRPr>
            </a:lvl3pPr>
            <a:lvl4pPr marL="1300163" indent="-185738">
              <a:defRPr sz="1950">
                <a:solidFill>
                  <a:schemeClr val="tx1"/>
                </a:solidFill>
                <a:latin typeface="Times New Roman" pitchFamily="18" charset="0"/>
              </a:defRPr>
            </a:lvl4pPr>
            <a:lvl5pPr marL="1671638" indent="-185738">
              <a:defRPr sz="1950">
                <a:solidFill>
                  <a:schemeClr val="tx1"/>
                </a:solidFill>
                <a:latin typeface="Times New Roman" pitchFamily="18" charset="0"/>
              </a:defRPr>
            </a:lvl5pPr>
            <a:lvl6pPr marL="2043113" indent="-185738" algn="ctr" eaLnBrk="0" fontAlgn="base" hangingPunct="0">
              <a:spcBef>
                <a:spcPct val="0"/>
              </a:spcBef>
              <a:spcAft>
                <a:spcPct val="0"/>
              </a:spcAft>
              <a:defRPr sz="1950">
                <a:solidFill>
                  <a:schemeClr val="tx1"/>
                </a:solidFill>
                <a:latin typeface="Times New Roman" pitchFamily="18" charset="0"/>
              </a:defRPr>
            </a:lvl6pPr>
            <a:lvl7pPr marL="2414588" indent="-185738" algn="ctr" eaLnBrk="0" fontAlgn="base" hangingPunct="0">
              <a:spcBef>
                <a:spcPct val="0"/>
              </a:spcBef>
              <a:spcAft>
                <a:spcPct val="0"/>
              </a:spcAft>
              <a:defRPr sz="1950">
                <a:solidFill>
                  <a:schemeClr val="tx1"/>
                </a:solidFill>
                <a:latin typeface="Times New Roman" pitchFamily="18" charset="0"/>
              </a:defRPr>
            </a:lvl7pPr>
            <a:lvl8pPr marL="2786063" indent="-185738" algn="ctr" eaLnBrk="0" fontAlgn="base" hangingPunct="0">
              <a:spcBef>
                <a:spcPct val="0"/>
              </a:spcBef>
              <a:spcAft>
                <a:spcPct val="0"/>
              </a:spcAft>
              <a:defRPr sz="1950">
                <a:solidFill>
                  <a:schemeClr val="tx1"/>
                </a:solidFill>
                <a:latin typeface="Times New Roman" pitchFamily="18" charset="0"/>
              </a:defRPr>
            </a:lvl8pPr>
            <a:lvl9pPr marL="3157538" indent="-185738" algn="ctr" eaLnBrk="0" fontAlgn="base" hangingPunct="0">
              <a:spcBef>
                <a:spcPct val="0"/>
              </a:spcBef>
              <a:spcAft>
                <a:spcPct val="0"/>
              </a:spcAft>
              <a:defRPr sz="1950">
                <a:solidFill>
                  <a:schemeClr val="tx1"/>
                </a:solidFill>
                <a:latin typeface="Times New Roman" pitchFamily="18" charset="0"/>
              </a:defRPr>
            </a:lvl9pPr>
          </a:lstStyle>
          <a:p>
            <a:fld id="{A8260712-4CA6-4692-BEE7-4DF5B86284FE}" type="slidenum">
              <a:rPr lang="fr-FR" altLang="en-US" sz="1138"/>
              <a:pPr/>
              <a:t>26</a:t>
            </a:fld>
            <a:endParaRPr lang="fr-FR" altLang="en-US" sz="1138"/>
          </a:p>
        </p:txBody>
      </p:sp>
      <p:sp>
        <p:nvSpPr>
          <p:cNvPr id="18438" name="Rectangle 4"/>
          <p:cNvSpPr>
            <a:spLocks noChangeArrowheads="1"/>
          </p:cNvSpPr>
          <p:nvPr/>
        </p:nvSpPr>
        <p:spPr bwMode="auto">
          <a:xfrm>
            <a:off x="5150546" y="831259"/>
            <a:ext cx="2977418"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950" b="1" dirty="0"/>
              <a:t>APC literature 2008-2013 </a:t>
            </a:r>
          </a:p>
        </p:txBody>
      </p:sp>
      <p:sp>
        <p:nvSpPr>
          <p:cNvPr id="18439" name="AutoShape 2" descr="data:image/jpeg;base64,/9j/4AAQSkZJRgABAQAAAQABAAD/2wBDAAoHBwgHBgoICAgLCgoLDhgQDg0NDh0VFhEYIx8lJCIfIiEmKzcvJik0KSEiMEExNDk7Pj4+JS5ESUM8SDc9Pjv/2wBDAQoLCw4NDhwQEBw7KCIoOzs7Ozs7Ozs7Ozs7Ozs7Ozs7Ozs7Ozs7Ozs7Ozs7Ozs7Ozs7Ozs7Ozs7Ozs7Ozs7Ozv/wAARCAFaAOEDASIAAhEBAxEB/8QAGwAAAgMBAQEAAAAAAAAAAAAAAAUCBAYDAQf/xABFEAABAwMCAgQLBwMDBAICAwABAgMEAAUREiEGMRNBUZEVIjVTVGFxcoGS0RQWMjOhscEHI1JCovA0YoLhJPFDcyWTsv/EABkBAAMBAQEAAAAAAAAAAAAAAAABBQIEA//EACwRAAIBAgYBBAEEAwEAAAAAAAABAgMREhMhMTJRBCJBYfChFCPB4TNxgZH/2gAMAwEAAhEDEQA/ANW664HVgOKACj11HpnPOK+an6OHWX20vF9wFwBRAA2zvUvuwz6Q53Cu+Nakl/RxOlUuZ7pnPOK+ajpnPOK+atD92GfSHO4Ufdhn0hzuFPOpfULKq/WZ7pnPOK+ajpnPOK+atD92GfSHO4Ufdhn0hzuFGdS+oMqqZ7pnPOK+ajpnPOK+atD92GfSHO4UHhlgD/qHO4UZ1L6gyqv1me6Zzzivmo6ZzzivmpmiHZXJaoaLy0qQnIU0HEFQxudvUKtM2CHIYQ+zMU42tIUhacEKB5EU86kvb8Cyqn1iLpnPOK+ajpXPOK+Y1oPu0x6Q53CuTvCyFnLcxaDpI3TnfvpZ9LoeVUEnSu+cX3mjpXPOL7zTNrhN8KHSXBWAonKRuRnYd3/DQjhF07LuBGnGClOdW/XvtS/UU+h5NTsWdM55xXzUdK75xfeavGxw/tht5vaPtZTlLWRrHI5057Aa6L4YbZW225dtK3SEtAjBUQCSBvucA/AGjPp9Bkz7FvSu+cX3mjpnPOK+ambPDTT7hWxdekQh4pWEgHBB3ScHYiuy7Pbm3C2u46VhSUFKlJBClfhHtPVTVal1+BZVTsTdM55xXzUdM55xXzU1kQLRFbW7IuqGkIX0alLWkAL56fb6q5uR7E0y0+5e2ENP56JanUBK8HBwevBp5tPr8Cyqnf5F3TOecV81HTOecV81M5cKzQNH2u7tMdINSOkcSnUO0Z6qup4bjrSFJkuEEZBAG9GdS6/AZVT6zP8ATOecV81HTOecV81aH7sM+kOdwo+7DPpDncKWdS+oeVV+sz3TOecV81HTOecV81aH7sM+kOdwo+7DPpDncKM6l9QZVUz3TOecV81HTOecV81aH7sM+kOdwo+7DHpDncKM6l9QZVX6yjRRRU07zSRf+kZ//Wn9q7Vxi/8ASM//AK0/tXatCCiivKACis1eb/KtN0uKgjp2ItvafSzsnUtTi0nxsE8gO6oDimY4IuYkdlSrg5De6R8hA0BRyFaevAxkerrzW8D3M4kajNeHcVl1cXOp8KqNtGiA26pH/wAhOpwtnBBTzTnmDgjHwrheuJ7nEiNtiIzElOth3UXtQA6QJwnxfGVg5I2x20YJMMSLlostytcUW4/YnIqFOaX8K6VQVnGRjGrJ3VnfsqpA4UuMC1vQm5oUl1mO3pLrmElOzhB6sjlgY23GKk9xW/BRKcWwXUt3QxMuOBOhOBuAE5O55YJ7TUrnxO+iDe1MtIaNvQoI0vDplEY30FJATvsTn2Vv1mfSLvAd/VdYMNcp0iNBRqkh9wI1pdznlhSinbB6jTKRwvNk3J2Qu4OdG486ooS+4kdGpsBKcA4GFDNd0cTLVxGu0/ZUaUuBrpA9lzJZDmooxsnfGc86WwuKpzNhZnykKlOi2pkLTkICllzT1J2P/MUevcPSXUWK9C72yWuchbcRpCHR0qwXToKVkjcHcgjly36sWrFZJlrkqdfmqfS4yErSpxSsrClHUM8vFIG3ZS6Zxu7Bta5TtvR0zcp1hbPTnfo+ZSdO+3bimCb/ADX7jc40S3NutQEAh0yMdKpTYWkAaT24zmk8bWoLCLneFroeLjem5LCUl0E/5FrCRpA0kBWyvGzkhRG1Ob1ZlXZ+3qD62kRX1OrLayhZBbUnYjluofDNSsl3N6tfhBDBZaWohnWTlaRtqIxtvnbsx21mLbxRdGrPc3ZDqJ0uIGlakrQWMKVjIUhOR2lKtxin63/zQPSv+luRwncxZHrfDnBC3Jjz4dU8sLAVnR4w5kHGc/vV57h+W9I6db7WoyIryuZ/K/F1dfVURxXjiCJalMMK6dAKnW3yoIUUFQxlICgcbHPwFcLXxJMnM2515ttCn5L7a0MuA4CELICsjY+KOsdR68UNztqHpO8nh6YX7fNYXHVJiPPuKaezoWHSSdwMgjbBxXC9cLTr8yx08hmK42xIbUI5UE5cKdPtG2/bUI/F8uVEgvphRmenmKjvByQdLeEFX4tOCfZkbc99u33mej6Gy02tTs6QwFyXw0hKW1H/AFBPM9Qx8aE5oHhJpsdzi3BqdFTAcUYSIzjToUEoKc7oIB233HXgb1o2gpLSQvTqAGrSMDPqpTbL6u4Xq4W5yMlowyNCg5qLiTtnlgbjlnNJ0X6dH4wkQ5MlUiOdZYZjaF6QlGcLTjWDnkc4OcVm0paP2HdI2NFZNjjCU9bG5KLUnpXZDTLbYlJIOsbEkDYjkQRU5HEsyAZ6nonSOsrjthrpgG0KWnJ8fSMAHrOfhSwS2HiRqa9rNscUuPXW2QlwUtJntFRV9oCyhQ1ZSAkHP4eZIHxGK0lZaa3GncKKKKQzK0UUVkYwb4hiMNIaU28VNpCThIxkfGpfeaF5t75R9azTv5y/eNQqlHxoNJnA680zUfeaF5t75R9aPvLC82/8o+tZpppb7qWmxqWo4Aq74DuPmP8Aen60pUaMdGxqrVeyG54jhE7tPfKPrXn3ign/APE92/hH1pT4CuPmB86frR4CuPmP96frSy6HYZlXobfeKD5l75R9aDxHBO5ae2/7R9aU+Arj6P8A70/WjwFcfRx86frRl0OwzKvQ2+8cHzT3yj60feKDnPRPfKPrSnwFcfR/96frR4CuPo4+dP1oy6HYZlXovsXe1R5Eh9uO8HJKwt04zqISEjr22SK7/eKD5p75R9aU+Arj6OPnT9aPAVx9H/3p+tGXQ7DMq9Db7xQfNPfKPrUXb9b3mVtLaf0rSUqwMHBGOeaV+Arj6OPnT9aPAVx9H/3p+tGXQ7DMq9DKNfLbEjNxmI7rbTSAhCQkYAAwBzrp94oHmnvlH1pT4CuPmB86frR4CuPmB86frRl0OwzKvQ2+8UDzT23/AGj60feKDjHRPfKPrSnwHcfRx84+tHgK4+jj50/WjLodhmVeht94oPmXvlH1o+8UE/8A4nvlH1pT4CuPo/8AvT9aPAVx9HHzp+tGXQ7DMq9DYcRwQcht7Puj60feKDnPRPfKPrSnwFcfRx84+tHgK4+jj50/WjLodjzKvQ2HEUEcmnh/4j60feKD5p75R9aU+Arj5gfOn60eArj6OPnT9aMuh2GZV6G33jg5/Ke+UfWpfeaF5t/5R9aT+Arj5gfOn60eA7j5j/en60suh2GZV6HH3mhebf8AlH1o+80Lzb/yj61nH2HIzxadTpWOYzmuVei8am1dGM+aG1FFFTCgLHfzl+8ahU3fzl+8ahVuPFEmW7Llp8qR/f8A4rZ9VYy0+VI/v/xWxWpKEFajhKRkk9Qrg8rmjs8fixbK4jtcS9sWZ6SEzZCdTbeknPPr5DkaaCvhV0XOvMi58bxFFKYU5tLOepI5H4eJt6zX0y8ccQrRw3Cu/RmQqclPQMoVgqJGTv6uVZqULYcOr/k9I1L3uamisEx/UaYm5QLdc+HJEJ+c8htOtzxQFKABGRvz5V1k/wBQJL1xmx7HY3bmzA/6h8OhAGOeBg55HurORU6HmRNwaT3jiqy2B5tq6TRHW6CpAKFKyM46garQON7FKtEW4vTmoiJOoJQ8oAhScah8MjvFY3jqfaZHGHDs6Q6y/bFIKlrI1oUjVvt106dHFPDJBKdldH0K1X+1XxtS7ZOakhP4gk4Un2pO4pjXx21Xaz2/j24Xq0oLVmjRSXOjRpSokAAJHVlWMCtNH/qNJSmJMuVhdhWuY4EMy+mCufIlOOX/AAZrU/Hkn6RRqL3N4aVQuJLXcLxKtMaRrlxBl1Gk7bgHfrwSKzU7+oklu9zLPbrC/OlRlYAbc2UBjJO23Oo23i6zx7tepMi0It8iG0FSn04KnDkDTyG+T8axkytqh41c3lFfOk/1RlIaanyuHJLVrdXpTKC8nuxj9aZXv+oCYdxj22zW5y7Snm0u6W1YASRkdRPLf40sipe1h5kRlb+KxP4wncPfYygw2uk6fpM6/wAO2Mbfi7eqtDXyvhC7of8A6j3y5zWVQAISlPIeOC1hTec91aPinjGCOE7jJs1xZfkNoSjLS8lvWrTq/U91bnRamopdGYz0uxhc+OuG7RLMWXckB5P4kNpUvT7dIOD6qcW+fFucNuZDeS8w6MoWnkaxfBHBNkPDMaZOgszZMxvpVrfSF6c8gM8tsfGrd34ggcCsQ7Ja4DkuS8SWIiFHYFR69zuc49h7KUqcW8MLtjUna8tjWynvs0V5/Tq6JCl4zjOBmlXCfEQ4osqbkIv2YFakdHr18uvOBSGBxwbq5NstztjtsniMtSG3FZCwEk7bDfG/fWW4Q4xm8P8ACP8AYsTsuIw+rp5PSaUoKiNhseojvrS8eTi9NdDLqK66PsNFY28f1CjQWbei3wnbhMuDSXWo6DghKhkZODv6vVUbT/UJMp+bBuNtct9wisre+zrVnpAlOogHA3xvyrzyZ2vY3jje1zaV5tXz+F/US5Xlgu27heS8wAsOOhzZJAJwMDfq76qf0iucx2HIguRHls61O/a1KJTqwkaPbjetOhJRbfsLMTaSH198rO+wftS6mN98rO+wftS6u+lwRwVOTG1FFFRyoLHfzl+8ahU3fzl+8ahVuPFEmW7Llp8qR/f/AIq/x7MmxeFJKLew69JkDoUhpBUUhX4jgerPxxVC0+VI/v8A8Vs8Z6q4vIeGomddBXg0fMbX/S6S5YGm375MjF9sLdioHiJURyIzv1d1ZtNuvyLFD1W2StywzVLDamlYW2sg5HaApBzjqVmvuWPVWf4u4be4hgtJiTnIUqOvW04knBPYcewUoeTLF6j0lSVtDBXviV3iPijhdRtUiCy3ObwqQnClqK0ZA9QwO+qSLO1w7d7pHvdlnzekVrhuRFLSlzc7EpPXkduN611v4N4gl8QQrrxPdI8oQN2G2E4yeonxR14PXyreY9ValXjC0Y7f2ZVNy1Zj+F+FrW/w8x9v4cZikrU4mO+ovFGrAzlQyCdI2pXxPYkq434bYjWwqgMjStKGctIGrkdsCvomPVRgV4KtJSxHq4JqxluMeGk3DhCXb7VGaZdJS4httIQFlJBxt6q+fwIMGXFgW1PCVyk3AEIkB591ppONtXPA7tq+0bV7ThXcY4RSppu5gOE7fIjf1Dv7zsV1plSAltxSTpVuORPPlSCVwzc7tfOLmmorqC9hbClpKUukOA4B5HIFfXceqvcDspryJKWL/X4Flq1j4/Jvl3uvB7HCLPDktM0JbYWpbZSgJSRg78jsM52G9dkwbh/T/imPcV29+4RHoaGFrYTqKVBCUn9U+rY19UlSo0FhUiW+1HaTjLjqwlIztzNTbW282lxtSVoUAUqScgg9YNa/UaWUdGLL+T5twoiVe+PrvcLlZno0WbCKOjfaISpOUAA5GCSBvWqufBlnk2Wbb4cGPDMtsJK2mwncHKScdhrRUEgc68pVW5XWhtQSVmfLLRxRxDwZF8CXSwSJYj5Sw8znCh1DOCCPXzHLFcrkq+pvVn44fs7q9KSh6KhB1tDKwNjvulWc9vtr6vtRgdlbz1e+HX3M5ftc+XMeEeL+MVX5NrkQoUKG42kvJwpwlCgB6zlXVnl669tVsmt/0cnxFQn0yVrWQyWyFnxk9XPqr6jgdlGPVQ672S0VvwGX8nyIQrrw3M4f4lTbHpbLcFDL7SUHW0dJB26tjXZLVz4t4lm8QC1vw4ceA402HUkLdJQoAY6z4x5eqvq2PVQB6qf6h721/gWV8mO/pvDkROCAzIjuMO9I6ShxBSrf1GuH9J4UqDwzIblxnY6zLUoJdQUkjSnfetzj1V4eVebqtqS7NqNrfBkr75Wd+H7UuphffKzvw/al9UqXBE+pyY2oooqMVBY7+cv3jUKm7+cv3jUKtx4oky3ZctPlWP7/APFbOsZafKsf3/4rZ1weVzR2ePxZ7RRRXKdIUUUUAFeV7VK73Jq0WmVcHt0R2isjONWOQ+J2ppXdkJuyPl3HvFM9vjJJt7732a0aC8ltZCSoqGc9vUN6+npvEDwU1c1yW24jqErS64rSMK5c/bXx2yNX+ZY7qtrhxc9F6JKpWvTggk5A9SiT8K7t3dcz+kM62v5S/bpDbZB56SsEfrkfCu+pQTUYr20/9OeM2m2fVmeI7LImiEzc4rkk8mkugk1Kdf7TbH0MTrhHjOufhQ44ATXzTiKy2+zw+EJcGOliQ4610jiBgrOEnJ7d6nw/Bst24y4iVxKW1yUPKDSH16RpyQSN98AJ9gryyI2xXdv7sbzHsaH+o1ygz+BLkmJLZfLS2g4G1hWn+4OeOXI91PeHLnBctcCCiWyqSiI2VMhYKx4o6udfI46IzfCfF7cJZXGTKjhlR/1I6VWD3YrSX2O7w+jh3jGGnIbYaZlpA/EkpAH6ZHy16SorCofP8GFN3xH0Z28W1iSuM7OjoeQkqU2p0BSQBkkjsxvS2Zd7VfrNPjwL5HbV0Kgp9t0ZZ/7uY2FYKzWJ3iWxXziG4SG4j9zVoYddOEJSFA4z1AkBPwrjElu223Xvh2dbILUtq1rP2qLjLiQNtWOec5ztXnkJN2eqNZj91ofQLNKg8O8LQxcL4zIaSCkS3HBhw6icA5OccvhTuFOi3GOJEOQ3IZOwW2oKFfJhY37rwbw1JhSYipMRDq0w5SwEupDhJIB58gD6jzrbf07u7V44dUtqAzB6B9TSmmB4hVsokfNWatKycr+5qE7uxq6KKK5j1CiiigAqJqVRNAGSvvlZ32D9qXUxvvlZ32D9qXVXpcETKnJjaiiioxUFjv5y/eNQqbv5y/eNQq3HiiTLdly0+VY/v/xWzrGWnyrH9/8AitnXB5XNHZ4/FntFFeVynSe15muKZbDklyMl1JeaAK0Z3API/oe6huWw5KdjIdSp5kJU4gHdIVnTn24PdQB2qndLVEvMFcGc30kdzGpGojODkcvXVzNFCdndAV4UGPbobUOK2GmGUhCEDqFKHuCbC+uYpyH/ANcrVIAcUAs6tWcZ7d/iadCS0ZJjdInpggLKM76SSM94oRIacecZQ4lTjWAtIO6cjIzWlKS2YmkyhN4btdxZhtSo+tEEgxxqI0EYA5HfkKpXfgXh+9zvts2CFPnGpaFFGvHLVjnWhzVZE5DlxehBKtbLaHCcbEKKgP8A/JpqclsxOKFDXA/DzMGVCbgBMeWpKnkBavGKTkde2DWZ/qC+p82vgq1pIVKUjWAc6W0/hH6Z/wDGt49PbYuEaEpKiuSlZSRyGnGc99WcDnitRqyjJSeonFNWQrVw3bHbA3ZHoyXIbaEoCDsduRyOvO+apwOBeH7bHksx4ZxLbLTqluKUpSD1ZzsPZTxyQ0y4024sJU8opbB/1HBOO4GvVSGkyEsFwB1SSsIzuQMAn9RWccrWuPChBM4C4emwo0R2EQ3FSUslDigpKSckZzuMmm1ptEKyQUwrewGWEknSN8nrJPWauFQAyTiq8Oe3MckoQlQMZ7oVZ6zpCtvV4wpOUmrN6BZJlqivM1UnXBuCuKlxKiZL4ZTp6iQTk+rxTWTRcorwcq9oAKialUTQBkr75Wd9g/al1Mb75Wd9g/al1V6XBEypyY2oooqMVBY7+cv3jUKm7+cv3jUKtx4oky3ZctPlWP7/APFbOsZafKsf3/4rZ1weVzR2ePxZ7Xh5V7Xlcp0mRnWx6XxZPmwHgxcIrDBaUrOhYOvLax/icD1jAPVSZfEc1N2ubsaM7FmPrhxHELQCphRDuSASArlsc4OR7K+hpYaS8t5LaQ4sAKWBuoDkCfie+uEi3QJPSpkRWXOnSEuBaAdYTkjPbjJ769VUXujzcejIN8SXq2Fa7iA/HbUqMklCEul0pCm9QQSASSU49aT1014fvVxu87oH2uh+wNdHN8XZUjOMJJ6sDVt/kmnTFqt8aMIzMNltoLDgQlAxqByFe3IBzVhDTbZUUISkrVqVgYye091KU4tbDSfZi7rLdg8UzeIBqXGtiWYr6Ebno1AqWcdeCps/A1Tj3CdZX5cp4pZmXdpmTokZKY5U6UHVy2QlbefYa3ghRkh4CO2A+cu+IP7hxjJ7dhjevH4EOSvU/GZdUUFvK0BR0nBKd+o4G3qpqorWsLCzHzL5eLTNNnVcGpjz/RBM0spSY+tRSdSRsRtt7d81zl3C52y5TI6ZyJUp37LG+0IaRqQD0yt0khOrqHVuNq1jNitMeI7Eat0dLD35jYbGF+3toTYbSiMuOm3Rgy4AFo6IYVgkjPbgkn40Y49BhZlW512ckx+kLa50ZMpDK39CdRDaCkrCCQk5OCM8t9s0/wCGLi7LtxbmPrcmMuFt4OtJbUFYBxhJwdiNxzFXE2e1Mspjpgxkt4UkILacHV+L256+2uTFhhRZkd+M2lhuOlehltICdSsZWfXgY+JpSlFrYaTQk4salzL3BTAWftFujuTkNjk4oKSkJPtBWKWJvDjl1a4sQhfQSW34sdpe2UIQVg47StCvhit8I7P2gyA0jpVJCC5p8YpBJAz2ZJ765rt8RxtptcZpSGVBTaSgEII5EdlONRJWsDjqfO7ldL3LsT7cqRqamRQ+FLbaToIWjZASolSPG5ncbdtNmFXa3vzZibmlTbVzaaea6Af3ytLKFKJ5p/FkAdnXWkbsVnj9Ilu3RUdNssBpPjDOcezO+KtmFFUlaTHbKXFhxYKB4yhjCj2kaRv6hTdRWskZUH2ZBN+uzUeJelzWXmJklLHg5LQBb1K07K5lY6wdufKuLU243BNhuUq4MuNzZyVoipbA6HxF7BXM4689fZWubstsanqntwI6ZSskuhsBWTzOe2oosVqblGSi3xkvKVr1hoZ1dvqNLHH2Q8L7FvDF0lyBJi3WQVTmVJUtBbSkJC86dJScKScHB59taKlQ4ctrbrBjxm2EMvdMW2kBIWsAhJPszkU1rzk03dG1f3Paia9rw0hmSvvlZ32D9qXUxvvlZ32D9qXVXpcETKnJjaiiioxUFjv5y/eNQqbv5y/eNQq3HiiTLdly0+VY/v8A8Vs6xlp8qx/f/itnXB5XNHZ4/FgTikSOLYC3GMMSgzJf+zsvlr+24vONjnOMjmQAerNPTuMVl0cL3ACFEVc2zBgykvso6D+4Qk5CVK1YwM4ziueOH3PeV/YsR+Mra+lp1aJDDD7K3mnnm9KVpQMqxvnYdo36q5M3Vu58R21SYsmPmO8tHTt6daTowRue47+qoL4ObetltgPSipuFHdYWUpwVhaNOR2Y51bt9nubVwiybhcWn0xWVNIQ0xo1Zx4xJJ38UcsCt+j2M+oW8RSXfvU1FU/dUsfYi5otwJVq14yQAdsVdVxVBt7QjrZuLv2cNNuuKZKlJUtI0BXWVHIGw588V3uVnuL17RdLdPZjLEboFJdYLgI1as/iGKj4AecbfL8pKnZEmO+tSW8DLejIAz16Phmi8LK4Wd9D0cVw8BJjTEyDIMf7P0WXNenXjY4wU75ziq54ihSZ8RRfmRXGlPJdilAGVJQFEL58gQQQcHNcLnaZbV9YkQ5Qbdlzi8CpvUlGmPowoZ3B0+rnXqeEHXJwnyZyVylqeU8UNYSdbYbASM7BIA7c0LAHqLPh6I+qNcFuzIkZLLjoDjYSh9ASk6iNzgZ25HnXY8TsJYS4u3z0KdWlDDamQFvFQJGkZ7Ac5xjrxUZXDaJkGLEdfIQxEXGUUjBOpKRkdn4a4uWW9PpYcfukZUuG4Fx3ExiEnYpUFjVvqCurGMUvQP1FSZdGLpxDYiy262qPPeZdQ6jSpKgwo47lDem3EtwdhWvo4p/8AmS1iPH9S1bav/EZV8KpxuGpKbixPlz0vPNzVyl6GtKTqZDekDJwBjPXVq58OR7zdWZNx0yIzDSktxlDYLJGVnffYYHxovG66DWxXt3EaWeH0yboVGVHdESSllOsl7UE7Af5ZBHvCpucYQI6i1Ijy2ZAdQ19nU1lZK86SMEgg6TvnbrxS268Motg12dYhtSZMYFpCNQQ4HRhYGew7jrxVa/Wa5Jmwbg7NbcnvT2GkKaYIbaQkLI8Ukk7qJO9bSg9TN5IZTbuzcpdvaDb8Z+PPw606kBaMsOkEcwc+rPKu0HiOI1FjR2Pt9zWI6HluJaBUlCvwqXyGT2DfblQ1w7KcmifOmtuyunS4eia0oCEtrQEgEk83Cck1yh8M3C06FWy4tIUuO0xI6ZjUFaBgKTgjBwTzyKz6LD9RZVxdASpJ6CWWFyBGRIDX9tbhVpwDnPPbOMVQgcTtPNpuNxffiBlqQpTPR4bWhC0p1dZyMge0mui+F7iptmGbm39gjzEyW0dAek2Xr0FWrGM+rPKpOcHpdihhyYpI6B9sKQnBBcdS4FD2FPxp/th6iwri6Cyh0yo0yKptsOht1nxloKgnKcE53I25jPKpOcVw2kuh2LLbebdQ10C2wFqKwSnG+MEA9fVjnVV3hm4XBzpbpcmnXW0JQyGWNCUjWlSiQSSSdAHYK73Th16a9Mdaej4lJbSpqQx0iCEauYyP8gcjGMUv2x+oetOB1pLmlSdQBwoYI9tSNVrZEMC2RoanVOlhpLZcVzVgYzVk15M0ZK++VnfYP2pdTG++VnfYP2pdVelwRNqcmNqKKKjFQWO/nL941Cpu/nL941CrceKJMt2XLT5Vj+//ABWzrGWnyrH9/wDitnXB5XNHZ4/FnteUE4rzVXKdJ7RUWnUvNJcQcpUMg1OgAryvaKAPKK9ooA8or2igDyivaKAPKMV7RQB5RXteUAFFGa9oA8or2igAqJqVRNAGSvvlZ32D9qXUxvvlZ32D9qXVXpcETKnJjaiiioxUFjv5y/eNQqbv5y/eNQq3HiiTLdly0+VY/v8A8Vs6xlp8qx/f/itnXB5XNHZ4/FlK6W7wnH6AuraSTupH4sYxsequEKzCGt9f2l5ZeCQd8adOeXefhgdVNCcV5nO1c12dFitbBi2MDPJAG9W6q23ycx7tWqT3AKKKKBhRRRQAUUUUAFeV7UVDIIoA9yO2jNImLPeGmkIN+cUUkHJZBzhODnJJ3O/OrC4F2Lylou+lO+lPQJIGc+vfq7vbTt8iuNcivFKCUkk4AG5pUbddCgarwrPjEkMgc9OOXZpV83qqmhM15w20S1SQggvvlIA5AaRnIJ6z7R66LBc5pl3h2R0iZIDOshIw34wxgEb554Pb1dezZdydbW3mG4GlEBTqlJAQMcyCc/p10oRaZaJDehcR0BQU4nokqUcEZydPt3yKcrgIdRlYR0g3RhIwg+zr+P6Vp2Erl4HavaXWyVrSYruzzOxT6v8An8HrpjWDQVE1KomgDJX3ys77B+1LqY33ys77B+1Lqr0uCJlTkxtRRRUYqCx385fvGoVN385fvGoVbjxRJluy5afKsf3/AOK2dYy0+VI/v/xWzrg8rmjs8fiylc4Ts1lKGnQ2QrJJB7OrBH/M1xg2t6It4rluKDiUJSlI0hGnPLnz/gUzzXmc1zXdrHRYrWsYtscZJwgbnrq3VW2+TmPcq1Q9wQUUUUhhRRRQAUUUUAFFFFABXle1zffRHZW86rShCSpR7AKAFHEN3MARorDiRIludGnbJSCDuB25wBXVmO+1FS20gMqUCSBuontJ9p7Sd+fOqUWQ22TeJmpbs1QTFbSkqIR1YAyd+ZxTEuSktqW2yltSubju59WEp5+zIrb00M7iqKDHcSk2d6Mh5zLjgkEKKjjxjg75329XKmciFJfS29HlPx1NnWlsqyHPUvOdj6t6Izc6LqclqEwKJUCgAKbGcgAdeB189uRq+y+0+jU2sKGcH1H19lJsEhXIXqcalteK6kEqSP8AUM4P0PYSOVMo8pqSyHW15SeYOxSewjqPqri80hLpSsDonjg9WlX/AL/5zpfco0dqE0iay4+A8SOg2JOdirt7T66FqPYd605xqHfRkEbGsowmzKt76RbZ4aGnLZCzq8Y45HqNaKAppcNpTTa20YwErSQoe0Gk1YE7mavnlZ34ftS+mF98rO/D9qX1WpcETanJjaiiioxUFjv5y/eNQqbv5y/eNQq3HiiTLdly0+VI/v8A8VprrPXbofTts9MrUE6BqyfYEgk91Zm1eVI/v/xT3iUsi0K+0KWlBWndCiDnPqBP6Vw+T/kR10OLJympN1tbKo75iOOoCtaCTpyOrlnftqMW2TGS/wBJc3j0gToIAJRjOcasjfIHLqqzaj//ABMQE5/spwck5GNjk71byDyrlb9jpKtrGLZHBUVEIAyeZ7quVVtvk5j3BVqh7jQUUUUgCiiigAooooAKKKKAPDWeu0lN1kNwYy0vMpWenShf41J/0ZHLfnn9cEUxvV0Rarep4jU4fFbR1qVVCy2nwbEUXsfaZilOPOBISUA74JHMjPPrJzWlormXq7DGIwelXJewXD4qVA7BO2w7BkfHAPs7py85rz/bT+EY5ntqs+4+6tuPDbSG+bizsNPYOvJ7cY2Pqq0FONpx0SQlI2CVfpyFIaKUlN2ElamXI4YB2Cwc4wnr+b9Ph59iXMZjvuL6OQhKSpbZwHCOo4xlO57OddY0kT8l1hxgJXs28BlWOvYkEVcW803gOOJRnlqIGd8fuR30XCxUbSuQwUlwKH4VIWnxknrGRj9vXXEXJyDDC7m0UK6QtpKPH1gAnVgcsgE13WtAcMuO4HE7B4IVkYHX7R+o+FWstupSoaVA7g86AFrfENvdYW6lTvic0FpQVzI/DjPUavRpCJUdD7YUErGRqSUn4g8q6BKcYCQPhXu3IUOwGSvvlZ34ftS+mF98rO/D9qX1VpcETanJjaiiio5UFjv5y/eNQqbv5y/eNQq3HiiTLdly0+VI/v8A8Vob6B4NJLnRhKgScgH2DKTv8Kz1p8qR/f8A4rQcQFAsz4U4pBI8QoOFauYxjr2rh8n/ACI66HFkVNSH7NGTBc0r6NOFLXoONOP9IIzy6sd1eQIVzjl7ppiCFJbDYypekgeNz3326+rPXVq0Y8Dwhq1f2Eb5Bz4o7KtkjFcrfsdNita8+DY4JydAyat1Vtvk5j3atUPcEFFFFIYUUUUAFFFFABUXFpbQpaiAlIySeoV7WU4pnuSVswozig2mQhLpQojpDn8v2dvd204q7sJux1YzdbqZ8gD7OxuyjG4HVkHkTzPIgBIPXTdpC0oXImlGpagEJAxpGfFB7TvUIMRDKAjXnozlxQxgq7B6h9PXVlKlPOleg6E7Iztv1mm3cSR1aQUI8Y+Md1b9dRP98lJHiDnn/VUHFPOLDTekD/WrPIdntP8Azqrqk9GAkowByxyrJokppC04UM9dKrlHQ8pCHYipyRkEaiNCcg5I/wBW6RtjPt3q+p1TxKGTpCSNSiP2+H/DVedONrZBRCkyvFKiGEalHf8AU700JnsOAmNH6OOoMoUckIJVv7VZ7Oyou2ZhcZMdDr7aA6pzxXTnJBGOew3zjlsK9jyulYVJ6FcXCiFIfGnV66k5dozEZMh8uNIWopGps5yATy7MAnPqo1DQrM8PtMNOtCZMKXTnCnSSnckYPPr7eoZzTCLH+zR0s9It3TnxlnKjv11Rb4ns7jXSiahI6gsFKlbkbA7ncHl2UwYfbksIeaJKFjIyCD3Gh39xaGVvvlZ34ftS+mF88rO/D9qX1WpcETqnJjaiiioxUFjv5y/eNQqbv5y/eNQq3HiiTLdly0+VI/v/AMVrpEZuSgId1YByNKykg+0GsjafKkf3/wCK2dcHlc0dnj8WUJrEpqAli2LDbiE6UFZyEjSQM5yTviq8Zi9Dpw7MZBUE9EVN6wnnqyAU9WOvmPhTfavDiua50WKtqCha4wWQVBAyQMAmrlVbb5PY92rVD3BBRRRSGFFFFABRXlULnc0wG8JHSPrH9toHc+s9g9f80AcbzcVsI+yxiftLqcpKdygctWP29dUrZADLaFhsOODCUA7gf9xz2fqcnsxRtUR0ypLr6i47IfUsLVlPi42xudtsA7DmRyGXZkLbbDNtYDy8hJOdDaRyyDg8vVn969HpojG+rLWjpT0QVlKfxnnn1e3t/wDddXXCjS20MrVyHYO2q5EpKA2lxtC1DYJSVEHr3P7kfDqqLEB2O2suXKQtSlFRUrRt/trBoutthpAAOe0nmT21z1mScI/K/wAgfxez1VSMSVLwRcJTTaVA7pbysY7NOw9u+1dC0824G27g8tYwdCkN4A9eEjagC4vo228kJCR8KWXG5ohgdKp5pJSpWEIClEDsHVy/UV1bjyo4Lsqc2tWSQpTWAnPUPGqldbpOilCWUZCiSSGMnGDyBVz9vqppXYF2BMjSI32hCSEhRTl3ZWevnU5VwhsMIdmJKElZCdbZJzgns22BqtAnLlsh1Day4CRpcbwvq/7sDny2/Spy3J6GEKMJiQ70xwArZKcHCt+vkPjRbUVznHvtjdjuOMPNBpOCv+2U53I5Eb7imUZ9iTHQ7HUlTSh4pTy7KXNSJ2hba7e2kkgpWkp0f+WSDn2A0whlwxWy60hlwjKkIOQDSY0Zi+eVnfh+1L6YXzys78P2pfVWlwRMqcmNqKKKjlUWO/nL941Cpu/nL941CrceKJMt2XLT5Vj+/wDxWzrGWnyrH9/+K2dcHlc0dnj8WcpXS/ZnSwMu6Do5fixtz9dL4ZvClPF9DSRpR0QUc74OrOPh+vVTWvNq5bnQyta8+DI+rGrQM4q3VS2+TmPdq1mh7jR7RXmRQVAcyKACjNLrhf7ZbcCRLRrJwG0HUsn2DekIvd64g+0s2uCuK0250fTOKGVbA59QwerPwrSg3qZckhnfuJWLO2hKEpffW6lvRr0hGrrUer2ddLYxk3B1a0tdO4R4y3BpaJOBvucgb7DbYjOc56DhByS2yJcoFTbocPiZCsdXVjbv681oWoLLTYRgqSNgDyx2Y5VpuKWgtW9RTAhNIfeU5MM19bhLijuhs7eKEj4c6ZKecbQlMWI4vUrGThIT6zkg91XEoQgYSkJHqFe1hu5pIroS6lRw0jJ5qK9z+lcktTlqUp1bCSFkoASVADqzy39dXaKQyo41PVpCZLCRq8b+ydx6vGroxFLKQkPKI7MD/wC+813r2gCmi3hDinDJfWokkFRB0g74G3KpuwkPJSlx10hKtWysZ9RxzHqqzRQBV+wMjkp4DsDy8d2a4ybNFlRhHcLugLK9nVZyQRzznr76YUUAK4nD8GG0ptvplJWAFdI8pWQOXM+ursaM3EYSy2VaE5xqUSe813qJobbFYyN98rO/D9qX0wvvlZ34ftS+q9LgibU5MbUUUVGKgsd/OX7xqFTd/OX7xqFW48USZbsuWnyrH9/+K2dYy0+VY/v/AMVs64PK5o7PH4s9pch65KlykdC0Gk6egUo41c9WcZ9XV10xrzArlOkThdwFkji3GN9p8TUH1HRpz43LfOM4q1m4HR/eiD/LxVHPs3FU7yxbI6Gy/CQdbgVqQyg5KSFYOe3GKtx4dtkxm5DcKPodQFpyykbEZHVWjJTahXpbzxkXxsMqcJbSxGSlSU4G2VEj9OuoSuGY05CETLncH0pWlWDI0g4PIhIAx8K8tjVpemSUogoCn1lzS40gadOGyAOfNIPZ41dbmLNBXHafisJXIdCW0pZT4yuYHqzjHxp3aegW0LcG02u2JIhRI7GeZQkAq9p5mrgUgf6h31TYh21+Oh9EJjQtIUMtJGx37KoWpNmmOOiNEZcSpSlhamkgHfBA6+rs66y9dWGw91p/yHfRrT/kO+kt2jWtlLDTkFoFx1KklDaBkpIVp3xzxjb11cYh2yRFbktwo5bcQFpJZTuCM9lFhl7Wn/Id9GtP+Q76S2xFqlOuoRb20qKis9I23seRGxPLbv7ajdxZYTkdD8VlKysLQlLKfG3AA+JUP/oE0W1sFx5rT/kO+jWn/Id9Um4dsdjpfRDjltaQoHoRyxnsqnbUWmYVBmEyQrLgUptG+TggAb7GiwDnWn/Id9GtP+Q76R3RFrhuMdNbkEa9QU2ygjPLBGc9Y3xjlV4QrepgPIgMKBTqADKcmiwF7pE/5Dvo6RP+Q76SWiNbHA6wm3oSpK1OkOtN58dRVgYJ2GcZry6ItEZ+Mw5BbLi16kJbZR4xHVviiwXHmtP+Q76Nae0D40rmJtEK3mc7CY6EAHxWUk74A/eoW+PaFlbCY0fpA654ikI1fizyGdt+6iwDfWn/ACHfXgUDyINV/Blv9Bj/AP8AUn6V1ZjMRwQwy20DzCEgZ7qQGVvnlZ34ftS+mF98rO/D9qX1XpcETanJjaiiioxUFjv5y/eNQqbv5y/eNQq3HiiTLdly0+VI/v8A8Vs6xVucQ1cGXHFBKUqySeqtT4WgelI764vJi3JWR1+PJKOpcoqn4WgelI76PC0D0pHfXLgl0dGOPZ3fix5OOnYbdwCBrSDgHmN+2ppSEpCUgJA2AHVVXwtA9KR30eFoHpSO+jDLoMUezqzCjRiCxGZaIGkFCAnbOcbeupPRmXwkPNNuBJynWkHBxjr9RPfXDwtA9KR30eFoHpSO+jDLoMUey0lAQkJSAEgYAA2FQbisMrUtpltCl/iKUgFXtrh4WgelI76PC0D0pHfRhl0GKPZ2eisSCC8w26UggFaAcA866hICNGBpxjGNsVU8LQPSkd9HhaB6UjvowS6DFHs7MxI0ZRLEdtsnYlCAnPdSu53a2R5am57CFBCMJWpAVuSAU+rmg+vPqq94WgelI76g5PtbydLrzK05zhQyM01GXuhOUeztClMzojchgHonE5TqGNvZU2YceOSWGGmieZQgDPd7T31xF0t45Sm++jwtA9KR30sEugxR7LDrDTww62hY5YUnP/OQ7qlpAGABgbAYqr4WgelI76PC0D0pHfRgl0PFHs7tRmWCS0y22VABRSkDOBgZ9lePRI8g/wB9ht3bHjoCtvjXHwtA9KR30eFoHpSO+jDLoMUeyw6y282W3W0OIPNK05B+FDcdpr8tpCOZ8VIG551X8LQPSkd9HhaB6UjvowS6DFHsuUGqfhaB6Ujvo8KwPSm++jBLoMcezOXzys77B+1L6u3d5t+4uONLC0EDBHsqlVWnwRNnyY2oooqMVRY7+cv3jUKm7+cv3jUKtx4oky3YUUUUxBRRXaO0l5RbKglZHiEnbPrpN2VwSucaKsLjEqKmvwEZSFEZKeWcV4qG6nOrSAMgnUMAg/8AsUscTWFnCva6BsNvht/IHWQeWeuuq4agtLScawQlRKhgqPUKHNIWFlWiu/2R3AOE+N1ah7Kg40psJUSkpVnBByDRiTDCznRXf7I6TgBOQcHxhscE791SaiqL6ArTpKkjdX4s4O3woxx7DCytRVqLFTILwyQUJyMe3s69qgIy3QXGUeJvgE7kDnSxxuPCzhRXdUR1Cik6RgkK8YbY55r37E/pJ0jbPX2c6eOPYsLK9FW34fRJISQooUrO+5AxXNCW0Mh5xJXqUUhIVjkATnvpKaaugwtbnCipKKSo6QQOoE5xXZUfKvE2SEJUSo7DIFacktws2V6K7mI8AdhkZ21DJxzr1yP0UdRVp1hzScHONjtSxoMLK9FFFaEFFFFADaiiioZXFjv5y/eNQqbv5y/eNQq3HiiTLdhRRRTEFSQstrC08xUaKAOyZKwgJ0pyE6dRG+M5xXRuVkLQ9ulWT+HrJBOe6qtFZcIseJnWQ4HX1LTsDy2x1VNMx0OdIQlStesZHI9tV6KMKtYLssIlLDqVK5DAOB1A5ryQ6haG0NjARnfGOdcKKMCvcMTsWDLc3wlCSo5UQNycEfya8TKWkpOlKtJBTkciBj+BXGvKMEQxM6IeWgLCTjXjJHVvmuhmu4UMJ3z1cs86r0UOKYYmdlSXF6ySPHKlH2nnUjMdUkpUEnOcHHLNV6KMEegxM7KkuLUonGTnPx51FDpQkoKUrQd9Kh1/xXOinhVrCuyS16zulI3zsMV1+1KIwUIIKQk7HcDlXCihxTC7O6pbqlatgfG5DHPnXjslbySFBI1K1KIG5NcaKWFDuwooorQgooooAbUUUVDK4sd/OX7xqFTd/OX7xqFW48USZbsKKKKYgooooAKKKKACiiigAqw0hYQFNtlbiskYTnSB14/5yqvVyLLShgsnGrOU+PpyBvjPtrFRtI1DfU7CLJbb1ylKKVEDQfHP/r21wQwnDmhPSqBTpQeekjOdvh30OyZEhRLroaRyO+AB2dp9lcRIiLWsuEjOAgg8hyH8V5K/uzbsXDFYLCVIGpzRnQDzOE7fqTt2VxZQxoeU8nSUkAAE5GQf5xzrkXIIKTlWP9WSOWPrXnSwlYyVchyUN9qavbcC0LcgqIS+ThZRsgnlVaQx0BSNWdSc7jGK8K4eSAT2DJ9Yx/NSIjaVYLmceKDinFu+4mlY4UV7Xlex5hRRRQAUUUUAFFFFABRRRQA2oooqGVxY7+cv3jUKaFpsnJQkk+qvOib82n5RVSNXRaE50tdxZRTPom/Np+UUdE35tPyinnfAsr5FlFM+ib82n5RR0Tfm0/KKM74DK+RZRTPom/Np+UUdE35tPyijO+AyvkWUUz6JvzaflFHRN+bT8oozvgMr5KCA2UL1qIVjxduZr3oorgw6TunBwTnOf/ur3RN+bT8oo6JvzaflFZdS5pQt7i1EK3tqBBdVgg79W5z/AM9depg25GQVOLCcafgM7f8AlTHom/Np7qOib82n5RWbx6NWfYuEWEQ+jcII8Tnv/wAwK8ahwOjAWFg7ZAJPLP8A6pl0Tfm0/KKOib82n5RRiXQsL7FjkSKcOJIKwQrr543/AFq0tMPUdKjjIxz5bZ/n9Ks9E35tPyijom/Np+UU1OwYL7lJwMdGdB8fUNt8Yx9c1xpn0Tfm0/KKOib82n5RWlVt7GXT+RZRTPom/Np+UUdE35tPyinnfAsr5FlFM+ib82n5RR0Tfm0/KKM74DK+RZRTPom/Np+UUdE35tPyijO+AyvkWUUz6JvzaflFHRN+bT8oozvgMr5J0UUVKKR//9k="/>
          <p:cNvSpPr>
            <a:spLocks noChangeAspect="1" noChangeArrowheads="1"/>
          </p:cNvSpPr>
          <p:nvPr/>
        </p:nvSpPr>
        <p:spPr bwMode="auto">
          <a:xfrm>
            <a:off x="6071493" y="494606"/>
            <a:ext cx="247650" cy="24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sz="1950"/>
          </a:p>
        </p:txBody>
      </p:sp>
      <p:pic>
        <p:nvPicPr>
          <p:cNvPr id="18440"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57636" y="737701"/>
            <a:ext cx="1741289" cy="2677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descr="http://images.tandf.co.uk/common/jackets/amazon/978146655/978146655153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83946" y="3390572"/>
            <a:ext cx="1824332" cy="280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8290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2351586" y="1264259"/>
            <a:ext cx="5806049" cy="4246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474" tIns="32237" rIns="64474" bIns="32237"/>
          <a:lstStyle>
            <a:lvl1pPr marL="342900" indent="-342900" algn="l" defTabSz="957263" rtl="0" eaLnBrk="0" fontAlgn="base" hangingPunct="0">
              <a:spcBef>
                <a:spcPct val="20000"/>
              </a:spcBef>
              <a:spcAft>
                <a:spcPct val="100000"/>
              </a:spcAft>
              <a:tabLst>
                <a:tab pos="741363" algn="l"/>
              </a:tabLst>
              <a:defRPr sz="1900" b="1">
                <a:solidFill>
                  <a:schemeClr val="tx1"/>
                </a:solidFill>
                <a:latin typeface="+mn-lt"/>
                <a:ea typeface="+mn-ea"/>
                <a:cs typeface="+mn-cs"/>
              </a:defRPr>
            </a:lvl1pPr>
            <a:lvl2pPr marL="249238" indent="-84138" algn="l" defTabSz="957263" rtl="0" eaLnBrk="0" fontAlgn="base" hangingPunct="0">
              <a:spcBef>
                <a:spcPct val="20000"/>
              </a:spcBef>
              <a:spcAft>
                <a:spcPct val="0"/>
              </a:spcAft>
              <a:buClr>
                <a:schemeClr val="tx1"/>
              </a:buClr>
              <a:buFont typeface="Zapf Dingbats" charset="2"/>
              <a:buChar char="l"/>
              <a:tabLst>
                <a:tab pos="741363" algn="l"/>
              </a:tabLst>
              <a:defRPr sz="1700" b="1">
                <a:solidFill>
                  <a:schemeClr val="tx1"/>
                </a:solidFill>
                <a:latin typeface="+mn-lt"/>
              </a:defRPr>
            </a:lvl2pPr>
            <a:lvl3pPr marL="582613" indent="-168275" algn="l" defTabSz="957263" rtl="0" eaLnBrk="0" fontAlgn="base" hangingPunct="0">
              <a:spcBef>
                <a:spcPct val="20000"/>
              </a:spcBef>
              <a:spcAft>
                <a:spcPct val="0"/>
              </a:spcAft>
              <a:buClr>
                <a:schemeClr val="tx1"/>
              </a:buClr>
              <a:buFont typeface="Zapf Dingbats" charset="2"/>
              <a:buChar char="l"/>
              <a:tabLst>
                <a:tab pos="741363" algn="l"/>
              </a:tabLst>
              <a:defRPr sz="1300" b="1">
                <a:solidFill>
                  <a:schemeClr val="tx1"/>
                </a:solidFill>
                <a:latin typeface="+mn-lt"/>
              </a:defRPr>
            </a:lvl3pPr>
            <a:lvl4pPr marL="747713" indent="623888" algn="l" defTabSz="957263" rtl="0" eaLnBrk="0" fontAlgn="base" hangingPunct="0">
              <a:spcBef>
                <a:spcPct val="20000"/>
              </a:spcBef>
              <a:spcAft>
                <a:spcPct val="0"/>
              </a:spcAft>
              <a:tabLst>
                <a:tab pos="741363" algn="l"/>
              </a:tabLst>
              <a:defRPr sz="1300">
                <a:solidFill>
                  <a:schemeClr val="tx1"/>
                </a:solidFill>
                <a:latin typeface="+mn-lt"/>
              </a:defRPr>
            </a:lvl4pPr>
            <a:lvl5pPr marL="995363" indent="74613" algn="l" defTabSz="957263" rtl="0" eaLnBrk="0" fontAlgn="base" hangingPunct="0">
              <a:spcBef>
                <a:spcPct val="20000"/>
              </a:spcBef>
              <a:spcAft>
                <a:spcPct val="0"/>
              </a:spcAft>
              <a:tabLst>
                <a:tab pos="741363" algn="l"/>
              </a:tabLst>
              <a:defRPr sz="1100">
                <a:solidFill>
                  <a:schemeClr val="tx1"/>
                </a:solidFill>
                <a:latin typeface="+mn-lt"/>
              </a:defRPr>
            </a:lvl5pPr>
            <a:lvl6pPr marL="1452563" indent="74613" algn="l" defTabSz="957263" rtl="0" eaLnBrk="0" fontAlgn="base" hangingPunct="0">
              <a:spcBef>
                <a:spcPct val="20000"/>
              </a:spcBef>
              <a:spcAft>
                <a:spcPct val="0"/>
              </a:spcAft>
              <a:tabLst>
                <a:tab pos="741363" algn="l"/>
              </a:tabLst>
              <a:defRPr sz="1100">
                <a:solidFill>
                  <a:schemeClr val="tx1"/>
                </a:solidFill>
                <a:latin typeface="+mn-lt"/>
              </a:defRPr>
            </a:lvl6pPr>
            <a:lvl7pPr marL="1909763" indent="74613" algn="l" defTabSz="957263" rtl="0" eaLnBrk="0" fontAlgn="base" hangingPunct="0">
              <a:spcBef>
                <a:spcPct val="20000"/>
              </a:spcBef>
              <a:spcAft>
                <a:spcPct val="0"/>
              </a:spcAft>
              <a:tabLst>
                <a:tab pos="741363" algn="l"/>
              </a:tabLst>
              <a:defRPr sz="1100">
                <a:solidFill>
                  <a:schemeClr val="tx1"/>
                </a:solidFill>
                <a:latin typeface="+mn-lt"/>
              </a:defRPr>
            </a:lvl7pPr>
            <a:lvl8pPr marL="2366963" indent="74613" algn="l" defTabSz="957263" rtl="0" eaLnBrk="0" fontAlgn="base" hangingPunct="0">
              <a:spcBef>
                <a:spcPct val="20000"/>
              </a:spcBef>
              <a:spcAft>
                <a:spcPct val="0"/>
              </a:spcAft>
              <a:tabLst>
                <a:tab pos="741363" algn="l"/>
              </a:tabLst>
              <a:defRPr sz="1100">
                <a:solidFill>
                  <a:schemeClr val="tx1"/>
                </a:solidFill>
                <a:latin typeface="+mn-lt"/>
              </a:defRPr>
            </a:lvl8pPr>
            <a:lvl9pPr marL="2824163" indent="74613" algn="l" defTabSz="957263" rtl="0" eaLnBrk="0" fontAlgn="base" hangingPunct="0">
              <a:spcBef>
                <a:spcPct val="20000"/>
              </a:spcBef>
              <a:spcAft>
                <a:spcPct val="0"/>
              </a:spcAft>
              <a:tabLst>
                <a:tab pos="741363" algn="l"/>
              </a:tabLst>
              <a:defRPr sz="1100">
                <a:solidFill>
                  <a:schemeClr val="tx1"/>
                </a:solidFill>
                <a:latin typeface="+mn-lt"/>
              </a:defRPr>
            </a:lvl9pPr>
          </a:lstStyle>
          <a:p>
            <a:pPr>
              <a:spcBef>
                <a:spcPts val="0"/>
              </a:spcBef>
              <a:spcAft>
                <a:spcPts val="488"/>
              </a:spcAft>
              <a:defRPr/>
            </a:pPr>
            <a:r>
              <a:rPr lang="en-US" sz="1138" b="0" kern="0" dirty="0"/>
              <a:t>Lutz, W. (2013). Demographic metabolism: A predictive theory of socioeconomic change. </a:t>
            </a:r>
            <a:r>
              <a:rPr lang="en-US" sz="1138" b="0" kern="0" dirty="0" err="1"/>
              <a:t>Popul</a:t>
            </a:r>
            <a:r>
              <a:rPr lang="en-US" sz="1138" b="0" kern="0" dirty="0"/>
              <a:t>. Dev. Rev. 38, 283–301. </a:t>
            </a:r>
          </a:p>
          <a:p>
            <a:pPr>
              <a:spcBef>
                <a:spcPts val="0"/>
              </a:spcBef>
              <a:spcAft>
                <a:spcPts val="488"/>
              </a:spcAft>
              <a:defRPr/>
            </a:pPr>
            <a:r>
              <a:rPr lang="en-US" sz="1138" b="0" kern="0" dirty="0"/>
              <a:t>Grasso, M.T. (2014). Age, Period and Cohort Analysis in a Comparative Context: Political Generations and Political Participation Repertoires in Western Europe. Electoral Studies, 33:63–76.</a:t>
            </a:r>
          </a:p>
          <a:p>
            <a:pPr>
              <a:spcBef>
                <a:spcPts val="0"/>
              </a:spcBef>
              <a:spcAft>
                <a:spcPts val="488"/>
              </a:spcAft>
              <a:defRPr/>
            </a:pPr>
            <a:r>
              <a:rPr lang="en-US" sz="1138" b="0" kern="0" dirty="0"/>
              <a:t>Chancel L. (2014). Are Younger Generations Higher Carbon Emitters than their Elders?: Inequalities, Generations and CO2 Emissions in France and in the USA. Ecological Economics, 100:195–207.</a:t>
            </a:r>
          </a:p>
          <a:p>
            <a:pPr>
              <a:spcBef>
                <a:spcPts val="0"/>
              </a:spcBef>
              <a:spcAft>
                <a:spcPts val="488"/>
              </a:spcAft>
              <a:defRPr/>
            </a:pPr>
            <a:r>
              <a:rPr lang="en-US" sz="1138" b="0" kern="0" dirty="0"/>
              <a:t>Phillips, J. A. (2014). A changing epidemiology of suicide? The influence of birth cohorts on suicide rates in the United States. Social Science &amp; Medicine, 114, 151-160. </a:t>
            </a:r>
          </a:p>
          <a:p>
            <a:pPr>
              <a:spcBef>
                <a:spcPts val="0"/>
              </a:spcBef>
              <a:spcAft>
                <a:spcPts val="488"/>
              </a:spcAft>
              <a:defRPr/>
            </a:pPr>
            <a:r>
              <a:rPr lang="en-US" sz="1138" b="0" kern="0" dirty="0" err="1"/>
              <a:t>Schwadel</a:t>
            </a:r>
            <a:r>
              <a:rPr lang="en-US" sz="1138" b="0" kern="0" dirty="0"/>
              <a:t>, P. and </a:t>
            </a:r>
            <a:r>
              <a:rPr lang="en-US" sz="1138" b="0" kern="0" dirty="0" err="1"/>
              <a:t>Garneau</a:t>
            </a:r>
            <a:r>
              <a:rPr lang="en-US" sz="1138" b="0" kern="0" dirty="0"/>
              <a:t>, C. R. H. (2014), An Age–Period–Cohort Analysis of Political Tolerance in the United States. The Sociological Quarterly, 55: 421–452</a:t>
            </a:r>
            <a:endParaRPr lang="fr-FR" sz="1138" b="0" kern="0" dirty="0"/>
          </a:p>
          <a:p>
            <a:pPr>
              <a:spcBef>
                <a:spcPts val="0"/>
              </a:spcBef>
              <a:spcAft>
                <a:spcPts val="488"/>
              </a:spcAft>
              <a:defRPr/>
            </a:pPr>
            <a:r>
              <a:rPr lang="fr-FR" sz="1138" b="0" kern="0" dirty="0"/>
              <a:t>Chauvel, L. and Schröder M., (2014). </a:t>
            </a:r>
            <a:r>
              <a:rPr lang="fr-FR" sz="1138" b="0" kern="0" dirty="0" err="1"/>
              <a:t>Generational</a:t>
            </a:r>
            <a:r>
              <a:rPr lang="fr-FR" sz="1138" b="0" kern="0" dirty="0"/>
              <a:t> </a:t>
            </a:r>
            <a:r>
              <a:rPr lang="fr-FR" sz="1138" b="0" kern="0" dirty="0" err="1"/>
              <a:t>inequalities</a:t>
            </a:r>
            <a:r>
              <a:rPr lang="fr-FR" sz="1138" b="0" kern="0" dirty="0"/>
              <a:t> and </a:t>
            </a:r>
            <a:r>
              <a:rPr lang="fr-FR" sz="1138" b="0" kern="0" dirty="0" err="1"/>
              <a:t>welfare</a:t>
            </a:r>
            <a:r>
              <a:rPr lang="fr-FR" sz="1138" b="0" kern="0" dirty="0"/>
              <a:t> </a:t>
            </a:r>
            <a:r>
              <a:rPr lang="fr-FR" sz="1138" b="0" kern="0" dirty="0" err="1"/>
              <a:t>regimes</a:t>
            </a:r>
            <a:r>
              <a:rPr lang="fr-FR" sz="1138" b="0" kern="0" dirty="0"/>
              <a:t>. Social forces 92 (4):1259-1283. </a:t>
            </a:r>
          </a:p>
          <a:p>
            <a:pPr>
              <a:spcBef>
                <a:spcPts val="0"/>
              </a:spcBef>
              <a:spcAft>
                <a:spcPts val="488"/>
              </a:spcAft>
              <a:defRPr/>
            </a:pPr>
            <a:r>
              <a:rPr lang="fr-FR" sz="1138" b="0" kern="0" dirty="0"/>
              <a:t>Chauvel, L. and </a:t>
            </a:r>
            <a:r>
              <a:rPr lang="fr-FR" sz="1138" b="0" kern="0" dirty="0" err="1"/>
              <a:t>Smits</a:t>
            </a:r>
            <a:r>
              <a:rPr lang="fr-FR" sz="1138" b="0" kern="0" dirty="0"/>
              <a:t> F.. (2015). </a:t>
            </a:r>
            <a:r>
              <a:rPr lang="en-US" sz="1138" b="0" kern="0" dirty="0"/>
              <a:t>The endless baby-boomer generation: Cohort differences in participation  in political discussions in nine European countries in the period 1976-2008. In: European Societies. </a:t>
            </a:r>
          </a:p>
          <a:p>
            <a:pPr>
              <a:spcBef>
                <a:spcPts val="0"/>
              </a:spcBef>
              <a:spcAft>
                <a:spcPts val="488"/>
              </a:spcAft>
              <a:defRPr/>
            </a:pPr>
            <a:r>
              <a:rPr lang="en-US" sz="1138" b="0" kern="0" dirty="0" err="1"/>
              <a:t>Reither</a:t>
            </a:r>
            <a:r>
              <a:rPr lang="en-US" sz="1138" b="0" kern="0" dirty="0"/>
              <a:t>, E. N., Masters, R. K., Yang, Y. C., Powers, D. A., Zheng, H., &amp; Land, K. C. (2015). Should age-period-cohort studies return  to the methodologies of the 1970s? Social Science &amp; Medicine.</a:t>
            </a:r>
          </a:p>
          <a:p>
            <a:pPr>
              <a:spcBef>
                <a:spcPts val="0"/>
              </a:spcBef>
              <a:spcAft>
                <a:spcPts val="488"/>
              </a:spcAft>
              <a:defRPr/>
            </a:pPr>
            <a:r>
              <a:rPr lang="en-US" sz="1138" b="0" kern="0" dirty="0"/>
              <a:t>Harper S. Invited commentary: A-P-C . . . It’s easy as 1-2-3! Am J </a:t>
            </a:r>
            <a:r>
              <a:rPr lang="en-US" sz="1138" b="0" kern="0" dirty="0" err="1"/>
              <a:t>Epidemiol</a:t>
            </a:r>
            <a:r>
              <a:rPr lang="en-US" sz="1138" b="0" kern="0" dirty="0"/>
              <a:t>. 2015 online publication </a:t>
            </a:r>
          </a:p>
          <a:p>
            <a:pPr>
              <a:spcBef>
                <a:spcPts val="0"/>
              </a:spcBef>
              <a:spcAft>
                <a:spcPts val="488"/>
              </a:spcAft>
              <a:defRPr/>
            </a:pPr>
            <a:r>
              <a:rPr lang="en-US" sz="1138" b="0" kern="0" dirty="0"/>
              <a:t>O’Brien RM, 2015, Model Misspecification when Eliminating a Factor in Age-Period-Cohort Models, ASA 2015 Chicago mimeo.</a:t>
            </a:r>
          </a:p>
          <a:p>
            <a:pPr>
              <a:spcBef>
                <a:spcPts val="0"/>
              </a:spcBef>
              <a:spcAft>
                <a:spcPts val="488"/>
              </a:spcAft>
              <a:defRPr/>
            </a:pPr>
            <a:endParaRPr lang="en-US" sz="1138" b="0" kern="0" dirty="0"/>
          </a:p>
          <a:p>
            <a:pPr>
              <a:spcBef>
                <a:spcPts val="0"/>
              </a:spcBef>
              <a:spcAft>
                <a:spcPts val="488"/>
              </a:spcAft>
              <a:defRPr/>
            </a:pPr>
            <a:endParaRPr lang="en-US" sz="1138" b="0" kern="0" dirty="0"/>
          </a:p>
        </p:txBody>
      </p:sp>
      <p:sp>
        <p:nvSpPr>
          <p:cNvPr id="18437" name="Slide Number Placeholder 3"/>
          <p:cNvSpPr>
            <a:spLocks noGrp="1"/>
          </p:cNvSpPr>
          <p:nvPr>
            <p:ph type="sldNum" sz="quarter" idx="4294967295"/>
          </p:nvPr>
        </p:nvSpPr>
        <p:spPr>
          <a:xfrm>
            <a:off x="8260358" y="796430"/>
            <a:ext cx="1671638" cy="371475"/>
          </a:xfrm>
          <a:prstGeom prst="rect">
            <a:avLst/>
          </a:prstGeom>
          <a:noFill/>
        </p:spPr>
        <p:txBody>
          <a:bodyPr/>
          <a:lstStyle>
            <a:lvl1pPr>
              <a:defRPr sz="1950">
                <a:solidFill>
                  <a:schemeClr val="tx1"/>
                </a:solidFill>
                <a:latin typeface="Times New Roman" pitchFamily="18" charset="0"/>
              </a:defRPr>
            </a:lvl1pPr>
            <a:lvl2pPr marL="603647" indent="-232172">
              <a:defRPr sz="1950">
                <a:solidFill>
                  <a:schemeClr val="tx1"/>
                </a:solidFill>
                <a:latin typeface="Times New Roman" pitchFamily="18" charset="0"/>
              </a:defRPr>
            </a:lvl2pPr>
            <a:lvl3pPr marL="928688" indent="-185738">
              <a:defRPr sz="1950">
                <a:solidFill>
                  <a:schemeClr val="tx1"/>
                </a:solidFill>
                <a:latin typeface="Times New Roman" pitchFamily="18" charset="0"/>
              </a:defRPr>
            </a:lvl3pPr>
            <a:lvl4pPr marL="1300163" indent="-185738">
              <a:defRPr sz="1950">
                <a:solidFill>
                  <a:schemeClr val="tx1"/>
                </a:solidFill>
                <a:latin typeface="Times New Roman" pitchFamily="18" charset="0"/>
              </a:defRPr>
            </a:lvl4pPr>
            <a:lvl5pPr marL="1671638" indent="-185738">
              <a:defRPr sz="1950">
                <a:solidFill>
                  <a:schemeClr val="tx1"/>
                </a:solidFill>
                <a:latin typeface="Times New Roman" pitchFamily="18" charset="0"/>
              </a:defRPr>
            </a:lvl5pPr>
            <a:lvl6pPr marL="2043113" indent="-185738" algn="ctr" eaLnBrk="0" fontAlgn="base" hangingPunct="0">
              <a:spcBef>
                <a:spcPct val="0"/>
              </a:spcBef>
              <a:spcAft>
                <a:spcPct val="0"/>
              </a:spcAft>
              <a:defRPr sz="1950">
                <a:solidFill>
                  <a:schemeClr val="tx1"/>
                </a:solidFill>
                <a:latin typeface="Times New Roman" pitchFamily="18" charset="0"/>
              </a:defRPr>
            </a:lvl6pPr>
            <a:lvl7pPr marL="2414588" indent="-185738" algn="ctr" eaLnBrk="0" fontAlgn="base" hangingPunct="0">
              <a:spcBef>
                <a:spcPct val="0"/>
              </a:spcBef>
              <a:spcAft>
                <a:spcPct val="0"/>
              </a:spcAft>
              <a:defRPr sz="1950">
                <a:solidFill>
                  <a:schemeClr val="tx1"/>
                </a:solidFill>
                <a:latin typeface="Times New Roman" pitchFamily="18" charset="0"/>
              </a:defRPr>
            </a:lvl7pPr>
            <a:lvl8pPr marL="2786063" indent="-185738" algn="ctr" eaLnBrk="0" fontAlgn="base" hangingPunct="0">
              <a:spcBef>
                <a:spcPct val="0"/>
              </a:spcBef>
              <a:spcAft>
                <a:spcPct val="0"/>
              </a:spcAft>
              <a:defRPr sz="1950">
                <a:solidFill>
                  <a:schemeClr val="tx1"/>
                </a:solidFill>
                <a:latin typeface="Times New Roman" pitchFamily="18" charset="0"/>
              </a:defRPr>
            </a:lvl8pPr>
            <a:lvl9pPr marL="3157538" indent="-185738" algn="ctr" eaLnBrk="0" fontAlgn="base" hangingPunct="0">
              <a:spcBef>
                <a:spcPct val="0"/>
              </a:spcBef>
              <a:spcAft>
                <a:spcPct val="0"/>
              </a:spcAft>
              <a:defRPr sz="1950">
                <a:solidFill>
                  <a:schemeClr val="tx1"/>
                </a:solidFill>
                <a:latin typeface="Times New Roman" pitchFamily="18" charset="0"/>
              </a:defRPr>
            </a:lvl9pPr>
          </a:lstStyle>
          <a:p>
            <a:fld id="{A8260712-4CA6-4692-BEE7-4DF5B86284FE}" type="slidenum">
              <a:rPr lang="fr-FR" altLang="en-US" sz="1138"/>
              <a:pPr/>
              <a:t>27</a:t>
            </a:fld>
            <a:endParaRPr lang="fr-FR" altLang="en-US" sz="1138"/>
          </a:p>
        </p:txBody>
      </p:sp>
      <p:sp>
        <p:nvSpPr>
          <p:cNvPr id="18438" name="Rectangle 4"/>
          <p:cNvSpPr>
            <a:spLocks noChangeArrowheads="1"/>
          </p:cNvSpPr>
          <p:nvPr/>
        </p:nvSpPr>
        <p:spPr bwMode="auto">
          <a:xfrm>
            <a:off x="5150546" y="831259"/>
            <a:ext cx="314413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950" b="1" dirty="0"/>
              <a:t>APC literature (2013-2015) </a:t>
            </a:r>
          </a:p>
        </p:txBody>
      </p:sp>
      <p:sp>
        <p:nvSpPr>
          <p:cNvPr id="18439" name="AutoShape 2" descr="data:image/jpeg;base64,/9j/4AAQSkZJRgABAQAAAQABAAD/2wBDAAoHBwgHBgoICAgLCgoLDhgQDg0NDh0VFhEYIx8lJCIfIiEmKzcvJik0KSEiMEExNDk7Pj4+JS5ESUM8SDc9Pjv/2wBDAQoLCw4NDhwQEBw7KCIoOzs7Ozs7Ozs7Ozs7Ozs7Ozs7Ozs7Ozs7Ozs7Ozs7Ozs7Ozs7Ozs7Ozs7Ozs7Ozs7Ozv/wAARCAFaAOEDASIAAhEBAxEB/8QAGwAAAgMBAQEAAAAAAAAAAAAAAAUCBAYDAQf/xABFEAABAwMCAgQLBwMDBAICAwABAgMEAAUREiEGMRNBUZEVIjVTVGFxcoGS0RQWMjOhscEHI1JCovA0YoLhJPFDcyWTsv/EABkBAAMBAQEAAAAAAAAAAAAAAAABBQIEA//EACwRAAIBAgYBBAEEAwEAAAAAAAABAgMREhMhMTJRBCJBYfChFCPB4TNxgZH/2gAMAwEAAhEDEQA/ANW664HVgOKACj11HpnPOK+an6OHWX20vF9wFwBRAA2zvUvuwz6Q53Cu+Nakl/RxOlUuZ7pnPOK+ajpnPOK+atD92GfSHO4Ufdhn0hzuFPOpfULKq/WZ7pnPOK+ajpnPOK+atD92GfSHO4Ufdhn0hzuFGdS+oMqqZ7pnPOK+ajpnPOK+atD92GfSHO4UHhlgD/qHO4UZ1L6gyqv1me6Zzzivmo6ZzzivmpmiHZXJaoaLy0qQnIU0HEFQxudvUKtM2CHIYQ+zMU42tIUhacEKB5EU86kvb8Cyqn1iLpnPOK+ajpXPOK+Y1oPu0x6Q53CuTvCyFnLcxaDpI3TnfvpZ9LoeVUEnSu+cX3mjpXPOL7zTNrhN8KHSXBWAonKRuRnYd3/DQjhF07LuBGnGClOdW/XvtS/UU+h5NTsWdM55xXzUdK75xfeavGxw/tht5vaPtZTlLWRrHI5057Aa6L4YbZW225dtK3SEtAjBUQCSBvucA/AGjPp9Bkz7FvSu+cX3mjpnPOK+ambPDTT7hWxdekQh4pWEgHBB3ScHYiuy7Pbm3C2u46VhSUFKlJBClfhHtPVTVal1+BZVTsTdM55xXzUdM55xXzU1kQLRFbW7IuqGkIX0alLWkAL56fb6q5uR7E0y0+5e2ENP56JanUBK8HBwevBp5tPr8Cyqnf5F3TOecV81HTOecV81M5cKzQNH2u7tMdINSOkcSnUO0Z6qup4bjrSFJkuEEZBAG9GdS6/AZVT6zP8ATOecV81HTOecV81aH7sM+kOdwo+7DPpDncKWdS+oeVV+sz3TOecV81HTOecV81aH7sM+kOdwo+7DPpDncKM6l9QZVUz3TOecV81HTOecV81aH7sM+kOdwo+7DHpDncKM6l9QZVX6yjRRRU07zSRf+kZ//Wn9q7Vxi/8ASM//AK0/tXatCCiivKACis1eb/KtN0uKgjp2ItvafSzsnUtTi0nxsE8gO6oDimY4IuYkdlSrg5De6R8hA0BRyFaevAxkerrzW8D3M4kajNeHcVl1cXOp8KqNtGiA26pH/wAhOpwtnBBTzTnmDgjHwrheuJ7nEiNtiIzElOth3UXtQA6QJwnxfGVg5I2x20YJMMSLlostytcUW4/YnIqFOaX8K6VQVnGRjGrJ3VnfsqpA4UuMC1vQm5oUl1mO3pLrmElOzhB6sjlgY23GKk9xW/BRKcWwXUt3QxMuOBOhOBuAE5O55YJ7TUrnxO+iDe1MtIaNvQoI0vDplEY30FJATvsTn2Vv1mfSLvAd/VdYMNcp0iNBRqkh9wI1pdznlhSinbB6jTKRwvNk3J2Qu4OdG486ooS+4kdGpsBKcA4GFDNd0cTLVxGu0/ZUaUuBrpA9lzJZDmooxsnfGc86WwuKpzNhZnykKlOi2pkLTkICllzT1J2P/MUevcPSXUWK9C72yWuchbcRpCHR0qwXToKVkjcHcgjly36sWrFZJlrkqdfmqfS4yErSpxSsrClHUM8vFIG3ZS6Zxu7Bta5TtvR0zcp1hbPTnfo+ZSdO+3bimCb/ADX7jc40S3NutQEAh0yMdKpTYWkAaT24zmk8bWoLCLneFroeLjem5LCUl0E/5FrCRpA0kBWyvGzkhRG1Ob1ZlXZ+3qD62kRX1OrLayhZBbUnYjluofDNSsl3N6tfhBDBZaWohnWTlaRtqIxtvnbsx21mLbxRdGrPc3ZDqJ0uIGlakrQWMKVjIUhOR2lKtxin63/zQPSv+luRwncxZHrfDnBC3Jjz4dU8sLAVnR4w5kHGc/vV57h+W9I6db7WoyIryuZ/K/F1dfVURxXjiCJalMMK6dAKnW3yoIUUFQxlICgcbHPwFcLXxJMnM2515ttCn5L7a0MuA4CELICsjY+KOsdR68UNztqHpO8nh6YX7fNYXHVJiPPuKaezoWHSSdwMgjbBxXC9cLTr8yx08hmK42xIbUI5UE5cKdPtG2/bUI/F8uVEgvphRmenmKjvByQdLeEFX4tOCfZkbc99u33mej6Gy02tTs6QwFyXw0hKW1H/AFBPM9Qx8aE5oHhJpsdzi3BqdFTAcUYSIzjToUEoKc7oIB233HXgb1o2gpLSQvTqAGrSMDPqpTbL6u4Xq4W5yMlowyNCg5qLiTtnlgbjlnNJ0X6dH4wkQ5MlUiOdZYZjaF6QlGcLTjWDnkc4OcVm0paP2HdI2NFZNjjCU9bG5KLUnpXZDTLbYlJIOsbEkDYjkQRU5HEsyAZ6nonSOsrjthrpgG0KWnJ8fSMAHrOfhSwS2HiRqa9rNscUuPXW2QlwUtJntFRV9oCyhQ1ZSAkHP4eZIHxGK0lZaa3GncKKKKQzK0UUVkYwb4hiMNIaU28VNpCThIxkfGpfeaF5t75R9azTv5y/eNQqlHxoNJnA680zUfeaF5t75R9aPvLC82/8o+tZpppb7qWmxqWo4Aq74DuPmP8Aen60pUaMdGxqrVeyG54jhE7tPfKPrXn3ign/APE92/hH1pT4CuPmB86frR4CuPmP96frSy6HYZlXobfeKD5l75R9aDxHBO5ae2/7R9aU+Arj6P8A70/WjwFcfRx86frRl0OwzKvQ2+8cHzT3yj60feKDnPRPfKPrSnwFcfR/96frR4CuPo4+dP1oy6HYZlXovsXe1R5Eh9uO8HJKwt04zqISEjr22SK7/eKD5p75R9aU+Arj6OPnT9aPAVx9H/3p+tGXQ7DMq9Db7xQfNPfKPrUXb9b3mVtLaf0rSUqwMHBGOeaV+Arj6OPnT9aPAVx9H/3p+tGXQ7DMq9DKNfLbEjNxmI7rbTSAhCQkYAAwBzrp94oHmnvlH1pT4CuPmB86frR4CuPmB86frRl0OwzKvQ2+8UDzT23/AGj60feKDjHRPfKPrSnwHcfRx84+tHgK4+jj50/WjLodhmVeht94oPmXvlH1o+8UE/8A4nvlH1pT4CuPo/8AvT9aPAVx9HHzp+tGXQ7DMq9DYcRwQcht7Puj60feKDnPRPfKPrSnwFcfRx84+tHgK4+jj50/WjLodjzKvQ2HEUEcmnh/4j60feKD5p75R9aU+Arj5gfOn60eArj6OPnT9aMuh2GZV6G33jg5/Ke+UfWpfeaF5t/5R9aT+Arj5gfOn60eA7j5j/en60suh2GZV6HH3mhebf8AlH1o+80Lzb/yj61nH2HIzxadTpWOYzmuVei8am1dGM+aG1FFFTCgLHfzl+8ahU3fzl+8ahVuPFEmW7Llp8qR/f8A4rZ9VYy0+VI/v/xWxWpKEFajhKRkk9Qrg8rmjs8fixbK4jtcS9sWZ6SEzZCdTbeknPPr5DkaaCvhV0XOvMi58bxFFKYU5tLOepI5H4eJt6zX0y8ccQrRw3Cu/RmQqclPQMoVgqJGTv6uVZqULYcOr/k9I1L3uamisEx/UaYm5QLdc+HJEJ+c8htOtzxQFKABGRvz5V1k/wBQJL1xmx7HY3bmzA/6h8OhAGOeBg55HurORU6HmRNwaT3jiqy2B5tq6TRHW6CpAKFKyM46garQON7FKtEW4vTmoiJOoJQ8oAhScah8MjvFY3jqfaZHGHDs6Q6y/bFIKlrI1oUjVvt106dHFPDJBKdldH0K1X+1XxtS7ZOakhP4gk4Un2pO4pjXx21Xaz2/j24Xq0oLVmjRSXOjRpSokAAJHVlWMCtNH/qNJSmJMuVhdhWuY4EMy+mCufIlOOX/AAZrU/Hkn6RRqL3N4aVQuJLXcLxKtMaRrlxBl1Gk7bgHfrwSKzU7+oklu9zLPbrC/OlRlYAbc2UBjJO23Oo23i6zx7tepMi0It8iG0FSn04KnDkDTyG+T8axkytqh41c3lFfOk/1RlIaanyuHJLVrdXpTKC8nuxj9aZXv+oCYdxj22zW5y7Snm0u6W1YASRkdRPLf40sipe1h5kRlb+KxP4wncPfYygw2uk6fpM6/wAO2Mbfi7eqtDXyvhC7of8A6j3y5zWVQAISlPIeOC1hTec91aPinjGCOE7jJs1xZfkNoSjLS8lvWrTq/U91bnRamopdGYz0uxhc+OuG7RLMWXckB5P4kNpUvT7dIOD6qcW+fFucNuZDeS8w6MoWnkaxfBHBNkPDMaZOgszZMxvpVrfSF6c8gM8tsfGrd34ggcCsQ7Ja4DkuS8SWIiFHYFR69zuc49h7KUqcW8MLtjUna8tjWynvs0V5/Tq6JCl4zjOBmlXCfEQ4osqbkIv2YFakdHr18uvOBSGBxwbq5NstztjtsniMtSG3FZCwEk7bDfG/fWW4Q4xm8P8ACP8AYsTsuIw+rp5PSaUoKiNhseojvrS8eTi9NdDLqK66PsNFY28f1CjQWbei3wnbhMuDSXWo6DghKhkZODv6vVUbT/UJMp+bBuNtct9wisre+zrVnpAlOogHA3xvyrzyZ2vY3jje1zaV5tXz+F/US5Xlgu27heS8wAsOOhzZJAJwMDfq76qf0iucx2HIguRHls61O/a1KJTqwkaPbjetOhJRbfsLMTaSH198rO+wftS6mN98rO+wftS6u+lwRwVOTG1FFFRyoLHfzl+8ahU3fzl+8ahVuPFEmW7Llp8qR/f/AIq/x7MmxeFJKLew69JkDoUhpBUUhX4jgerPxxVC0+VI/v8A8Vs8Z6q4vIeGomddBXg0fMbX/S6S5YGm375MjF9sLdioHiJURyIzv1d1ZtNuvyLFD1W2StywzVLDamlYW2sg5HaApBzjqVmvuWPVWf4u4be4hgtJiTnIUqOvW04knBPYcewUoeTLF6j0lSVtDBXviV3iPijhdRtUiCy3ObwqQnClqK0ZA9QwO+qSLO1w7d7pHvdlnzekVrhuRFLSlzc7EpPXkduN611v4N4gl8QQrrxPdI8oQN2G2E4yeonxR14PXyreY9ValXjC0Y7f2ZVNy1Zj+F+FrW/w8x9v4cZikrU4mO+ovFGrAzlQyCdI2pXxPYkq434bYjWwqgMjStKGctIGrkdsCvomPVRgV4KtJSxHq4JqxluMeGk3DhCXb7VGaZdJS4httIQFlJBxt6q+fwIMGXFgW1PCVyk3AEIkB591ppONtXPA7tq+0bV7ThXcY4RSppu5gOE7fIjf1Dv7zsV1plSAltxSTpVuORPPlSCVwzc7tfOLmmorqC9hbClpKUukOA4B5HIFfXceqvcDspryJKWL/X4Flq1j4/Jvl3uvB7HCLPDktM0JbYWpbZSgJSRg78jsM52G9dkwbh/T/imPcV29+4RHoaGFrYTqKVBCUn9U+rY19UlSo0FhUiW+1HaTjLjqwlIztzNTbW282lxtSVoUAUqScgg9YNa/UaWUdGLL+T5twoiVe+PrvcLlZno0WbCKOjfaISpOUAA5GCSBvWqufBlnk2Wbb4cGPDMtsJK2mwncHKScdhrRUEgc68pVW5XWhtQSVmfLLRxRxDwZF8CXSwSJYj5Sw8znCh1DOCCPXzHLFcrkq+pvVn44fs7q9KSh6KhB1tDKwNjvulWc9vtr6vtRgdlbz1e+HX3M5ftc+XMeEeL+MVX5NrkQoUKG42kvJwpwlCgB6zlXVnl669tVsmt/0cnxFQn0yVrWQyWyFnxk9XPqr6jgdlGPVQ672S0VvwGX8nyIQrrw3M4f4lTbHpbLcFDL7SUHW0dJB26tjXZLVz4t4lm8QC1vw4ceA402HUkLdJQoAY6z4x5eqvq2PVQB6qf6h721/gWV8mO/pvDkROCAzIjuMO9I6ShxBSrf1GuH9J4UqDwzIblxnY6zLUoJdQUkjSnfetzj1V4eVebqtqS7NqNrfBkr75Wd+H7UuphffKzvw/al9UqXBE+pyY2oooqMVBY7+cv3jUKm7+cv3jUKtx4oky3ZctPlWP7/APFbOsZafKsf3/4rZ1weVzR2ePxZ7RRRXKdIUUUUAFeV7VK73Jq0WmVcHt0R2isjONWOQ+J2ppXdkJuyPl3HvFM9vjJJt7732a0aC8ltZCSoqGc9vUN6+npvEDwU1c1yW24jqErS64rSMK5c/bXx2yNX+ZY7qtrhxc9F6JKpWvTggk5A9SiT8K7t3dcz+kM62v5S/bpDbZB56SsEfrkfCu+pQTUYr20/9OeM2m2fVmeI7LImiEzc4rkk8mkugk1Kdf7TbH0MTrhHjOufhQ44ATXzTiKy2+zw+EJcGOliQ4610jiBgrOEnJ7d6nw/Bst24y4iVxKW1yUPKDSH16RpyQSN98AJ9gryyI2xXdv7sbzHsaH+o1ygz+BLkmJLZfLS2g4G1hWn+4OeOXI91PeHLnBctcCCiWyqSiI2VMhYKx4o6udfI46IzfCfF7cJZXGTKjhlR/1I6VWD3YrSX2O7w+jh3jGGnIbYaZlpA/EkpAH6ZHy16SorCofP8GFN3xH0Z28W1iSuM7OjoeQkqU2p0BSQBkkjsxvS2Zd7VfrNPjwL5HbV0Kgp9t0ZZ/7uY2FYKzWJ3iWxXziG4SG4j9zVoYddOEJSFA4z1AkBPwrjElu223Xvh2dbILUtq1rP2qLjLiQNtWOec5ztXnkJN2eqNZj91ofQLNKg8O8LQxcL4zIaSCkS3HBhw6icA5OccvhTuFOi3GOJEOQ3IZOwW2oKFfJhY37rwbw1JhSYipMRDq0w5SwEupDhJIB58gD6jzrbf07u7V44dUtqAzB6B9TSmmB4hVsokfNWatKycr+5qE7uxq6KKK5j1CiiigAqJqVRNAGSvvlZ32D9qXUxvvlZ32D9qXVXpcETKnJjaiiioxUFjv5y/eNQqbv5y/eNQq3HiiTLdly0+VY/v/xWzrGWnyrH9/8AitnXB5XNHZ4/FntFFeVynSe15muKZbDklyMl1JeaAK0Z3API/oe6huWw5KdjIdSp5kJU4gHdIVnTn24PdQB2qndLVEvMFcGc30kdzGpGojODkcvXVzNFCdndAV4UGPbobUOK2GmGUhCEDqFKHuCbC+uYpyH/ANcrVIAcUAs6tWcZ7d/iadCS0ZJjdInpggLKM76SSM94oRIacecZQ4lTjWAtIO6cjIzWlKS2YmkyhN4btdxZhtSo+tEEgxxqI0EYA5HfkKpXfgXh+9zvts2CFPnGpaFFGvHLVjnWhzVZE5DlxehBKtbLaHCcbEKKgP8A/JpqclsxOKFDXA/DzMGVCbgBMeWpKnkBavGKTkde2DWZ/qC+p82vgq1pIVKUjWAc6W0/hH6Z/wDGt49PbYuEaEpKiuSlZSRyGnGc99WcDnitRqyjJSeonFNWQrVw3bHbA3ZHoyXIbaEoCDsduRyOvO+apwOBeH7bHksx4ZxLbLTqluKUpSD1ZzsPZTxyQ0y4024sJU8opbB/1HBOO4GvVSGkyEsFwB1SSsIzuQMAn9RWccrWuPChBM4C4emwo0R2EQ3FSUslDigpKSckZzuMmm1ptEKyQUwrewGWEknSN8nrJPWauFQAyTiq8Oe3MckoQlQMZ7oVZ6zpCtvV4wpOUmrN6BZJlqivM1UnXBuCuKlxKiZL4ZTp6iQTk+rxTWTRcorwcq9oAKialUTQBkr75Wd9g/al1Mb75Wd9g/al1V6XBEypyY2oooqMVBY7+cv3jUKm7+cv3jUKtx4oky3ZctPlWP7/APFbOsZafKsf3/4rZ1weVzR2ePxZ7Xh5V7Xlcp0mRnWx6XxZPmwHgxcIrDBaUrOhYOvLax/icD1jAPVSZfEc1N2ubsaM7FmPrhxHELQCphRDuSASArlsc4OR7K+hpYaS8t5LaQ4sAKWBuoDkCfie+uEi3QJPSpkRWXOnSEuBaAdYTkjPbjJ769VUXujzcejIN8SXq2Fa7iA/HbUqMklCEul0pCm9QQSASSU49aT1014fvVxu87oH2uh+wNdHN8XZUjOMJJ6sDVt/kmnTFqt8aMIzMNltoLDgQlAxqByFe3IBzVhDTbZUUISkrVqVgYye091KU4tbDSfZi7rLdg8UzeIBqXGtiWYr6Ebno1AqWcdeCps/A1Tj3CdZX5cp4pZmXdpmTokZKY5U6UHVy2QlbefYa3ghRkh4CO2A+cu+IP7hxjJ7dhjevH4EOSvU/GZdUUFvK0BR0nBKd+o4G3qpqorWsLCzHzL5eLTNNnVcGpjz/RBM0spSY+tRSdSRsRtt7d81zl3C52y5TI6ZyJUp37LG+0IaRqQD0yt0khOrqHVuNq1jNitMeI7Eat0dLD35jYbGF+3toTYbSiMuOm3Rgy4AFo6IYVgkjPbgkn40Y49BhZlW512ckx+kLa50ZMpDK39CdRDaCkrCCQk5OCM8t9s0/wCGLi7LtxbmPrcmMuFt4OtJbUFYBxhJwdiNxzFXE2e1Mspjpgxkt4UkILacHV+L256+2uTFhhRZkd+M2lhuOlehltICdSsZWfXgY+JpSlFrYaTQk4salzL3BTAWftFujuTkNjk4oKSkJPtBWKWJvDjl1a4sQhfQSW34sdpe2UIQVg47StCvhit8I7P2gyA0jpVJCC5p8YpBJAz2ZJ765rt8RxtptcZpSGVBTaSgEII5EdlONRJWsDjqfO7ldL3LsT7cqRqamRQ+FLbaToIWjZASolSPG5ncbdtNmFXa3vzZibmlTbVzaaea6Af3ytLKFKJ5p/FkAdnXWkbsVnj9Ilu3RUdNssBpPjDOcezO+KtmFFUlaTHbKXFhxYKB4yhjCj2kaRv6hTdRWskZUH2ZBN+uzUeJelzWXmJklLHg5LQBb1K07K5lY6wdufKuLU243BNhuUq4MuNzZyVoipbA6HxF7BXM4689fZWubstsanqntwI6ZSskuhsBWTzOe2oosVqblGSi3xkvKVr1hoZ1dvqNLHH2Q8L7FvDF0lyBJi3WQVTmVJUtBbSkJC86dJScKScHB59taKlQ4ctrbrBjxm2EMvdMW2kBIWsAhJPszkU1rzk03dG1f3Paia9rw0hmSvvlZ32D9qXUxvvlZ32D9qXVXpcETKnJjaiiioxUFjv5y/eNQqbv5y/eNQq3HiiTLdly0+VY/v8A8Vs6xlp8qx/f/itnXB5XNHZ4/FgTikSOLYC3GMMSgzJf+zsvlr+24vONjnOMjmQAerNPTuMVl0cL3ACFEVc2zBgykvso6D+4Qk5CVK1YwM4ziueOH3PeV/YsR+Mra+lp1aJDDD7K3mnnm9KVpQMqxvnYdo36q5M3Vu58R21SYsmPmO8tHTt6daTowRue47+qoL4ObetltgPSipuFHdYWUpwVhaNOR2Y51bt9nubVwiybhcWn0xWVNIQ0xo1Zx4xJJ38UcsCt+j2M+oW8RSXfvU1FU/dUsfYi5otwJVq14yQAdsVdVxVBt7QjrZuLv2cNNuuKZKlJUtI0BXWVHIGw588V3uVnuL17RdLdPZjLEboFJdYLgI1as/iGKj4AecbfL8pKnZEmO+tSW8DLejIAz16Phmi8LK4Wd9D0cVw8BJjTEyDIMf7P0WXNenXjY4wU75ziq54ihSZ8RRfmRXGlPJdilAGVJQFEL58gQQQcHNcLnaZbV9YkQ5Qbdlzi8CpvUlGmPowoZ3B0+rnXqeEHXJwnyZyVylqeU8UNYSdbYbASM7BIA7c0LAHqLPh6I+qNcFuzIkZLLjoDjYSh9ASk6iNzgZ25HnXY8TsJYS4u3z0KdWlDDamQFvFQJGkZ7Ac5xjrxUZXDaJkGLEdfIQxEXGUUjBOpKRkdn4a4uWW9PpYcfukZUuG4Fx3ExiEnYpUFjVvqCurGMUvQP1FSZdGLpxDYiy262qPPeZdQ6jSpKgwo47lDem3EtwdhWvo4p/8AmS1iPH9S1bav/EZV8KpxuGpKbixPlz0vPNzVyl6GtKTqZDekDJwBjPXVq58OR7zdWZNx0yIzDSktxlDYLJGVnffYYHxovG66DWxXt3EaWeH0yboVGVHdESSllOsl7UE7Af5ZBHvCpucYQI6i1Ijy2ZAdQ19nU1lZK86SMEgg6TvnbrxS268Motg12dYhtSZMYFpCNQQ4HRhYGew7jrxVa/Wa5Jmwbg7NbcnvT2GkKaYIbaQkLI8Ukk7qJO9bSg9TN5IZTbuzcpdvaDb8Z+PPw606kBaMsOkEcwc+rPKu0HiOI1FjR2Pt9zWI6HluJaBUlCvwqXyGT2DfblQ1w7KcmifOmtuyunS4eia0oCEtrQEgEk83Cck1yh8M3C06FWy4tIUuO0xI6ZjUFaBgKTgjBwTzyKz6LD9RZVxdASpJ6CWWFyBGRIDX9tbhVpwDnPPbOMVQgcTtPNpuNxffiBlqQpTPR4bWhC0p1dZyMge0mui+F7iptmGbm39gjzEyW0dAek2Xr0FWrGM+rPKpOcHpdihhyYpI6B9sKQnBBcdS4FD2FPxp/th6iwri6Cyh0yo0yKptsOht1nxloKgnKcE53I25jPKpOcVw2kuh2LLbebdQ10C2wFqKwSnG+MEA9fVjnVV3hm4XBzpbpcmnXW0JQyGWNCUjWlSiQSSSdAHYK73Th16a9Mdaej4lJbSpqQx0iCEauYyP8gcjGMUv2x+oetOB1pLmlSdQBwoYI9tSNVrZEMC2RoanVOlhpLZcVzVgYzVk15M0ZK++VnfYP2pdTG++VnfYP2pdVelwRNqcmNqKKKjFQWO/nL941Cpu/nL941CrceKJMt2XLT5Vj+//ABWzrGWnyrH9/wDitnXB5XNHZ4/FnteUE4rzVXKdJ7RUWnUvNJcQcpUMg1OgAryvaKAPKK9ooA8or2igDyivaKAPKMV7RQB5RXteUAFFGa9oA8or2igAqJqVRNAGSvvlZ32D9qXUxvvlZ32D9qXVXpcETKnJjaiiioxUFjv5y/eNQqbv5y/eNQq3HiiTLdly0+VY/v8A8Vs6xlp8qx/f/itnXB5XNHZ4/FlK6W7wnH6AuraSTupH4sYxsequEKzCGt9f2l5ZeCQd8adOeXefhgdVNCcV5nO1c12dFitbBi2MDPJAG9W6q23ycx7tWqT3AKKKKBhRRRQAUUUUAFeV7UVDIIoA9yO2jNImLPeGmkIN+cUUkHJZBzhODnJJ3O/OrC4F2Lylou+lO+lPQJIGc+vfq7vbTt8iuNcivFKCUkk4AG5pUbddCgarwrPjEkMgc9OOXZpV83qqmhM15w20S1SQggvvlIA5AaRnIJ6z7R66LBc5pl3h2R0iZIDOshIw34wxgEb554Pb1dezZdydbW3mG4GlEBTqlJAQMcyCc/p10oRaZaJDehcR0BQU4nokqUcEZydPt3yKcrgIdRlYR0g3RhIwg+zr+P6Vp2Erl4HavaXWyVrSYruzzOxT6v8An8HrpjWDQVE1KomgDJX3ys77B+1LqY33ys77B+1Lqr0uCJlTkxtRRRUYqCx385fvGoVN385fvGoVbjxRJluy5afKsf3/AOK2dYy0+VI/v/xWzrg8rmjs8fiylc4Ts1lKGnQ2QrJJB7OrBH/M1xg2t6It4rluKDiUJSlI0hGnPLnz/gUzzXmc1zXdrHRYrWsYtscZJwgbnrq3VW2+TmPcq1Q9wQUUUUhhRRRQAUUUUAFFFFABXle1zffRHZW86rShCSpR7AKAFHEN3MARorDiRIludGnbJSCDuB25wBXVmO+1FS20gMqUCSBuontJ9p7Sd+fOqUWQ22TeJmpbs1QTFbSkqIR1YAyd+ZxTEuSktqW2yltSubju59WEp5+zIrb00M7iqKDHcSk2d6Mh5zLjgkEKKjjxjg75329XKmciFJfS29HlPx1NnWlsqyHPUvOdj6t6Izc6LqclqEwKJUCgAKbGcgAdeB189uRq+y+0+jU2sKGcH1H19lJsEhXIXqcalteK6kEqSP8AUM4P0PYSOVMo8pqSyHW15SeYOxSewjqPqri80hLpSsDonjg9WlX/AL/5zpfco0dqE0iay4+A8SOg2JOdirt7T66FqPYd605xqHfRkEbGsowmzKt76RbZ4aGnLZCzq8Y45HqNaKAppcNpTTa20YwErSQoe0Gk1YE7mavnlZ34ftS+mF98rO/D9qX1WpcETanJjaiiioxUFjv5y/eNQqbv5y/eNQq3HiiTLdly0+VI/v8A8VprrPXbofTts9MrUE6BqyfYEgk91Zm1eVI/v/xT3iUsi0K+0KWlBWndCiDnPqBP6Vw+T/kR10OLJympN1tbKo75iOOoCtaCTpyOrlnftqMW2TGS/wBJc3j0gToIAJRjOcasjfIHLqqzaj//ABMQE5/spwck5GNjk71byDyrlb9jpKtrGLZHBUVEIAyeZ7quVVtvk5j3BVqh7jQUUUUgCiiigAooooAKKKKAPDWeu0lN1kNwYy0vMpWenShf41J/0ZHLfnn9cEUxvV0Rarep4jU4fFbR1qVVCy2nwbEUXsfaZilOPOBISUA74JHMjPPrJzWlormXq7DGIwelXJewXD4qVA7BO2w7BkfHAPs7py85rz/bT+EY5ntqs+4+6tuPDbSG+bizsNPYOvJ7cY2Pqq0FONpx0SQlI2CVfpyFIaKUlN2ElamXI4YB2Cwc4wnr+b9Ph59iXMZjvuL6OQhKSpbZwHCOo4xlO57OddY0kT8l1hxgJXs28BlWOvYkEVcW803gOOJRnlqIGd8fuR30XCxUbSuQwUlwKH4VIWnxknrGRj9vXXEXJyDDC7m0UK6QtpKPH1gAnVgcsgE13WtAcMuO4HE7B4IVkYHX7R+o+FWstupSoaVA7g86AFrfENvdYW6lTvic0FpQVzI/DjPUavRpCJUdD7YUErGRqSUn4g8q6BKcYCQPhXu3IUOwGSvvlZ34ftS+mF98rO/D9qX1VpcETanJjaiiio5UFjv5y/eNQqbv5y/eNQq3HiiTLdly0+VI/v8A8Vob6B4NJLnRhKgScgH2DKTv8Kz1p8qR/f8A4rQcQFAsz4U4pBI8QoOFauYxjr2rh8n/ACI66HFkVNSH7NGTBc0r6NOFLXoONOP9IIzy6sd1eQIVzjl7ppiCFJbDYypekgeNz3326+rPXVq0Y8Dwhq1f2Eb5Bz4o7KtkjFcrfsdNita8+DY4JydAyat1Vtvk5j3atUPcEFFFFIYUUUUAFFFFABUXFpbQpaiAlIySeoV7WU4pnuSVswozig2mQhLpQojpDn8v2dvd204q7sJux1YzdbqZ8gD7OxuyjG4HVkHkTzPIgBIPXTdpC0oXImlGpagEJAxpGfFB7TvUIMRDKAjXnozlxQxgq7B6h9PXVlKlPOleg6E7Iztv1mm3cSR1aQUI8Y+Md1b9dRP98lJHiDnn/VUHFPOLDTekD/WrPIdntP8Azqrqk9GAkowByxyrJokppC04UM9dKrlHQ8pCHYipyRkEaiNCcg5I/wBW6RtjPt3q+p1TxKGTpCSNSiP2+H/DVedONrZBRCkyvFKiGEalHf8AU700JnsOAmNH6OOoMoUckIJVv7VZ7Oyou2ZhcZMdDr7aA6pzxXTnJBGOew3zjlsK9jyulYVJ6FcXCiFIfGnV66k5dozEZMh8uNIWopGps5yATy7MAnPqo1DQrM8PtMNOtCZMKXTnCnSSnckYPPr7eoZzTCLH+zR0s9It3TnxlnKjv11Rb4ns7jXSiahI6gsFKlbkbA7ncHl2UwYfbksIeaJKFjIyCD3Gh39xaGVvvlZ34ftS+mF88rO/D9qX1WpcETqnJjaiiioxUFjv5y/eNQqbv5y/eNQq3HiiTLdly0+VI/v/AMVrpEZuSgId1YByNKykg+0GsjafKkf3/wCK2dcHlc0dnj8WUJrEpqAli2LDbiE6UFZyEjSQM5yTviq8Zi9Dpw7MZBUE9EVN6wnnqyAU9WOvmPhTfavDiua50WKtqCha4wWQVBAyQMAmrlVbb5PY92rVD3BBRRRSGFFFFABRXlULnc0wG8JHSPrH9toHc+s9g9f80AcbzcVsI+yxiftLqcpKdygctWP29dUrZADLaFhsOODCUA7gf9xz2fqcnsxRtUR0ypLr6i47IfUsLVlPi42xudtsA7DmRyGXZkLbbDNtYDy8hJOdDaRyyDg8vVn969HpojG+rLWjpT0QVlKfxnnn1e3t/wDddXXCjS20MrVyHYO2q5EpKA2lxtC1DYJSVEHr3P7kfDqqLEB2O2suXKQtSlFRUrRt/trBoutthpAAOe0nmT21z1mScI/K/wAgfxez1VSMSVLwRcJTTaVA7pbysY7NOw9u+1dC0824G27g8tYwdCkN4A9eEjagC4vo228kJCR8KWXG5ohgdKp5pJSpWEIClEDsHVy/UV1bjyo4Lsqc2tWSQpTWAnPUPGqldbpOilCWUZCiSSGMnGDyBVz9vqppXYF2BMjSI32hCSEhRTl3ZWevnU5VwhsMIdmJKElZCdbZJzgns22BqtAnLlsh1Day4CRpcbwvq/7sDny2/Spy3J6GEKMJiQ70xwArZKcHCt+vkPjRbUVznHvtjdjuOMPNBpOCv+2U53I5Eb7imUZ9iTHQ7HUlTSh4pTy7KXNSJ2hba7e2kkgpWkp0f+WSDn2A0whlwxWy60hlwjKkIOQDSY0Zi+eVnfh+1L6YXzys78P2pfVWlwRMqcmNqKKKjlUWO/nL941Cpu/nL941CrceKJMt2XLT5Vj+/wDxWzrGWnyrH9/+K2dcHlc0dnj8WcpXS/ZnSwMu6Do5fixtz9dL4ZvClPF9DSRpR0QUc74OrOPh+vVTWvNq5bnQyta8+DI+rGrQM4q3VS2+TmPdq1mh7jR7RXmRQVAcyKACjNLrhf7ZbcCRLRrJwG0HUsn2DekIvd64g+0s2uCuK0250fTOKGVbA59QwerPwrSg3qZckhnfuJWLO2hKEpffW6lvRr0hGrrUer2ddLYxk3B1a0tdO4R4y3BpaJOBvucgb7DbYjOc56DhByS2yJcoFTbocPiZCsdXVjbv681oWoLLTYRgqSNgDyx2Y5VpuKWgtW9RTAhNIfeU5MM19bhLijuhs7eKEj4c6ZKecbQlMWI4vUrGThIT6zkg91XEoQgYSkJHqFe1hu5pIroS6lRw0jJ5qK9z+lcktTlqUp1bCSFkoASVADqzy39dXaKQyo41PVpCZLCRq8b+ydx6vGroxFLKQkPKI7MD/wC+813r2gCmi3hDinDJfWokkFRB0g74G3KpuwkPJSlx10hKtWysZ9RxzHqqzRQBV+wMjkp4DsDy8d2a4ybNFlRhHcLugLK9nVZyQRzznr76YUUAK4nD8GG0ptvplJWAFdI8pWQOXM+ursaM3EYSy2VaE5xqUSe813qJobbFYyN98rO/D9qX0wvvlZ34ftS+q9LgibU5MbUUUVGKgsd/OX7xqFTd/OX7xqFW48USZbsuWnyrH9/+K2dYy0+VY/v/AMVs64PK5o7PH4s9pch65KlykdC0Gk6egUo41c9WcZ9XV10xrzArlOkThdwFkji3GN9p8TUH1HRpz43LfOM4q1m4HR/eiD/LxVHPs3FU7yxbI6Gy/CQdbgVqQyg5KSFYOe3GKtx4dtkxm5DcKPodQFpyykbEZHVWjJTahXpbzxkXxsMqcJbSxGSlSU4G2VEj9OuoSuGY05CETLncH0pWlWDI0g4PIhIAx8K8tjVpemSUogoCn1lzS40gadOGyAOfNIPZ41dbmLNBXHafisJXIdCW0pZT4yuYHqzjHxp3aegW0LcG02u2JIhRI7GeZQkAq9p5mrgUgf6h31TYh21+Oh9EJjQtIUMtJGx37KoWpNmmOOiNEZcSpSlhamkgHfBA6+rs66y9dWGw91p/yHfRrT/kO+kt2jWtlLDTkFoFx1KklDaBkpIVp3xzxjb11cYh2yRFbktwo5bcQFpJZTuCM9lFhl7Wn/Id9GtP+Q76S2xFqlOuoRb20qKis9I23seRGxPLbv7ajdxZYTkdD8VlKysLQlLKfG3AA+JUP/oE0W1sFx5rT/kO+jWn/Id9Um4dsdjpfRDjltaQoHoRyxnsqnbUWmYVBmEyQrLgUptG+TggAb7GiwDnWn/Id9GtP+Q76R3RFrhuMdNbkEa9QU2ygjPLBGc9Y3xjlV4QrepgPIgMKBTqADKcmiwF7pE/5Dvo6RP+Q76SWiNbHA6wm3oSpK1OkOtN58dRVgYJ2GcZry6ItEZ+Mw5BbLi16kJbZR4xHVviiwXHmtP+Q76Nae0D40rmJtEK3mc7CY6EAHxWUk74A/eoW+PaFlbCY0fpA654ikI1fizyGdt+6iwDfWn/ACHfXgUDyINV/Blv9Bj/AP8AUn6V1ZjMRwQwy20DzCEgZ7qQGVvnlZ34ftS+mF98rO/D9qX1XpcETanJjaiiioxUFjv5y/eNQqbv5y/eNQq3HiiTLdly0+VI/v8A8Vs6xVucQ1cGXHFBKUqySeqtT4WgelI764vJi3JWR1+PJKOpcoqn4WgelI76PC0D0pHfXLgl0dGOPZ3fix5OOnYbdwCBrSDgHmN+2ppSEpCUgJA2AHVVXwtA9KR30eFoHpSO+jDLoMUezqzCjRiCxGZaIGkFCAnbOcbeupPRmXwkPNNuBJynWkHBxjr9RPfXDwtA9KR30eFoHpSO+jDLoMUey0lAQkJSAEgYAA2FQbisMrUtpltCl/iKUgFXtrh4WgelI76PC0D0pHfRhl0GKPZ2eisSCC8w26UggFaAcA866hICNGBpxjGNsVU8LQPSkd9HhaB6UjvowS6DFHs7MxI0ZRLEdtsnYlCAnPdSu53a2R5am57CFBCMJWpAVuSAU+rmg+vPqq94WgelI76g5PtbydLrzK05zhQyM01GXuhOUeztClMzojchgHonE5TqGNvZU2YceOSWGGmieZQgDPd7T31xF0t45Sm++jwtA9KR30sEugxR7LDrDTww62hY5YUnP/OQ7qlpAGABgbAYqr4WgelI76PC0D0pHfRgl0PFHs7tRmWCS0y22VABRSkDOBgZ9lePRI8g/wB9ht3bHjoCtvjXHwtA9KR30eFoHpSO+jDLoMUeyw6y282W3W0OIPNK05B+FDcdpr8tpCOZ8VIG551X8LQPSkd9HhaB6UjvowS6DFHsuUGqfhaB6Ujvo8KwPSm++jBLoMcezOXzys77B+1L6u3d5t+4uONLC0EDBHsqlVWnwRNnyY2oooqMVRY7+cv3jUKm7+cv3jUKtx4oky3YUUUUxBRRXaO0l5RbKglZHiEnbPrpN2VwSucaKsLjEqKmvwEZSFEZKeWcV4qG6nOrSAMgnUMAg/8AsUscTWFnCva6BsNvht/IHWQeWeuuq4agtLScawQlRKhgqPUKHNIWFlWiu/2R3AOE+N1ah7Kg40psJUSkpVnBByDRiTDCznRXf7I6TgBOQcHxhscE791SaiqL6ArTpKkjdX4s4O3woxx7DCytRVqLFTILwyQUJyMe3s69qgIy3QXGUeJvgE7kDnSxxuPCzhRXdUR1Cik6RgkK8YbY55r37E/pJ0jbPX2c6eOPYsLK9FW34fRJISQooUrO+5AxXNCW0Mh5xJXqUUhIVjkATnvpKaaugwtbnCipKKSo6QQOoE5xXZUfKvE2SEJUSo7DIFacktws2V6K7mI8AdhkZ21DJxzr1yP0UdRVp1hzScHONjtSxoMLK9FFFaEFFFFADaiiioZXFjv5y/eNQqbv5y/eNQq3HiiTLdhRRRTEFSQstrC08xUaKAOyZKwgJ0pyE6dRG+M5xXRuVkLQ9ulWT+HrJBOe6qtFZcIseJnWQ4HX1LTsDy2x1VNMx0OdIQlStesZHI9tV6KMKtYLssIlLDqVK5DAOB1A5ryQ6haG0NjARnfGOdcKKMCvcMTsWDLc3wlCSo5UQNycEfya8TKWkpOlKtJBTkciBj+BXGvKMEQxM6IeWgLCTjXjJHVvmuhmu4UMJ3z1cs86r0UOKYYmdlSXF6ySPHKlH2nnUjMdUkpUEnOcHHLNV6KMEegxM7KkuLUonGTnPx51FDpQkoKUrQd9Kh1/xXOinhVrCuyS16zulI3zsMV1+1KIwUIIKQk7HcDlXCihxTC7O6pbqlatgfG5DHPnXjslbySFBI1K1KIG5NcaKWFDuwooorQgooooAbUUUVDK4sd/OX7xqFTd/OX7xqFW48USZbsKKKKYgooooAKKKKACiiigAqw0hYQFNtlbiskYTnSB14/5yqvVyLLShgsnGrOU+PpyBvjPtrFRtI1DfU7CLJbb1ylKKVEDQfHP/r21wQwnDmhPSqBTpQeekjOdvh30OyZEhRLroaRyO+AB2dp9lcRIiLWsuEjOAgg8hyH8V5K/uzbsXDFYLCVIGpzRnQDzOE7fqTt2VxZQxoeU8nSUkAAE5GQf5xzrkXIIKTlWP9WSOWPrXnSwlYyVchyUN9qavbcC0LcgqIS+ThZRsgnlVaQx0BSNWdSc7jGK8K4eSAT2DJ9Yx/NSIjaVYLmceKDinFu+4mlY4UV7Xlex5hRRRQAUUUUAFFFFABRRRQA2oooqGVxY7+cv3jUKaFpsnJQkk+qvOib82n5RVSNXRaE50tdxZRTPom/Np+UUdE35tPyinnfAsr5FlFM+ib82n5RR0Tfm0/KKM74DK+RZRTPom/Np+UUdE35tPyijO+AyvkWUUz6JvzaflFHRN+bT8oozvgMr5KCA2UL1qIVjxduZr3oorgw6TunBwTnOf/ur3RN+bT8oo6JvzaflFZdS5pQt7i1EK3tqBBdVgg79W5z/AM9depg25GQVOLCcafgM7f8AlTHom/Np7qOib82n5RWbx6NWfYuEWEQ+jcII8Tnv/wAwK8ahwOjAWFg7ZAJPLP8A6pl0Tfm0/KKOib82n5RRiXQsL7FjkSKcOJIKwQrr543/AFq0tMPUdKjjIxz5bZ/n9Ks9E35tPyijom/Np+UU1OwYL7lJwMdGdB8fUNt8Yx9c1xpn0Tfm0/KKOib82n5RWlVt7GXT+RZRTPom/Np+UUdE35tPyinnfAsr5FlFM+ib82n5RR0Tfm0/KKM74DK+RZRTPom/Np+UUdE35tPyijO+AyvkWUUz6JvzaflFHRN+bT8oozvgMr5J0UUVKKR//9k="/>
          <p:cNvSpPr>
            <a:spLocks noChangeAspect="1" noChangeArrowheads="1"/>
          </p:cNvSpPr>
          <p:nvPr/>
        </p:nvSpPr>
        <p:spPr bwMode="auto">
          <a:xfrm>
            <a:off x="6071493" y="494606"/>
            <a:ext cx="247650" cy="24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sz="1950"/>
          </a:p>
        </p:txBody>
      </p:sp>
      <p:pic>
        <p:nvPicPr>
          <p:cNvPr id="18440"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57636" y="737701"/>
            <a:ext cx="1741289" cy="2677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descr="http://images.tandf.co.uk/common/jackets/amazon/978146655/978146655153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83946" y="3390572"/>
            <a:ext cx="1824332" cy="280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8726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2351586" y="1264259"/>
            <a:ext cx="5806049" cy="4246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474" tIns="32237" rIns="64474" bIns="32237"/>
          <a:lstStyle>
            <a:lvl1pPr marL="342900" indent="-342900" algn="l" defTabSz="957263" rtl="0" eaLnBrk="0" fontAlgn="base" hangingPunct="0">
              <a:spcBef>
                <a:spcPct val="20000"/>
              </a:spcBef>
              <a:spcAft>
                <a:spcPct val="100000"/>
              </a:spcAft>
              <a:tabLst>
                <a:tab pos="741363" algn="l"/>
              </a:tabLst>
              <a:defRPr sz="1900" b="1">
                <a:solidFill>
                  <a:schemeClr val="tx1"/>
                </a:solidFill>
                <a:latin typeface="+mn-lt"/>
                <a:ea typeface="+mn-ea"/>
                <a:cs typeface="+mn-cs"/>
              </a:defRPr>
            </a:lvl1pPr>
            <a:lvl2pPr marL="249238" indent="-84138" algn="l" defTabSz="957263" rtl="0" eaLnBrk="0" fontAlgn="base" hangingPunct="0">
              <a:spcBef>
                <a:spcPct val="20000"/>
              </a:spcBef>
              <a:spcAft>
                <a:spcPct val="0"/>
              </a:spcAft>
              <a:buClr>
                <a:schemeClr val="tx1"/>
              </a:buClr>
              <a:buFont typeface="Zapf Dingbats" charset="2"/>
              <a:buChar char="l"/>
              <a:tabLst>
                <a:tab pos="741363" algn="l"/>
              </a:tabLst>
              <a:defRPr sz="1700" b="1">
                <a:solidFill>
                  <a:schemeClr val="tx1"/>
                </a:solidFill>
                <a:latin typeface="+mn-lt"/>
              </a:defRPr>
            </a:lvl2pPr>
            <a:lvl3pPr marL="582613" indent="-168275" algn="l" defTabSz="957263" rtl="0" eaLnBrk="0" fontAlgn="base" hangingPunct="0">
              <a:spcBef>
                <a:spcPct val="20000"/>
              </a:spcBef>
              <a:spcAft>
                <a:spcPct val="0"/>
              </a:spcAft>
              <a:buClr>
                <a:schemeClr val="tx1"/>
              </a:buClr>
              <a:buFont typeface="Zapf Dingbats" charset="2"/>
              <a:buChar char="l"/>
              <a:tabLst>
                <a:tab pos="741363" algn="l"/>
              </a:tabLst>
              <a:defRPr sz="1300" b="1">
                <a:solidFill>
                  <a:schemeClr val="tx1"/>
                </a:solidFill>
                <a:latin typeface="+mn-lt"/>
              </a:defRPr>
            </a:lvl3pPr>
            <a:lvl4pPr marL="747713" indent="623888" algn="l" defTabSz="957263" rtl="0" eaLnBrk="0" fontAlgn="base" hangingPunct="0">
              <a:spcBef>
                <a:spcPct val="20000"/>
              </a:spcBef>
              <a:spcAft>
                <a:spcPct val="0"/>
              </a:spcAft>
              <a:tabLst>
                <a:tab pos="741363" algn="l"/>
              </a:tabLst>
              <a:defRPr sz="1300">
                <a:solidFill>
                  <a:schemeClr val="tx1"/>
                </a:solidFill>
                <a:latin typeface="+mn-lt"/>
              </a:defRPr>
            </a:lvl4pPr>
            <a:lvl5pPr marL="995363" indent="74613" algn="l" defTabSz="957263" rtl="0" eaLnBrk="0" fontAlgn="base" hangingPunct="0">
              <a:spcBef>
                <a:spcPct val="20000"/>
              </a:spcBef>
              <a:spcAft>
                <a:spcPct val="0"/>
              </a:spcAft>
              <a:tabLst>
                <a:tab pos="741363" algn="l"/>
              </a:tabLst>
              <a:defRPr sz="1100">
                <a:solidFill>
                  <a:schemeClr val="tx1"/>
                </a:solidFill>
                <a:latin typeface="+mn-lt"/>
              </a:defRPr>
            </a:lvl5pPr>
            <a:lvl6pPr marL="1452563" indent="74613" algn="l" defTabSz="957263" rtl="0" eaLnBrk="0" fontAlgn="base" hangingPunct="0">
              <a:spcBef>
                <a:spcPct val="20000"/>
              </a:spcBef>
              <a:spcAft>
                <a:spcPct val="0"/>
              </a:spcAft>
              <a:tabLst>
                <a:tab pos="741363" algn="l"/>
              </a:tabLst>
              <a:defRPr sz="1100">
                <a:solidFill>
                  <a:schemeClr val="tx1"/>
                </a:solidFill>
                <a:latin typeface="+mn-lt"/>
              </a:defRPr>
            </a:lvl6pPr>
            <a:lvl7pPr marL="1909763" indent="74613" algn="l" defTabSz="957263" rtl="0" eaLnBrk="0" fontAlgn="base" hangingPunct="0">
              <a:spcBef>
                <a:spcPct val="20000"/>
              </a:spcBef>
              <a:spcAft>
                <a:spcPct val="0"/>
              </a:spcAft>
              <a:tabLst>
                <a:tab pos="741363" algn="l"/>
              </a:tabLst>
              <a:defRPr sz="1100">
                <a:solidFill>
                  <a:schemeClr val="tx1"/>
                </a:solidFill>
                <a:latin typeface="+mn-lt"/>
              </a:defRPr>
            </a:lvl7pPr>
            <a:lvl8pPr marL="2366963" indent="74613" algn="l" defTabSz="957263" rtl="0" eaLnBrk="0" fontAlgn="base" hangingPunct="0">
              <a:spcBef>
                <a:spcPct val="20000"/>
              </a:spcBef>
              <a:spcAft>
                <a:spcPct val="0"/>
              </a:spcAft>
              <a:tabLst>
                <a:tab pos="741363" algn="l"/>
              </a:tabLst>
              <a:defRPr sz="1100">
                <a:solidFill>
                  <a:schemeClr val="tx1"/>
                </a:solidFill>
                <a:latin typeface="+mn-lt"/>
              </a:defRPr>
            </a:lvl8pPr>
            <a:lvl9pPr marL="2824163" indent="74613" algn="l" defTabSz="957263" rtl="0" eaLnBrk="0" fontAlgn="base" hangingPunct="0">
              <a:spcBef>
                <a:spcPct val="20000"/>
              </a:spcBef>
              <a:spcAft>
                <a:spcPct val="0"/>
              </a:spcAft>
              <a:tabLst>
                <a:tab pos="741363" algn="l"/>
              </a:tabLst>
              <a:defRPr sz="1100">
                <a:solidFill>
                  <a:schemeClr val="tx1"/>
                </a:solidFill>
                <a:latin typeface="+mn-lt"/>
              </a:defRPr>
            </a:lvl9pPr>
          </a:lstStyle>
          <a:p>
            <a:pPr>
              <a:spcBef>
                <a:spcPts val="0"/>
              </a:spcBef>
              <a:spcAft>
                <a:spcPts val="488"/>
              </a:spcAft>
              <a:defRPr/>
            </a:pPr>
            <a:r>
              <a:rPr lang="en-GB" sz="1138" dirty="0"/>
              <a:t>Chauvel, L. and M. </a:t>
            </a:r>
            <a:r>
              <a:rPr lang="en-GB" sz="1138" dirty="0" err="1"/>
              <a:t>Schröder</a:t>
            </a:r>
            <a:r>
              <a:rPr lang="en-GB" sz="1138" dirty="0"/>
              <a:t>. 2015. The impact of cohort membership on disposable incomes in West Germany, France, and the United States. European Sociological Review, 31:298-311.</a:t>
            </a:r>
          </a:p>
          <a:p>
            <a:pPr>
              <a:spcBef>
                <a:spcPts val="0"/>
              </a:spcBef>
              <a:spcAft>
                <a:spcPts val="488"/>
              </a:spcAft>
              <a:defRPr/>
            </a:pPr>
            <a:r>
              <a:rPr lang="en-US" sz="1138" b="0" kern="0" dirty="0" err="1"/>
              <a:t>Reither</a:t>
            </a:r>
            <a:r>
              <a:rPr lang="en-US" sz="1138" b="0" kern="0" dirty="0"/>
              <a:t>, E. N., Masters, R. K., Yang, Y. C., Powers, D. A., Zheng, H., &amp; Land, K. C. (2015). Should age-period-cohort studies return  to the methodologies of the 1970s? Social Science &amp; Medicine.</a:t>
            </a:r>
          </a:p>
          <a:p>
            <a:pPr>
              <a:spcBef>
                <a:spcPts val="0"/>
              </a:spcBef>
              <a:spcAft>
                <a:spcPts val="488"/>
              </a:spcAft>
              <a:defRPr/>
            </a:pPr>
            <a:r>
              <a:rPr lang="en-US" sz="1138" b="0" kern="0" dirty="0"/>
              <a:t>Harper S. Invited commentary: A-P-C . . . It’s easy as 1-2-3! Am J </a:t>
            </a:r>
            <a:r>
              <a:rPr lang="en-US" sz="1138" b="0" kern="0" dirty="0" err="1"/>
              <a:t>Epidemiol</a:t>
            </a:r>
            <a:r>
              <a:rPr lang="en-US" sz="1138" b="0" kern="0" dirty="0"/>
              <a:t>. 2015 online publication </a:t>
            </a:r>
          </a:p>
          <a:p>
            <a:pPr>
              <a:spcBef>
                <a:spcPts val="0"/>
              </a:spcBef>
              <a:spcAft>
                <a:spcPts val="488"/>
              </a:spcAft>
              <a:defRPr/>
            </a:pPr>
            <a:r>
              <a:rPr lang="en-US" sz="1138" b="0" kern="0" dirty="0" err="1"/>
              <a:t>Lindahl</a:t>
            </a:r>
            <a:r>
              <a:rPr lang="en-US" sz="1138" b="0" kern="0" dirty="0"/>
              <a:t>-Jacobsen, R., Rau, R., </a:t>
            </a:r>
            <a:r>
              <a:rPr lang="en-US" sz="1138" b="0" kern="0" dirty="0" err="1"/>
              <a:t>Jeune</a:t>
            </a:r>
            <a:r>
              <a:rPr lang="en-US" sz="1138" b="0" kern="0" dirty="0"/>
              <a:t>, B., </a:t>
            </a:r>
            <a:r>
              <a:rPr lang="en-US" sz="1138" b="0" kern="0" dirty="0" err="1"/>
              <a:t>Canudas-Romo</a:t>
            </a:r>
            <a:r>
              <a:rPr lang="en-US" sz="1138" b="0" kern="0" dirty="0"/>
              <a:t>, V., </a:t>
            </a:r>
            <a:r>
              <a:rPr lang="en-US" sz="1138" b="0" kern="0" dirty="0" err="1"/>
              <a:t>Lenart</a:t>
            </a:r>
            <a:r>
              <a:rPr lang="en-US" sz="1138" b="0" kern="0" dirty="0"/>
              <a:t>, A., Christensen, K., &amp; </a:t>
            </a:r>
            <a:r>
              <a:rPr lang="en-US" sz="1138" b="0" kern="0" dirty="0" err="1"/>
              <a:t>Vaupel</a:t>
            </a:r>
            <a:r>
              <a:rPr lang="en-US" sz="1138" b="0" kern="0" dirty="0"/>
              <a:t>, J. W. (2016). Rise, stagnation, and rise of Danish women’s life expectancy. Proceedings of the National Academy of Sciences, 113(15), 4015-4020. </a:t>
            </a:r>
          </a:p>
          <a:p>
            <a:pPr>
              <a:spcBef>
                <a:spcPts val="0"/>
              </a:spcBef>
              <a:spcAft>
                <a:spcPts val="488"/>
              </a:spcAft>
              <a:defRPr/>
            </a:pPr>
            <a:r>
              <a:rPr lang="en-US" sz="1138" b="0" kern="0" dirty="0"/>
              <a:t>Chauvel, L., </a:t>
            </a:r>
            <a:r>
              <a:rPr lang="en-US" sz="1138" b="0" kern="0" dirty="0" err="1"/>
              <a:t>Leist</a:t>
            </a:r>
            <a:r>
              <a:rPr lang="en-US" sz="1138" b="0" kern="0" dirty="0"/>
              <a:t>, A. K., &amp; Smith, H. L. (2016). Cohort factors impinging on suicide rates in the United States, 1990-2010. Annual Meeting of the Population Association of America, March 31 - April 2, 2016, Washington, DC. Full paper available at http://orbilu.uni.lu/handle/10993/25339. </a:t>
            </a:r>
          </a:p>
          <a:p>
            <a:pPr>
              <a:spcBef>
                <a:spcPts val="0"/>
              </a:spcBef>
              <a:spcAft>
                <a:spcPts val="488"/>
              </a:spcAft>
              <a:defRPr/>
            </a:pPr>
            <a:r>
              <a:rPr lang="en-US" sz="1138" b="0" kern="0" dirty="0"/>
              <a:t>Chauvel L, </a:t>
            </a:r>
            <a:r>
              <a:rPr lang="en-US" sz="1138" b="0" kern="0" dirty="0" err="1"/>
              <a:t>Leist</a:t>
            </a:r>
            <a:r>
              <a:rPr lang="en-US" sz="1138" b="0" kern="0" dirty="0"/>
              <a:t> AK, </a:t>
            </a:r>
            <a:r>
              <a:rPr lang="en-US" sz="1138" b="0" kern="0" dirty="0" err="1"/>
              <a:t>Ponomarenko</a:t>
            </a:r>
            <a:r>
              <a:rPr lang="en-US" sz="1138" b="0" kern="0" dirty="0"/>
              <a:t> V (2016) Testing Persistence of Cohort Effects in the Epidemiology of Suicide: an Age-Period-Cohort Hysteresis Model. </a:t>
            </a:r>
            <a:br>
              <a:rPr lang="en-US" sz="1138" b="0" kern="0" dirty="0"/>
            </a:br>
            <a:r>
              <a:rPr lang="en-US" sz="1138" b="0" kern="0" dirty="0" err="1"/>
              <a:t>PLoS</a:t>
            </a:r>
            <a:r>
              <a:rPr lang="en-US" sz="1138" b="0" kern="0" dirty="0"/>
              <a:t> ONE 11(7): e0158538. doi:10.1371/journal.pone.0158538</a:t>
            </a:r>
          </a:p>
          <a:p>
            <a:pPr>
              <a:spcBef>
                <a:spcPts val="0"/>
              </a:spcBef>
              <a:spcAft>
                <a:spcPts val="488"/>
              </a:spcAft>
              <a:defRPr/>
            </a:pPr>
            <a:r>
              <a:rPr lang="en-US" sz="1138" b="0" kern="0" dirty="0"/>
              <a:t>Bell, A. and K. Jones. 2017. The hierarchical age–period–cohort model: Why does it find the results that it finds? Quality &amp; Quantity: 1-17.</a:t>
            </a:r>
          </a:p>
          <a:p>
            <a:pPr>
              <a:spcBef>
                <a:spcPts val="0"/>
              </a:spcBef>
              <a:spcAft>
                <a:spcPts val="488"/>
              </a:spcAft>
              <a:defRPr/>
            </a:pPr>
            <a:r>
              <a:rPr lang="pt-BR" sz="1138" b="0" kern="0" dirty="0"/>
              <a:t>Barbosa, Rogério Jerônimo Desigualdade de Rendimentos do Trabalho no Curto e no Longo Prazo: Tendências de Idade, Período e Coorte Dados - Revista de Ciências Sociais, vol. 59, núm. 2, abril-junio, 2016, pp. 385-425 </a:t>
            </a:r>
            <a:endParaRPr lang="pt-BR" sz="1138" b="0" kern="0" dirty="0" smtClean="0"/>
          </a:p>
          <a:p>
            <a:pPr>
              <a:spcBef>
                <a:spcPts val="0"/>
              </a:spcBef>
              <a:spcAft>
                <a:spcPts val="488"/>
              </a:spcAft>
              <a:defRPr/>
            </a:pPr>
            <a:r>
              <a:rPr lang="en-US" sz="1138" b="0" kern="0" dirty="0" err="1"/>
              <a:t>Alair</a:t>
            </a:r>
            <a:r>
              <a:rPr lang="en-US" sz="1138" b="0" kern="0" dirty="0"/>
              <a:t> MacLean and Meredith </a:t>
            </a:r>
            <a:r>
              <a:rPr lang="en-US" sz="1138" b="0" kern="0" dirty="0" err="1"/>
              <a:t>Kleykamp</a:t>
            </a:r>
            <a:r>
              <a:rPr lang="en-US" sz="1138" b="0" kern="0" dirty="0"/>
              <a:t>. 2016. “Income Inequality and the Veteran Experience.” Annals of the American Academy of Political and Social Science 663:99-116.</a:t>
            </a:r>
          </a:p>
          <a:p>
            <a:pPr>
              <a:spcBef>
                <a:spcPts val="0"/>
              </a:spcBef>
              <a:spcAft>
                <a:spcPts val="488"/>
              </a:spcAft>
              <a:defRPr/>
            </a:pPr>
            <a:endParaRPr lang="en-US" sz="1138" b="0" kern="0" dirty="0"/>
          </a:p>
        </p:txBody>
      </p:sp>
      <p:sp>
        <p:nvSpPr>
          <p:cNvPr id="18437" name="Slide Number Placeholder 3"/>
          <p:cNvSpPr>
            <a:spLocks noGrp="1"/>
          </p:cNvSpPr>
          <p:nvPr>
            <p:ph type="sldNum" sz="quarter" idx="4294967295"/>
          </p:nvPr>
        </p:nvSpPr>
        <p:spPr>
          <a:xfrm>
            <a:off x="8260358" y="796430"/>
            <a:ext cx="1671638" cy="371475"/>
          </a:xfrm>
          <a:prstGeom prst="rect">
            <a:avLst/>
          </a:prstGeom>
          <a:noFill/>
        </p:spPr>
        <p:txBody>
          <a:bodyPr/>
          <a:lstStyle>
            <a:lvl1pPr>
              <a:defRPr sz="1950">
                <a:solidFill>
                  <a:schemeClr val="tx1"/>
                </a:solidFill>
                <a:latin typeface="Times New Roman" pitchFamily="18" charset="0"/>
              </a:defRPr>
            </a:lvl1pPr>
            <a:lvl2pPr marL="603647" indent="-232172">
              <a:defRPr sz="1950">
                <a:solidFill>
                  <a:schemeClr val="tx1"/>
                </a:solidFill>
                <a:latin typeface="Times New Roman" pitchFamily="18" charset="0"/>
              </a:defRPr>
            </a:lvl2pPr>
            <a:lvl3pPr marL="928688" indent="-185738">
              <a:defRPr sz="1950">
                <a:solidFill>
                  <a:schemeClr val="tx1"/>
                </a:solidFill>
                <a:latin typeface="Times New Roman" pitchFamily="18" charset="0"/>
              </a:defRPr>
            </a:lvl3pPr>
            <a:lvl4pPr marL="1300163" indent="-185738">
              <a:defRPr sz="1950">
                <a:solidFill>
                  <a:schemeClr val="tx1"/>
                </a:solidFill>
                <a:latin typeface="Times New Roman" pitchFamily="18" charset="0"/>
              </a:defRPr>
            </a:lvl4pPr>
            <a:lvl5pPr marL="1671638" indent="-185738">
              <a:defRPr sz="1950">
                <a:solidFill>
                  <a:schemeClr val="tx1"/>
                </a:solidFill>
                <a:latin typeface="Times New Roman" pitchFamily="18" charset="0"/>
              </a:defRPr>
            </a:lvl5pPr>
            <a:lvl6pPr marL="2043113" indent="-185738" algn="ctr" eaLnBrk="0" fontAlgn="base" hangingPunct="0">
              <a:spcBef>
                <a:spcPct val="0"/>
              </a:spcBef>
              <a:spcAft>
                <a:spcPct val="0"/>
              </a:spcAft>
              <a:defRPr sz="1950">
                <a:solidFill>
                  <a:schemeClr val="tx1"/>
                </a:solidFill>
                <a:latin typeface="Times New Roman" pitchFamily="18" charset="0"/>
              </a:defRPr>
            </a:lvl6pPr>
            <a:lvl7pPr marL="2414588" indent="-185738" algn="ctr" eaLnBrk="0" fontAlgn="base" hangingPunct="0">
              <a:spcBef>
                <a:spcPct val="0"/>
              </a:spcBef>
              <a:spcAft>
                <a:spcPct val="0"/>
              </a:spcAft>
              <a:defRPr sz="1950">
                <a:solidFill>
                  <a:schemeClr val="tx1"/>
                </a:solidFill>
                <a:latin typeface="Times New Roman" pitchFamily="18" charset="0"/>
              </a:defRPr>
            </a:lvl7pPr>
            <a:lvl8pPr marL="2786063" indent="-185738" algn="ctr" eaLnBrk="0" fontAlgn="base" hangingPunct="0">
              <a:spcBef>
                <a:spcPct val="0"/>
              </a:spcBef>
              <a:spcAft>
                <a:spcPct val="0"/>
              </a:spcAft>
              <a:defRPr sz="1950">
                <a:solidFill>
                  <a:schemeClr val="tx1"/>
                </a:solidFill>
                <a:latin typeface="Times New Roman" pitchFamily="18" charset="0"/>
              </a:defRPr>
            </a:lvl8pPr>
            <a:lvl9pPr marL="3157538" indent="-185738" algn="ctr" eaLnBrk="0" fontAlgn="base" hangingPunct="0">
              <a:spcBef>
                <a:spcPct val="0"/>
              </a:spcBef>
              <a:spcAft>
                <a:spcPct val="0"/>
              </a:spcAft>
              <a:defRPr sz="1950">
                <a:solidFill>
                  <a:schemeClr val="tx1"/>
                </a:solidFill>
                <a:latin typeface="Times New Roman" pitchFamily="18" charset="0"/>
              </a:defRPr>
            </a:lvl9pPr>
          </a:lstStyle>
          <a:p>
            <a:fld id="{A8260712-4CA6-4692-BEE7-4DF5B86284FE}" type="slidenum">
              <a:rPr lang="fr-FR" altLang="en-US" sz="1138"/>
              <a:pPr/>
              <a:t>28</a:t>
            </a:fld>
            <a:endParaRPr lang="fr-FR" altLang="en-US" sz="1138"/>
          </a:p>
        </p:txBody>
      </p:sp>
      <p:sp>
        <p:nvSpPr>
          <p:cNvPr id="18438" name="Rectangle 4"/>
          <p:cNvSpPr>
            <a:spLocks noChangeArrowheads="1"/>
          </p:cNvSpPr>
          <p:nvPr/>
        </p:nvSpPr>
        <p:spPr bwMode="auto">
          <a:xfrm>
            <a:off x="5150546" y="831259"/>
            <a:ext cx="314413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950" b="1" dirty="0"/>
              <a:t>APC literature (2015-2017) </a:t>
            </a:r>
          </a:p>
        </p:txBody>
      </p:sp>
      <p:sp>
        <p:nvSpPr>
          <p:cNvPr id="18439" name="AutoShape 2" descr="data:image/jpeg;base64,/9j/4AAQSkZJRgABAQAAAQABAAD/2wBDAAoHBwgHBgoICAgLCgoLDhgQDg0NDh0VFhEYIx8lJCIfIiEmKzcvJik0KSEiMEExNDk7Pj4+JS5ESUM8SDc9Pjv/2wBDAQoLCw4NDhwQEBw7KCIoOzs7Ozs7Ozs7Ozs7Ozs7Ozs7Ozs7Ozs7Ozs7Ozs7Ozs7Ozs7Ozs7Ozs7Ozs7Ozs7Ozv/wAARCAFaAOEDASIAAhEBAxEB/8QAGwAAAgMBAQEAAAAAAAAAAAAAAAUCBAYDAQf/xABFEAABAwMCAgQLBwMDBAICAwABAgMEAAUREiEGMRNBUZEVIjVTVGFxcoGS0RQWMjOhscEHI1JCovA0YoLhJPFDcyWTsv/EABkBAAMBAQEAAAAAAAAAAAAAAAABBQIEA//EACwRAAIBAgYBBAEEAwEAAAAAAAABAgMREhMhMTJRBCJBYfChFCPB4TNxgZH/2gAMAwEAAhEDEQA/ANW664HVgOKACj11HpnPOK+an6OHWX20vF9wFwBRAA2zvUvuwz6Q53Cu+Nakl/RxOlUuZ7pnPOK+ajpnPOK+atD92GfSHO4Ufdhn0hzuFPOpfULKq/WZ7pnPOK+ajpnPOK+atD92GfSHO4Ufdhn0hzuFGdS+oMqqZ7pnPOK+ajpnPOK+atD92GfSHO4UHhlgD/qHO4UZ1L6gyqv1me6Zzzivmo6ZzzivmpmiHZXJaoaLy0qQnIU0HEFQxudvUKtM2CHIYQ+zMU42tIUhacEKB5EU86kvb8Cyqn1iLpnPOK+ajpXPOK+Y1oPu0x6Q53CuTvCyFnLcxaDpI3TnfvpZ9LoeVUEnSu+cX3mjpXPOL7zTNrhN8KHSXBWAonKRuRnYd3/DQjhF07LuBGnGClOdW/XvtS/UU+h5NTsWdM55xXzUdK75xfeavGxw/tht5vaPtZTlLWRrHI5057Aa6L4YbZW225dtK3SEtAjBUQCSBvucA/AGjPp9Bkz7FvSu+cX3mjpnPOK+ambPDTT7hWxdekQh4pWEgHBB3ScHYiuy7Pbm3C2u46VhSUFKlJBClfhHtPVTVal1+BZVTsTdM55xXzUdM55xXzU1kQLRFbW7IuqGkIX0alLWkAL56fb6q5uR7E0y0+5e2ENP56JanUBK8HBwevBp5tPr8Cyqnf5F3TOecV81HTOecV81M5cKzQNH2u7tMdINSOkcSnUO0Z6qup4bjrSFJkuEEZBAG9GdS6/AZVT6zP8ATOecV81HTOecV81aH7sM+kOdwo+7DPpDncKWdS+oeVV+sz3TOecV81HTOecV81aH7sM+kOdwo+7DPpDncKM6l9QZVUz3TOecV81HTOecV81aH7sM+kOdwo+7DHpDncKM6l9QZVX6yjRRRU07zSRf+kZ//Wn9q7Vxi/8ASM//AK0/tXatCCiivKACis1eb/KtN0uKgjp2ItvafSzsnUtTi0nxsE8gO6oDimY4IuYkdlSrg5De6R8hA0BRyFaevAxkerrzW8D3M4kajNeHcVl1cXOp8KqNtGiA26pH/wAhOpwtnBBTzTnmDgjHwrheuJ7nEiNtiIzElOth3UXtQA6QJwnxfGVg5I2x20YJMMSLlostytcUW4/YnIqFOaX8K6VQVnGRjGrJ3VnfsqpA4UuMC1vQm5oUl1mO3pLrmElOzhB6sjlgY23GKk9xW/BRKcWwXUt3QxMuOBOhOBuAE5O55YJ7TUrnxO+iDe1MtIaNvQoI0vDplEY30FJATvsTn2Vv1mfSLvAd/VdYMNcp0iNBRqkh9wI1pdznlhSinbB6jTKRwvNk3J2Qu4OdG486ooS+4kdGpsBKcA4GFDNd0cTLVxGu0/ZUaUuBrpA9lzJZDmooxsnfGc86WwuKpzNhZnykKlOi2pkLTkICllzT1J2P/MUevcPSXUWK9C72yWuchbcRpCHR0qwXToKVkjcHcgjly36sWrFZJlrkqdfmqfS4yErSpxSsrClHUM8vFIG3ZS6Zxu7Bta5TtvR0zcp1hbPTnfo+ZSdO+3bimCb/ADX7jc40S3NutQEAh0yMdKpTYWkAaT24zmk8bWoLCLneFroeLjem5LCUl0E/5FrCRpA0kBWyvGzkhRG1Ob1ZlXZ+3qD62kRX1OrLayhZBbUnYjluofDNSsl3N6tfhBDBZaWohnWTlaRtqIxtvnbsx21mLbxRdGrPc3ZDqJ0uIGlakrQWMKVjIUhOR2lKtxin63/zQPSv+luRwncxZHrfDnBC3Jjz4dU8sLAVnR4w5kHGc/vV57h+W9I6db7WoyIryuZ/K/F1dfVURxXjiCJalMMK6dAKnW3yoIUUFQxlICgcbHPwFcLXxJMnM2515ttCn5L7a0MuA4CELICsjY+KOsdR68UNztqHpO8nh6YX7fNYXHVJiPPuKaezoWHSSdwMgjbBxXC9cLTr8yx08hmK42xIbUI5UE5cKdPtG2/bUI/F8uVEgvphRmenmKjvByQdLeEFX4tOCfZkbc99u33mej6Gy02tTs6QwFyXw0hKW1H/AFBPM9Qx8aE5oHhJpsdzi3BqdFTAcUYSIzjToUEoKc7oIB233HXgb1o2gpLSQvTqAGrSMDPqpTbL6u4Xq4W5yMlowyNCg5qLiTtnlgbjlnNJ0X6dH4wkQ5MlUiOdZYZjaF6QlGcLTjWDnkc4OcVm0paP2HdI2NFZNjjCU9bG5KLUnpXZDTLbYlJIOsbEkDYjkQRU5HEsyAZ6nonSOsrjthrpgG0KWnJ8fSMAHrOfhSwS2HiRqa9rNscUuPXW2QlwUtJntFRV9oCyhQ1ZSAkHP4eZIHxGK0lZaa3GncKKKKQzK0UUVkYwb4hiMNIaU28VNpCThIxkfGpfeaF5t75R9azTv5y/eNQqlHxoNJnA680zUfeaF5t75R9aPvLC82/8o+tZpppb7qWmxqWo4Aq74DuPmP8Aen60pUaMdGxqrVeyG54jhE7tPfKPrXn3ign/APE92/hH1pT4CuPmB86frR4CuPmP96frSy6HYZlXobfeKD5l75R9aDxHBO5ae2/7R9aU+Arj6P8A70/WjwFcfRx86frRl0OwzKvQ2+8cHzT3yj60feKDnPRPfKPrSnwFcfR/96frR4CuPo4+dP1oy6HYZlXovsXe1R5Eh9uO8HJKwt04zqISEjr22SK7/eKD5p75R9aU+Arj6OPnT9aPAVx9H/3p+tGXQ7DMq9Db7xQfNPfKPrUXb9b3mVtLaf0rSUqwMHBGOeaV+Arj6OPnT9aPAVx9H/3p+tGXQ7DMq9DKNfLbEjNxmI7rbTSAhCQkYAAwBzrp94oHmnvlH1pT4CuPmB86frR4CuPmB86frRl0OwzKvQ2+8UDzT23/AGj60feKDjHRPfKPrSnwHcfRx84+tHgK4+jj50/WjLodhmVeht94oPmXvlH1o+8UE/8A4nvlH1pT4CuPo/8AvT9aPAVx9HHzp+tGXQ7DMq9DYcRwQcht7Puj60feKDnPRPfKPrSnwFcfRx84+tHgK4+jj50/WjLodjzKvQ2HEUEcmnh/4j60feKD5p75R9aU+Arj5gfOn60eArj6OPnT9aMuh2GZV6G33jg5/Ke+UfWpfeaF5t/5R9aT+Arj5gfOn60eA7j5j/en60suh2GZV6HH3mhebf8AlH1o+80Lzb/yj61nH2HIzxadTpWOYzmuVei8am1dGM+aG1FFFTCgLHfzl+8ahU3fzl+8ahVuPFEmW7Llp8qR/f8A4rZ9VYy0+VI/v/xWxWpKEFajhKRkk9Qrg8rmjs8fixbK4jtcS9sWZ6SEzZCdTbeknPPr5DkaaCvhV0XOvMi58bxFFKYU5tLOepI5H4eJt6zX0y8ccQrRw3Cu/RmQqclPQMoVgqJGTv6uVZqULYcOr/k9I1L3uamisEx/UaYm5QLdc+HJEJ+c8htOtzxQFKABGRvz5V1k/wBQJL1xmx7HY3bmzA/6h8OhAGOeBg55HurORU6HmRNwaT3jiqy2B5tq6TRHW6CpAKFKyM46garQON7FKtEW4vTmoiJOoJQ8oAhScah8MjvFY3jqfaZHGHDs6Q6y/bFIKlrI1oUjVvt106dHFPDJBKdldH0K1X+1XxtS7ZOakhP4gk4Un2pO4pjXx21Xaz2/j24Xq0oLVmjRSXOjRpSokAAJHVlWMCtNH/qNJSmJMuVhdhWuY4EMy+mCufIlOOX/AAZrU/Hkn6RRqL3N4aVQuJLXcLxKtMaRrlxBl1Gk7bgHfrwSKzU7+oklu9zLPbrC/OlRlYAbc2UBjJO23Oo23i6zx7tepMi0It8iG0FSn04KnDkDTyG+T8axkytqh41c3lFfOk/1RlIaanyuHJLVrdXpTKC8nuxj9aZXv+oCYdxj22zW5y7Snm0u6W1YASRkdRPLf40sipe1h5kRlb+KxP4wncPfYygw2uk6fpM6/wAO2Mbfi7eqtDXyvhC7of8A6j3y5zWVQAISlPIeOC1hTec91aPinjGCOE7jJs1xZfkNoSjLS8lvWrTq/U91bnRamopdGYz0uxhc+OuG7RLMWXckB5P4kNpUvT7dIOD6qcW+fFucNuZDeS8w6MoWnkaxfBHBNkPDMaZOgszZMxvpVrfSF6c8gM8tsfGrd34ggcCsQ7Ja4DkuS8SWIiFHYFR69zuc49h7KUqcW8MLtjUna8tjWynvs0V5/Tq6JCl4zjOBmlXCfEQ4osqbkIv2YFakdHr18uvOBSGBxwbq5NstztjtsniMtSG3FZCwEk7bDfG/fWW4Q4xm8P8ACP8AYsTsuIw+rp5PSaUoKiNhseojvrS8eTi9NdDLqK66PsNFY28f1CjQWbei3wnbhMuDSXWo6DghKhkZODv6vVUbT/UJMp+bBuNtct9wisre+zrVnpAlOogHA3xvyrzyZ2vY3jje1zaV5tXz+F/US5Xlgu27heS8wAsOOhzZJAJwMDfq76qf0iucx2HIguRHls61O/a1KJTqwkaPbjetOhJRbfsLMTaSH198rO+wftS6mN98rO+wftS6u+lwRwVOTG1FFFRyoLHfzl+8ahU3fzl+8ahVuPFEmW7Llp8qR/f/AIq/x7MmxeFJKLew69JkDoUhpBUUhX4jgerPxxVC0+VI/v8A8Vs8Z6q4vIeGomddBXg0fMbX/S6S5YGm375MjF9sLdioHiJURyIzv1d1ZtNuvyLFD1W2StywzVLDamlYW2sg5HaApBzjqVmvuWPVWf4u4be4hgtJiTnIUqOvW04knBPYcewUoeTLF6j0lSVtDBXviV3iPijhdRtUiCy3ObwqQnClqK0ZA9QwO+qSLO1w7d7pHvdlnzekVrhuRFLSlzc7EpPXkduN611v4N4gl8QQrrxPdI8oQN2G2E4yeonxR14PXyreY9ValXjC0Y7f2ZVNy1Zj+F+FrW/w8x9v4cZikrU4mO+ovFGrAzlQyCdI2pXxPYkq434bYjWwqgMjStKGctIGrkdsCvomPVRgV4KtJSxHq4JqxluMeGk3DhCXb7VGaZdJS4httIQFlJBxt6q+fwIMGXFgW1PCVyk3AEIkB591ppONtXPA7tq+0bV7ThXcY4RSppu5gOE7fIjf1Dv7zsV1plSAltxSTpVuORPPlSCVwzc7tfOLmmorqC9hbClpKUukOA4B5HIFfXceqvcDspryJKWL/X4Flq1j4/Jvl3uvB7HCLPDktM0JbYWpbZSgJSRg78jsM52G9dkwbh/T/imPcV29+4RHoaGFrYTqKVBCUn9U+rY19UlSo0FhUiW+1HaTjLjqwlIztzNTbW282lxtSVoUAUqScgg9YNa/UaWUdGLL+T5twoiVe+PrvcLlZno0WbCKOjfaISpOUAA5GCSBvWqufBlnk2Wbb4cGPDMtsJK2mwncHKScdhrRUEgc68pVW5XWhtQSVmfLLRxRxDwZF8CXSwSJYj5Sw8znCh1DOCCPXzHLFcrkq+pvVn44fs7q9KSh6KhB1tDKwNjvulWc9vtr6vtRgdlbz1e+HX3M5ftc+XMeEeL+MVX5NrkQoUKG42kvJwpwlCgB6zlXVnl669tVsmt/0cnxFQn0yVrWQyWyFnxk9XPqr6jgdlGPVQ672S0VvwGX8nyIQrrw3M4f4lTbHpbLcFDL7SUHW0dJB26tjXZLVz4t4lm8QC1vw4ceA402HUkLdJQoAY6z4x5eqvq2PVQB6qf6h721/gWV8mO/pvDkROCAzIjuMO9I6ShxBSrf1GuH9J4UqDwzIblxnY6zLUoJdQUkjSnfetzj1V4eVebqtqS7NqNrfBkr75Wd+H7UuphffKzvw/al9UqXBE+pyY2oooqMVBY7+cv3jUKm7+cv3jUKtx4oky3ZctPlWP7/APFbOsZafKsf3/4rZ1weVzR2ePxZ7RRRXKdIUUUUAFeV7VK73Jq0WmVcHt0R2isjONWOQ+J2ppXdkJuyPl3HvFM9vjJJt7732a0aC8ltZCSoqGc9vUN6+npvEDwU1c1yW24jqErS64rSMK5c/bXx2yNX+ZY7qtrhxc9F6JKpWvTggk5A9SiT8K7t3dcz+kM62v5S/bpDbZB56SsEfrkfCu+pQTUYr20/9OeM2m2fVmeI7LImiEzc4rkk8mkugk1Kdf7TbH0MTrhHjOufhQ44ATXzTiKy2+zw+EJcGOliQ4610jiBgrOEnJ7d6nw/Bst24y4iVxKW1yUPKDSH16RpyQSN98AJ9gryyI2xXdv7sbzHsaH+o1ygz+BLkmJLZfLS2g4G1hWn+4OeOXI91PeHLnBctcCCiWyqSiI2VMhYKx4o6udfI46IzfCfF7cJZXGTKjhlR/1I6VWD3YrSX2O7w+jh3jGGnIbYaZlpA/EkpAH6ZHy16SorCofP8GFN3xH0Z28W1iSuM7OjoeQkqU2p0BSQBkkjsxvS2Zd7VfrNPjwL5HbV0Kgp9t0ZZ/7uY2FYKzWJ3iWxXziG4SG4j9zVoYddOEJSFA4z1AkBPwrjElu223Xvh2dbILUtq1rP2qLjLiQNtWOec5ztXnkJN2eqNZj91ofQLNKg8O8LQxcL4zIaSCkS3HBhw6icA5OccvhTuFOi3GOJEOQ3IZOwW2oKFfJhY37rwbw1JhSYipMRDq0w5SwEupDhJIB58gD6jzrbf07u7V44dUtqAzB6B9TSmmB4hVsokfNWatKycr+5qE7uxq6KKK5j1CiiigAqJqVRNAGSvvlZ32D9qXUxvvlZ32D9qXVXpcETKnJjaiiioxUFjv5y/eNQqbv5y/eNQq3HiiTLdly0+VY/v/xWzrGWnyrH9/8AitnXB5XNHZ4/FntFFeVynSe15muKZbDklyMl1JeaAK0Z3API/oe6huWw5KdjIdSp5kJU4gHdIVnTn24PdQB2qndLVEvMFcGc30kdzGpGojODkcvXVzNFCdndAV4UGPbobUOK2GmGUhCEDqFKHuCbC+uYpyH/ANcrVIAcUAs6tWcZ7d/iadCS0ZJjdInpggLKM76SSM94oRIacecZQ4lTjWAtIO6cjIzWlKS2YmkyhN4btdxZhtSo+tEEgxxqI0EYA5HfkKpXfgXh+9zvts2CFPnGpaFFGvHLVjnWhzVZE5DlxehBKtbLaHCcbEKKgP8A/JpqclsxOKFDXA/DzMGVCbgBMeWpKnkBavGKTkde2DWZ/qC+p82vgq1pIVKUjWAc6W0/hH6Z/wDGt49PbYuEaEpKiuSlZSRyGnGc99WcDnitRqyjJSeonFNWQrVw3bHbA3ZHoyXIbaEoCDsduRyOvO+apwOBeH7bHksx4ZxLbLTqluKUpSD1ZzsPZTxyQ0y4024sJU8opbB/1HBOO4GvVSGkyEsFwB1SSsIzuQMAn9RWccrWuPChBM4C4emwo0R2EQ3FSUslDigpKSckZzuMmm1ptEKyQUwrewGWEknSN8nrJPWauFQAyTiq8Oe3MckoQlQMZ7oVZ6zpCtvV4wpOUmrN6BZJlqivM1UnXBuCuKlxKiZL4ZTp6iQTk+rxTWTRcorwcq9oAKialUTQBkr75Wd9g/al1Mb75Wd9g/al1V6XBEypyY2oooqMVBY7+cv3jUKm7+cv3jUKtx4oky3ZctPlWP7/APFbOsZafKsf3/4rZ1weVzR2ePxZ7Xh5V7Xlcp0mRnWx6XxZPmwHgxcIrDBaUrOhYOvLax/icD1jAPVSZfEc1N2ubsaM7FmPrhxHELQCphRDuSASArlsc4OR7K+hpYaS8t5LaQ4sAKWBuoDkCfie+uEi3QJPSpkRWXOnSEuBaAdYTkjPbjJ769VUXujzcejIN8SXq2Fa7iA/HbUqMklCEul0pCm9QQSASSU49aT1014fvVxu87oH2uh+wNdHN8XZUjOMJJ6sDVt/kmnTFqt8aMIzMNltoLDgQlAxqByFe3IBzVhDTbZUUISkrVqVgYye091KU4tbDSfZi7rLdg8UzeIBqXGtiWYr6Ebno1AqWcdeCps/A1Tj3CdZX5cp4pZmXdpmTokZKY5U6UHVy2QlbefYa3ghRkh4CO2A+cu+IP7hxjJ7dhjevH4EOSvU/GZdUUFvK0BR0nBKd+o4G3qpqorWsLCzHzL5eLTNNnVcGpjz/RBM0spSY+tRSdSRsRtt7d81zl3C52y5TI6ZyJUp37LG+0IaRqQD0yt0khOrqHVuNq1jNitMeI7Eat0dLD35jYbGF+3toTYbSiMuOm3Rgy4AFo6IYVgkjPbgkn40Y49BhZlW512ckx+kLa50ZMpDK39CdRDaCkrCCQk5OCM8t9s0/wCGLi7LtxbmPrcmMuFt4OtJbUFYBxhJwdiNxzFXE2e1Mspjpgxkt4UkILacHV+L256+2uTFhhRZkd+M2lhuOlehltICdSsZWfXgY+JpSlFrYaTQk4salzL3BTAWftFujuTkNjk4oKSkJPtBWKWJvDjl1a4sQhfQSW34sdpe2UIQVg47StCvhit8I7P2gyA0jpVJCC5p8YpBJAz2ZJ765rt8RxtptcZpSGVBTaSgEII5EdlONRJWsDjqfO7ldL3LsT7cqRqamRQ+FLbaToIWjZASolSPG5ncbdtNmFXa3vzZibmlTbVzaaea6Af3ytLKFKJ5p/FkAdnXWkbsVnj9Ilu3RUdNssBpPjDOcezO+KtmFFUlaTHbKXFhxYKB4yhjCj2kaRv6hTdRWskZUH2ZBN+uzUeJelzWXmJklLHg5LQBb1K07K5lY6wdufKuLU243BNhuUq4MuNzZyVoipbA6HxF7BXM4689fZWubstsanqntwI6ZSskuhsBWTzOe2oosVqblGSi3xkvKVr1hoZ1dvqNLHH2Q8L7FvDF0lyBJi3WQVTmVJUtBbSkJC86dJScKScHB59taKlQ4ctrbrBjxm2EMvdMW2kBIWsAhJPszkU1rzk03dG1f3Paia9rw0hmSvvlZ32D9qXUxvvlZ32D9qXVXpcETKnJjaiiioxUFjv5y/eNQqbv5y/eNQq3HiiTLdly0+VY/v8A8Vs6xlp8qx/f/itnXB5XNHZ4/FgTikSOLYC3GMMSgzJf+zsvlr+24vONjnOMjmQAerNPTuMVl0cL3ACFEVc2zBgykvso6D+4Qk5CVK1YwM4ziueOH3PeV/YsR+Mra+lp1aJDDD7K3mnnm9KVpQMqxvnYdo36q5M3Vu58R21SYsmPmO8tHTt6daTowRue47+qoL4ObetltgPSipuFHdYWUpwVhaNOR2Y51bt9nubVwiybhcWn0xWVNIQ0xo1Zx4xJJ38UcsCt+j2M+oW8RSXfvU1FU/dUsfYi5otwJVq14yQAdsVdVxVBt7QjrZuLv2cNNuuKZKlJUtI0BXWVHIGw588V3uVnuL17RdLdPZjLEboFJdYLgI1as/iGKj4AecbfL8pKnZEmO+tSW8DLejIAz16Phmi8LK4Wd9D0cVw8BJjTEyDIMf7P0WXNenXjY4wU75ziq54ihSZ8RRfmRXGlPJdilAGVJQFEL58gQQQcHNcLnaZbV9YkQ5Qbdlzi8CpvUlGmPowoZ3B0+rnXqeEHXJwnyZyVylqeU8UNYSdbYbASM7BIA7c0LAHqLPh6I+qNcFuzIkZLLjoDjYSh9ASk6iNzgZ25HnXY8TsJYS4u3z0KdWlDDamQFvFQJGkZ7Ac5xjrxUZXDaJkGLEdfIQxEXGUUjBOpKRkdn4a4uWW9PpYcfukZUuG4Fx3ExiEnYpUFjVvqCurGMUvQP1FSZdGLpxDYiy262qPPeZdQ6jSpKgwo47lDem3EtwdhWvo4p/8AmS1iPH9S1bav/EZV8KpxuGpKbixPlz0vPNzVyl6GtKTqZDekDJwBjPXVq58OR7zdWZNx0yIzDSktxlDYLJGVnffYYHxovG66DWxXt3EaWeH0yboVGVHdESSllOsl7UE7Af5ZBHvCpucYQI6i1Ijy2ZAdQ19nU1lZK86SMEgg6TvnbrxS268Motg12dYhtSZMYFpCNQQ4HRhYGew7jrxVa/Wa5Jmwbg7NbcnvT2GkKaYIbaQkLI8Ukk7qJO9bSg9TN5IZTbuzcpdvaDb8Z+PPw606kBaMsOkEcwc+rPKu0HiOI1FjR2Pt9zWI6HluJaBUlCvwqXyGT2DfblQ1w7KcmifOmtuyunS4eia0oCEtrQEgEk83Cck1yh8M3C06FWy4tIUuO0xI6ZjUFaBgKTgjBwTzyKz6LD9RZVxdASpJ6CWWFyBGRIDX9tbhVpwDnPPbOMVQgcTtPNpuNxffiBlqQpTPR4bWhC0p1dZyMge0mui+F7iptmGbm39gjzEyW0dAek2Xr0FWrGM+rPKpOcHpdihhyYpI6B9sKQnBBcdS4FD2FPxp/th6iwri6Cyh0yo0yKptsOht1nxloKgnKcE53I25jPKpOcVw2kuh2LLbebdQ10C2wFqKwSnG+MEA9fVjnVV3hm4XBzpbpcmnXW0JQyGWNCUjWlSiQSSSdAHYK73Th16a9Mdaej4lJbSpqQx0iCEauYyP8gcjGMUv2x+oetOB1pLmlSdQBwoYI9tSNVrZEMC2RoanVOlhpLZcVzVgYzVk15M0ZK++VnfYP2pdTG++VnfYP2pdVelwRNqcmNqKKKjFQWO/nL941Cpu/nL941CrceKJMt2XLT5Vj+//ABWzrGWnyrH9/wDitnXB5XNHZ4/FnteUE4rzVXKdJ7RUWnUvNJcQcpUMg1OgAryvaKAPKK9ooA8or2igDyivaKAPKMV7RQB5RXteUAFFGa9oA8or2igAqJqVRNAGSvvlZ32D9qXUxvvlZ32D9qXVXpcETKnJjaiiioxUFjv5y/eNQqbv5y/eNQq3HiiTLdly0+VY/v8A8Vs6xlp8qx/f/itnXB5XNHZ4/FlK6W7wnH6AuraSTupH4sYxsequEKzCGt9f2l5ZeCQd8adOeXefhgdVNCcV5nO1c12dFitbBi2MDPJAG9W6q23ycx7tWqT3AKKKKBhRRRQAUUUUAFeV7UVDIIoA9yO2jNImLPeGmkIN+cUUkHJZBzhODnJJ3O/OrC4F2Lylou+lO+lPQJIGc+vfq7vbTt8iuNcivFKCUkk4AG5pUbddCgarwrPjEkMgc9OOXZpV83qqmhM15w20S1SQggvvlIA5AaRnIJ6z7R66LBc5pl3h2R0iZIDOshIw34wxgEb554Pb1dezZdydbW3mG4GlEBTqlJAQMcyCc/p10oRaZaJDehcR0BQU4nokqUcEZydPt3yKcrgIdRlYR0g3RhIwg+zr+P6Vp2Erl4HavaXWyVrSYruzzOxT6v8An8HrpjWDQVE1KomgDJX3ys77B+1LqY33ys77B+1Lqr0uCJlTkxtRRRUYqCx385fvGoVN385fvGoVbjxRJluy5afKsf3/AOK2dYy0+VI/v/xWzrg8rmjs8fiylc4Ts1lKGnQ2QrJJB7OrBH/M1xg2t6It4rluKDiUJSlI0hGnPLnz/gUzzXmc1zXdrHRYrWsYtscZJwgbnrq3VW2+TmPcq1Q9wQUUUUhhRRRQAUUUUAFFFFABXle1zffRHZW86rShCSpR7AKAFHEN3MARorDiRIludGnbJSCDuB25wBXVmO+1FS20gMqUCSBuontJ9p7Sd+fOqUWQ22TeJmpbs1QTFbSkqIR1YAyd+ZxTEuSktqW2yltSubju59WEp5+zIrb00M7iqKDHcSk2d6Mh5zLjgkEKKjjxjg75329XKmciFJfS29HlPx1NnWlsqyHPUvOdj6t6Izc6LqclqEwKJUCgAKbGcgAdeB189uRq+y+0+jU2sKGcH1H19lJsEhXIXqcalteK6kEqSP8AUM4P0PYSOVMo8pqSyHW15SeYOxSewjqPqri80hLpSsDonjg9WlX/AL/5zpfco0dqE0iay4+A8SOg2JOdirt7T66FqPYd605xqHfRkEbGsowmzKt76RbZ4aGnLZCzq8Y45HqNaKAppcNpTTa20YwErSQoe0Gk1YE7mavnlZ34ftS+mF98rO/D9qX1WpcETanJjaiiioxUFjv5y/eNQqbv5y/eNQq3HiiTLdly0+VI/v8A8VprrPXbofTts9MrUE6BqyfYEgk91Zm1eVI/v/xT3iUsi0K+0KWlBWndCiDnPqBP6Vw+T/kR10OLJympN1tbKo75iOOoCtaCTpyOrlnftqMW2TGS/wBJc3j0gToIAJRjOcasjfIHLqqzaj//ABMQE5/spwck5GNjk71byDyrlb9jpKtrGLZHBUVEIAyeZ7quVVtvk5j3BVqh7jQUUUUgCiiigAooooAKKKKAPDWeu0lN1kNwYy0vMpWenShf41J/0ZHLfnn9cEUxvV0Rarep4jU4fFbR1qVVCy2nwbEUXsfaZilOPOBISUA74JHMjPPrJzWlormXq7DGIwelXJewXD4qVA7BO2w7BkfHAPs7py85rz/bT+EY5ntqs+4+6tuPDbSG+bizsNPYOvJ7cY2Pqq0FONpx0SQlI2CVfpyFIaKUlN2ElamXI4YB2Cwc4wnr+b9Ph59iXMZjvuL6OQhKSpbZwHCOo4xlO57OddY0kT8l1hxgJXs28BlWOvYkEVcW803gOOJRnlqIGd8fuR30XCxUbSuQwUlwKH4VIWnxknrGRj9vXXEXJyDDC7m0UK6QtpKPH1gAnVgcsgE13WtAcMuO4HE7B4IVkYHX7R+o+FWstupSoaVA7g86AFrfENvdYW6lTvic0FpQVzI/DjPUavRpCJUdD7YUErGRqSUn4g8q6BKcYCQPhXu3IUOwGSvvlZ34ftS+mF98rO/D9qX1VpcETanJjaiiio5UFjv5y/eNQqbv5y/eNQq3HiiTLdly0+VI/v8A8Vob6B4NJLnRhKgScgH2DKTv8Kz1p8qR/f8A4rQcQFAsz4U4pBI8QoOFauYxjr2rh8n/ACI66HFkVNSH7NGTBc0r6NOFLXoONOP9IIzy6sd1eQIVzjl7ppiCFJbDYypekgeNz3326+rPXVq0Y8Dwhq1f2Eb5Bz4o7KtkjFcrfsdNita8+DY4JydAyat1Vtvk5j3atUPcEFFFFIYUUUUAFFFFABUXFpbQpaiAlIySeoV7WU4pnuSVswozig2mQhLpQojpDn8v2dvd204q7sJux1YzdbqZ8gD7OxuyjG4HVkHkTzPIgBIPXTdpC0oXImlGpagEJAxpGfFB7TvUIMRDKAjXnozlxQxgq7B6h9PXVlKlPOleg6E7Iztv1mm3cSR1aQUI8Y+Md1b9dRP98lJHiDnn/VUHFPOLDTekD/WrPIdntP8Azqrqk9GAkowByxyrJokppC04UM9dKrlHQ8pCHYipyRkEaiNCcg5I/wBW6RtjPt3q+p1TxKGTpCSNSiP2+H/DVedONrZBRCkyvFKiGEalHf8AU700JnsOAmNH6OOoMoUckIJVv7VZ7Oyou2ZhcZMdDr7aA6pzxXTnJBGOew3zjlsK9jyulYVJ6FcXCiFIfGnV66k5dozEZMh8uNIWopGps5yATy7MAnPqo1DQrM8PtMNOtCZMKXTnCnSSnckYPPr7eoZzTCLH+zR0s9It3TnxlnKjv11Rb4ns7jXSiahI6gsFKlbkbA7ncHl2UwYfbksIeaJKFjIyCD3Gh39xaGVvvlZ34ftS+mF88rO/D9qX1WpcETqnJjaiiioxUFjv5y/eNQqbv5y/eNQq3HiiTLdly0+VI/v/AMVrpEZuSgId1YByNKykg+0GsjafKkf3/wCK2dcHlc0dnj8WUJrEpqAli2LDbiE6UFZyEjSQM5yTviq8Zi9Dpw7MZBUE9EVN6wnnqyAU9WOvmPhTfavDiua50WKtqCha4wWQVBAyQMAmrlVbb5PY92rVD3BBRRRSGFFFFABRXlULnc0wG8JHSPrH9toHc+s9g9f80AcbzcVsI+yxiftLqcpKdygctWP29dUrZADLaFhsOODCUA7gf9xz2fqcnsxRtUR0ypLr6i47IfUsLVlPi42xudtsA7DmRyGXZkLbbDNtYDy8hJOdDaRyyDg8vVn969HpojG+rLWjpT0QVlKfxnnn1e3t/wDddXXCjS20MrVyHYO2q5EpKA2lxtC1DYJSVEHr3P7kfDqqLEB2O2suXKQtSlFRUrRt/trBoutthpAAOe0nmT21z1mScI/K/wAgfxez1VSMSVLwRcJTTaVA7pbysY7NOw9u+1dC0824G27g8tYwdCkN4A9eEjagC4vo228kJCR8KWXG5ohgdKp5pJSpWEIClEDsHVy/UV1bjyo4Lsqc2tWSQpTWAnPUPGqldbpOilCWUZCiSSGMnGDyBVz9vqppXYF2BMjSI32hCSEhRTl3ZWevnU5VwhsMIdmJKElZCdbZJzgns22BqtAnLlsh1Day4CRpcbwvq/7sDny2/Spy3J6GEKMJiQ70xwArZKcHCt+vkPjRbUVznHvtjdjuOMPNBpOCv+2U53I5Eb7imUZ9iTHQ7HUlTSh4pTy7KXNSJ2hba7e2kkgpWkp0f+WSDn2A0whlwxWy60hlwjKkIOQDSY0Zi+eVnfh+1L6YXzys78P2pfVWlwRMqcmNqKKKjlUWO/nL941Cpu/nL941CrceKJMt2XLT5Vj+/wDxWzrGWnyrH9/+K2dcHlc0dnj8WcpXS/ZnSwMu6Do5fixtz9dL4ZvClPF9DSRpR0QUc74OrOPh+vVTWvNq5bnQyta8+DI+rGrQM4q3VS2+TmPdq1mh7jR7RXmRQVAcyKACjNLrhf7ZbcCRLRrJwG0HUsn2DekIvd64g+0s2uCuK0250fTOKGVbA59QwerPwrSg3qZckhnfuJWLO2hKEpffW6lvRr0hGrrUer2ddLYxk3B1a0tdO4R4y3BpaJOBvucgb7DbYjOc56DhByS2yJcoFTbocPiZCsdXVjbv681oWoLLTYRgqSNgDyx2Y5VpuKWgtW9RTAhNIfeU5MM19bhLijuhs7eKEj4c6ZKecbQlMWI4vUrGThIT6zkg91XEoQgYSkJHqFe1hu5pIroS6lRw0jJ5qK9z+lcktTlqUp1bCSFkoASVADqzy39dXaKQyo41PVpCZLCRq8b+ydx6vGroxFLKQkPKI7MD/wC+813r2gCmi3hDinDJfWokkFRB0g74G3KpuwkPJSlx10hKtWysZ9RxzHqqzRQBV+wMjkp4DsDy8d2a4ybNFlRhHcLugLK9nVZyQRzznr76YUUAK4nD8GG0ptvplJWAFdI8pWQOXM+ursaM3EYSy2VaE5xqUSe813qJobbFYyN98rO/D9qX0wvvlZ34ftS+q9LgibU5MbUUUVGKgsd/OX7xqFTd/OX7xqFW48USZbsuWnyrH9/+K2dYy0+VY/v/AMVs64PK5o7PH4s9pch65KlykdC0Gk6egUo41c9WcZ9XV10xrzArlOkThdwFkji3GN9p8TUH1HRpz43LfOM4q1m4HR/eiD/LxVHPs3FU7yxbI6Gy/CQdbgVqQyg5KSFYOe3GKtx4dtkxm5DcKPodQFpyykbEZHVWjJTahXpbzxkXxsMqcJbSxGSlSU4G2VEj9OuoSuGY05CETLncH0pWlWDI0g4PIhIAx8K8tjVpemSUogoCn1lzS40gadOGyAOfNIPZ41dbmLNBXHafisJXIdCW0pZT4yuYHqzjHxp3aegW0LcG02u2JIhRI7GeZQkAq9p5mrgUgf6h31TYh21+Oh9EJjQtIUMtJGx37KoWpNmmOOiNEZcSpSlhamkgHfBA6+rs66y9dWGw91p/yHfRrT/kO+kt2jWtlLDTkFoFx1KklDaBkpIVp3xzxjb11cYh2yRFbktwo5bcQFpJZTuCM9lFhl7Wn/Id9GtP+Q76S2xFqlOuoRb20qKis9I23seRGxPLbv7ajdxZYTkdD8VlKysLQlLKfG3AA+JUP/oE0W1sFx5rT/kO+jWn/Id9Um4dsdjpfRDjltaQoHoRyxnsqnbUWmYVBmEyQrLgUptG+TggAb7GiwDnWn/Id9GtP+Q76R3RFrhuMdNbkEa9QU2ygjPLBGc9Y3xjlV4QrepgPIgMKBTqADKcmiwF7pE/5Dvo6RP+Q76SWiNbHA6wm3oSpK1OkOtN58dRVgYJ2GcZry6ItEZ+Mw5BbLi16kJbZR4xHVviiwXHmtP+Q76Nae0D40rmJtEK3mc7CY6EAHxWUk74A/eoW+PaFlbCY0fpA654ikI1fizyGdt+6iwDfWn/ACHfXgUDyINV/Blv9Bj/AP8AUn6V1ZjMRwQwy20DzCEgZ7qQGVvnlZ34ftS+mF98rO/D9qX1XpcETanJjaiiioxUFjv5y/eNQqbv5y/eNQq3HiiTLdly0+VI/v8A8Vs6xVucQ1cGXHFBKUqySeqtT4WgelI764vJi3JWR1+PJKOpcoqn4WgelI76PC0D0pHfXLgl0dGOPZ3fix5OOnYbdwCBrSDgHmN+2ppSEpCUgJA2AHVVXwtA9KR30eFoHpSO+jDLoMUezqzCjRiCxGZaIGkFCAnbOcbeupPRmXwkPNNuBJynWkHBxjr9RPfXDwtA9KR30eFoHpSO+jDLoMUey0lAQkJSAEgYAA2FQbisMrUtpltCl/iKUgFXtrh4WgelI76PC0D0pHfRhl0GKPZ2eisSCC8w26UggFaAcA866hICNGBpxjGNsVU8LQPSkd9HhaB6UjvowS6DFHs7MxI0ZRLEdtsnYlCAnPdSu53a2R5am57CFBCMJWpAVuSAU+rmg+vPqq94WgelI76g5PtbydLrzK05zhQyM01GXuhOUeztClMzojchgHonE5TqGNvZU2YceOSWGGmieZQgDPd7T31xF0t45Sm++jwtA9KR30sEugxR7LDrDTww62hY5YUnP/OQ7qlpAGABgbAYqr4WgelI76PC0D0pHfRgl0PFHs7tRmWCS0y22VABRSkDOBgZ9lePRI8g/wB9ht3bHjoCtvjXHwtA9KR30eFoHpSO+jDLoMUeyw6y282W3W0OIPNK05B+FDcdpr8tpCOZ8VIG551X8LQPSkd9HhaB6UjvowS6DFHsuUGqfhaB6Ujvo8KwPSm++jBLoMcezOXzys77B+1L6u3d5t+4uONLC0EDBHsqlVWnwRNnyY2oooqMVRY7+cv3jUKm7+cv3jUKtx4oky3YUUUUxBRRXaO0l5RbKglZHiEnbPrpN2VwSucaKsLjEqKmvwEZSFEZKeWcV4qG6nOrSAMgnUMAg/8AsUscTWFnCva6BsNvht/IHWQeWeuuq4agtLScawQlRKhgqPUKHNIWFlWiu/2R3AOE+N1ah7Kg40psJUSkpVnBByDRiTDCznRXf7I6TgBOQcHxhscE791SaiqL6ArTpKkjdX4s4O3woxx7DCytRVqLFTILwyQUJyMe3s69qgIy3QXGUeJvgE7kDnSxxuPCzhRXdUR1Cik6RgkK8YbY55r37E/pJ0jbPX2c6eOPYsLK9FW34fRJISQooUrO+5AxXNCW0Mh5xJXqUUhIVjkATnvpKaaugwtbnCipKKSo6QQOoE5xXZUfKvE2SEJUSo7DIFacktws2V6K7mI8AdhkZ21DJxzr1yP0UdRVp1hzScHONjtSxoMLK9FFFaEFFFFADaiiioZXFjv5y/eNQqbv5y/eNQq3HiiTLdhRRRTEFSQstrC08xUaKAOyZKwgJ0pyE6dRG+M5xXRuVkLQ9ulWT+HrJBOe6qtFZcIseJnWQ4HX1LTsDy2x1VNMx0OdIQlStesZHI9tV6KMKtYLssIlLDqVK5DAOB1A5ryQ6haG0NjARnfGOdcKKMCvcMTsWDLc3wlCSo5UQNycEfya8TKWkpOlKtJBTkciBj+BXGvKMEQxM6IeWgLCTjXjJHVvmuhmu4UMJ3z1cs86r0UOKYYmdlSXF6ySPHKlH2nnUjMdUkpUEnOcHHLNV6KMEegxM7KkuLUonGTnPx51FDpQkoKUrQd9Kh1/xXOinhVrCuyS16zulI3zsMV1+1KIwUIIKQk7HcDlXCihxTC7O6pbqlatgfG5DHPnXjslbySFBI1K1KIG5NcaKWFDuwooorQgooooAbUUUVDK4sd/OX7xqFTd/OX7xqFW48USZbsKKKKYgooooAKKKKACiiigAqw0hYQFNtlbiskYTnSB14/5yqvVyLLShgsnGrOU+PpyBvjPtrFRtI1DfU7CLJbb1ylKKVEDQfHP/r21wQwnDmhPSqBTpQeekjOdvh30OyZEhRLroaRyO+AB2dp9lcRIiLWsuEjOAgg8hyH8V5K/uzbsXDFYLCVIGpzRnQDzOE7fqTt2VxZQxoeU8nSUkAAE5GQf5xzrkXIIKTlWP9WSOWPrXnSwlYyVchyUN9qavbcC0LcgqIS+ThZRsgnlVaQx0BSNWdSc7jGK8K4eSAT2DJ9Yx/NSIjaVYLmceKDinFu+4mlY4UV7Xlex5hRRRQAUUUUAFFFFABRRRQA2oooqGVxY7+cv3jUKaFpsnJQkk+qvOib82n5RVSNXRaE50tdxZRTPom/Np+UUdE35tPyinnfAsr5FlFM+ib82n5RR0Tfm0/KKM74DK+RZRTPom/Np+UUdE35tPyijO+AyvkWUUz6JvzaflFHRN+bT8oozvgMr5KCA2UL1qIVjxduZr3oorgw6TunBwTnOf/ur3RN+bT8oo6JvzaflFZdS5pQt7i1EK3tqBBdVgg79W5z/AM9depg25GQVOLCcafgM7f8AlTHom/Np7qOib82n5RWbx6NWfYuEWEQ+jcII8Tnv/wAwK8ahwOjAWFg7ZAJPLP8A6pl0Tfm0/KKOib82n5RRiXQsL7FjkSKcOJIKwQrr543/AFq0tMPUdKjjIxz5bZ/n9Ks9E35tPyijom/Np+UU1OwYL7lJwMdGdB8fUNt8Yx9c1xpn0Tfm0/KKOib82n5RWlVt7GXT+RZRTPom/Np+UUdE35tPyinnfAsr5FlFM+ib82n5RR0Tfm0/KKM74DK+RZRTPom/Np+UUdE35tPyijO+AyvkWUUz6JvzaflFHRN+bT8oozvgMr5J0UUVKKR//9k="/>
          <p:cNvSpPr>
            <a:spLocks noChangeAspect="1" noChangeArrowheads="1"/>
          </p:cNvSpPr>
          <p:nvPr/>
        </p:nvSpPr>
        <p:spPr bwMode="auto">
          <a:xfrm>
            <a:off x="6071493" y="494606"/>
            <a:ext cx="247650" cy="24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sz="1950"/>
          </a:p>
        </p:txBody>
      </p:sp>
      <p:pic>
        <p:nvPicPr>
          <p:cNvPr id="18440"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57636" y="737701"/>
            <a:ext cx="1741289" cy="2677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descr="http://images.tandf.co.uk/common/jackets/amazon/978146655/978146655153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83946" y="3390572"/>
            <a:ext cx="1824332" cy="280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9171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856212" y="674056"/>
            <a:ext cx="7027104" cy="4246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474" tIns="32237" rIns="64474" bIns="32237"/>
          <a:lstStyle>
            <a:lvl1pPr marL="342900" indent="-342900" algn="l" defTabSz="957263" rtl="0" eaLnBrk="0" fontAlgn="base" hangingPunct="0">
              <a:spcBef>
                <a:spcPct val="20000"/>
              </a:spcBef>
              <a:spcAft>
                <a:spcPct val="100000"/>
              </a:spcAft>
              <a:tabLst>
                <a:tab pos="741363" algn="l"/>
              </a:tabLst>
              <a:defRPr sz="1900" b="1">
                <a:solidFill>
                  <a:schemeClr val="tx1"/>
                </a:solidFill>
                <a:latin typeface="+mn-lt"/>
                <a:ea typeface="+mn-ea"/>
                <a:cs typeface="+mn-cs"/>
              </a:defRPr>
            </a:lvl1pPr>
            <a:lvl2pPr marL="249238" indent="-84138" algn="l" defTabSz="957263" rtl="0" eaLnBrk="0" fontAlgn="base" hangingPunct="0">
              <a:spcBef>
                <a:spcPct val="20000"/>
              </a:spcBef>
              <a:spcAft>
                <a:spcPct val="0"/>
              </a:spcAft>
              <a:buClr>
                <a:schemeClr val="tx1"/>
              </a:buClr>
              <a:buFont typeface="Zapf Dingbats" charset="2"/>
              <a:buChar char="l"/>
              <a:tabLst>
                <a:tab pos="741363" algn="l"/>
              </a:tabLst>
              <a:defRPr sz="1700" b="1">
                <a:solidFill>
                  <a:schemeClr val="tx1"/>
                </a:solidFill>
                <a:latin typeface="+mn-lt"/>
              </a:defRPr>
            </a:lvl2pPr>
            <a:lvl3pPr marL="582613" indent="-168275" algn="l" defTabSz="957263" rtl="0" eaLnBrk="0" fontAlgn="base" hangingPunct="0">
              <a:spcBef>
                <a:spcPct val="20000"/>
              </a:spcBef>
              <a:spcAft>
                <a:spcPct val="0"/>
              </a:spcAft>
              <a:buClr>
                <a:schemeClr val="tx1"/>
              </a:buClr>
              <a:buFont typeface="Zapf Dingbats" charset="2"/>
              <a:buChar char="l"/>
              <a:tabLst>
                <a:tab pos="741363" algn="l"/>
              </a:tabLst>
              <a:defRPr sz="1300" b="1">
                <a:solidFill>
                  <a:schemeClr val="tx1"/>
                </a:solidFill>
                <a:latin typeface="+mn-lt"/>
              </a:defRPr>
            </a:lvl3pPr>
            <a:lvl4pPr marL="747713" indent="623888" algn="l" defTabSz="957263" rtl="0" eaLnBrk="0" fontAlgn="base" hangingPunct="0">
              <a:spcBef>
                <a:spcPct val="20000"/>
              </a:spcBef>
              <a:spcAft>
                <a:spcPct val="0"/>
              </a:spcAft>
              <a:tabLst>
                <a:tab pos="741363" algn="l"/>
              </a:tabLst>
              <a:defRPr sz="1300">
                <a:solidFill>
                  <a:schemeClr val="tx1"/>
                </a:solidFill>
                <a:latin typeface="+mn-lt"/>
              </a:defRPr>
            </a:lvl4pPr>
            <a:lvl5pPr marL="995363" indent="74613" algn="l" defTabSz="957263" rtl="0" eaLnBrk="0" fontAlgn="base" hangingPunct="0">
              <a:spcBef>
                <a:spcPct val="20000"/>
              </a:spcBef>
              <a:spcAft>
                <a:spcPct val="0"/>
              </a:spcAft>
              <a:tabLst>
                <a:tab pos="741363" algn="l"/>
              </a:tabLst>
              <a:defRPr sz="1100">
                <a:solidFill>
                  <a:schemeClr val="tx1"/>
                </a:solidFill>
                <a:latin typeface="+mn-lt"/>
              </a:defRPr>
            </a:lvl5pPr>
            <a:lvl6pPr marL="1452563" indent="74613" algn="l" defTabSz="957263" rtl="0" eaLnBrk="0" fontAlgn="base" hangingPunct="0">
              <a:spcBef>
                <a:spcPct val="20000"/>
              </a:spcBef>
              <a:spcAft>
                <a:spcPct val="0"/>
              </a:spcAft>
              <a:tabLst>
                <a:tab pos="741363" algn="l"/>
              </a:tabLst>
              <a:defRPr sz="1100">
                <a:solidFill>
                  <a:schemeClr val="tx1"/>
                </a:solidFill>
                <a:latin typeface="+mn-lt"/>
              </a:defRPr>
            </a:lvl6pPr>
            <a:lvl7pPr marL="1909763" indent="74613" algn="l" defTabSz="957263" rtl="0" eaLnBrk="0" fontAlgn="base" hangingPunct="0">
              <a:spcBef>
                <a:spcPct val="20000"/>
              </a:spcBef>
              <a:spcAft>
                <a:spcPct val="0"/>
              </a:spcAft>
              <a:tabLst>
                <a:tab pos="741363" algn="l"/>
              </a:tabLst>
              <a:defRPr sz="1100">
                <a:solidFill>
                  <a:schemeClr val="tx1"/>
                </a:solidFill>
                <a:latin typeface="+mn-lt"/>
              </a:defRPr>
            </a:lvl7pPr>
            <a:lvl8pPr marL="2366963" indent="74613" algn="l" defTabSz="957263" rtl="0" eaLnBrk="0" fontAlgn="base" hangingPunct="0">
              <a:spcBef>
                <a:spcPct val="20000"/>
              </a:spcBef>
              <a:spcAft>
                <a:spcPct val="0"/>
              </a:spcAft>
              <a:tabLst>
                <a:tab pos="741363" algn="l"/>
              </a:tabLst>
              <a:defRPr sz="1100">
                <a:solidFill>
                  <a:schemeClr val="tx1"/>
                </a:solidFill>
                <a:latin typeface="+mn-lt"/>
              </a:defRPr>
            </a:lvl8pPr>
            <a:lvl9pPr marL="2824163" indent="74613" algn="l" defTabSz="957263" rtl="0" eaLnBrk="0" fontAlgn="base" hangingPunct="0">
              <a:spcBef>
                <a:spcPct val="20000"/>
              </a:spcBef>
              <a:spcAft>
                <a:spcPct val="0"/>
              </a:spcAft>
              <a:tabLst>
                <a:tab pos="741363" algn="l"/>
              </a:tabLst>
              <a:defRPr sz="1100">
                <a:solidFill>
                  <a:schemeClr val="tx1"/>
                </a:solidFill>
                <a:latin typeface="+mn-lt"/>
              </a:defRPr>
            </a:lvl9pPr>
          </a:lstStyle>
          <a:p>
            <a:pPr>
              <a:spcBef>
                <a:spcPts val="0"/>
              </a:spcBef>
              <a:spcAft>
                <a:spcPts val="488"/>
              </a:spcAft>
              <a:defRPr/>
            </a:pPr>
            <a:r>
              <a:rPr lang="en-US" sz="1000" b="0" kern="0" dirty="0" err="1"/>
              <a:t>Dorius</a:t>
            </a:r>
            <a:r>
              <a:rPr lang="en-US" sz="1000" b="0" kern="0" dirty="0"/>
              <a:t>, Shawn F., Duane F. </a:t>
            </a:r>
            <a:r>
              <a:rPr lang="en-US" sz="1000" b="0" kern="0" dirty="0" err="1"/>
              <a:t>Alwin</a:t>
            </a:r>
            <a:r>
              <a:rPr lang="en-US" sz="1000" b="0" kern="0" dirty="0"/>
              <a:t>, and Julianna Pacheco. 2016. “Twentieth Century </a:t>
            </a:r>
            <a:r>
              <a:rPr lang="en-US" sz="1000" b="0" kern="0" dirty="0" err="1"/>
              <a:t>Intercohort</a:t>
            </a:r>
            <a:r>
              <a:rPr lang="en-US" sz="1000" b="0" kern="0" dirty="0"/>
              <a:t> Trends in Verbal Ability in the United States.” Sociological Science 3:383-412.</a:t>
            </a:r>
          </a:p>
          <a:p>
            <a:pPr>
              <a:spcBef>
                <a:spcPts val="0"/>
              </a:spcBef>
              <a:spcAft>
                <a:spcPts val="488"/>
              </a:spcAft>
              <a:defRPr/>
            </a:pPr>
            <a:r>
              <a:rPr lang="en-US" sz="1000" b="0" kern="0" dirty="0"/>
              <a:t>Fosse, Ethan, and Christopher </a:t>
            </a:r>
            <a:r>
              <a:rPr lang="en-US" sz="1000" b="0" kern="0" dirty="0" err="1"/>
              <a:t>Winship</a:t>
            </a:r>
            <a:r>
              <a:rPr lang="en-US" sz="1000" b="0" kern="0" dirty="0"/>
              <a:t>.  2016. “Nonparametric Bounds of Age-Period-Cohort Effects.” Unpublished paper last downloaded from https://q-aps.princeton.edu/sites/default/files/q-aps/files/apcbounds_draft.pdf on 31 March 2019. </a:t>
            </a:r>
          </a:p>
          <a:p>
            <a:pPr>
              <a:spcBef>
                <a:spcPts val="0"/>
              </a:spcBef>
              <a:spcAft>
                <a:spcPts val="488"/>
              </a:spcAft>
              <a:defRPr/>
            </a:pPr>
            <a:r>
              <a:rPr lang="en-US" sz="1000" b="0" kern="0" dirty="0"/>
              <a:t>-----.  2018.  “Moore–Penrose Estimators of Age–Period–Cohort Effects:  Their Interrelationship and Properties.”  Sociological Science 5(14):304-334.</a:t>
            </a:r>
          </a:p>
          <a:p>
            <a:pPr>
              <a:spcBef>
                <a:spcPts val="0"/>
              </a:spcBef>
              <a:spcAft>
                <a:spcPts val="488"/>
              </a:spcAft>
              <a:defRPr/>
            </a:pPr>
            <a:r>
              <a:rPr lang="en-US" sz="1000" b="0" kern="0" dirty="0"/>
              <a:t>Luo, </a:t>
            </a:r>
            <a:r>
              <a:rPr lang="en-US" sz="1000" b="0" kern="0" dirty="0" err="1"/>
              <a:t>Liying</a:t>
            </a:r>
            <a:r>
              <a:rPr lang="en-US" sz="1000" b="0" kern="0" dirty="0"/>
              <a:t>, and James S. Hodges.  2016.  “Block Constraints in Age–Period–Cohort Models with Unequal-width Intervals.”  Sociological Methods &amp; Research 45(4):700-726. </a:t>
            </a:r>
          </a:p>
          <a:p>
            <a:pPr>
              <a:spcBef>
                <a:spcPts val="0"/>
              </a:spcBef>
              <a:spcAft>
                <a:spcPts val="488"/>
              </a:spcAft>
              <a:defRPr/>
            </a:pPr>
            <a:r>
              <a:rPr lang="en-US" sz="1000" b="0" kern="0" dirty="0"/>
              <a:t>O’Brien, Robert M-----.  2015.  Age-Period-Cohort Models:  Approaches and Analyses with Aggregate Data.  Boca Raton, FL:  Chapman and Hall/CRC Press.</a:t>
            </a:r>
          </a:p>
          <a:p>
            <a:pPr>
              <a:spcBef>
                <a:spcPts val="0"/>
              </a:spcBef>
              <a:spcAft>
                <a:spcPts val="488"/>
              </a:spcAft>
              <a:defRPr/>
            </a:pPr>
            <a:r>
              <a:rPr lang="en-US" sz="1000" b="0" kern="0" dirty="0"/>
              <a:t>-----.  2016.  “Model Misspecification When Eliminating a Factor in Age-period-cohort Multiple Classification Models.”  Pp. 358-372 in Sociological Methodology 2016, edited by Duane F. </a:t>
            </a:r>
            <a:r>
              <a:rPr lang="en-US" sz="1000" b="0" kern="0" dirty="0" err="1"/>
              <a:t>Alwin</a:t>
            </a:r>
            <a:r>
              <a:rPr lang="en-US" sz="1000" b="0" kern="0" dirty="0"/>
              <a:t>.  Thousand Oaks, CA:  Sage Publishing.</a:t>
            </a:r>
          </a:p>
          <a:p>
            <a:pPr>
              <a:spcBef>
                <a:spcPts val="0"/>
              </a:spcBef>
              <a:spcAft>
                <a:spcPts val="488"/>
              </a:spcAft>
              <a:defRPr/>
            </a:pPr>
            <a:r>
              <a:rPr lang="en-US" sz="1000" b="0" kern="0" dirty="0"/>
              <a:t>-----.  2018.  “Homicide Arrest Rate Trends in the United States: The Contributions of Periods and Cohorts (1965–2015).”  Journal of Quantitative Criminology 34(online first).</a:t>
            </a:r>
          </a:p>
          <a:p>
            <a:pPr>
              <a:spcBef>
                <a:spcPts val="0"/>
              </a:spcBef>
              <a:spcAft>
                <a:spcPts val="488"/>
              </a:spcAft>
              <a:defRPr/>
            </a:pPr>
            <a:r>
              <a:rPr lang="en-US" sz="1000" b="0" kern="0" dirty="0" smtClean="0"/>
              <a:t>Vaisey</a:t>
            </a:r>
            <a:r>
              <a:rPr lang="en-US" sz="1000" b="0" kern="0" dirty="0"/>
              <a:t>, Stephen, and Omar </a:t>
            </a:r>
            <a:r>
              <a:rPr lang="en-US" sz="1000" b="0" kern="0" dirty="0" err="1"/>
              <a:t>Lizardo</a:t>
            </a:r>
            <a:r>
              <a:rPr lang="en-US" sz="1000" b="0" kern="0" dirty="0"/>
              <a:t>.  2016.  “Cultural Fragmentation or Acquired Dispositions?  A New Approach to Accounting for Patterns of Cultural Change.”  </a:t>
            </a:r>
            <a:r>
              <a:rPr lang="en-US" sz="1000" b="0" kern="0" dirty="0" err="1"/>
              <a:t>Socius</a:t>
            </a:r>
            <a:r>
              <a:rPr lang="en-US" sz="1000" b="0" kern="0" dirty="0"/>
              <a:t>:  Sociological Research for a Dynamic World 2:1-15.</a:t>
            </a:r>
          </a:p>
          <a:p>
            <a:pPr>
              <a:spcBef>
                <a:spcPts val="0"/>
              </a:spcBef>
              <a:spcAft>
                <a:spcPts val="488"/>
              </a:spcAft>
              <a:defRPr/>
            </a:pPr>
            <a:r>
              <a:rPr lang="en-US" sz="1000" b="0" kern="0" dirty="0"/>
              <a:t>Yang, </a:t>
            </a:r>
            <a:r>
              <a:rPr lang="en-US" sz="1000" b="0" kern="0" dirty="0" err="1"/>
              <a:t>Guobin</a:t>
            </a:r>
            <a:r>
              <a:rPr lang="en-US" sz="1000" b="0" kern="0" dirty="0"/>
              <a:t>.  2016.  The Red Guard Generation and Political Activism in China.  New York:  Columbia University Press</a:t>
            </a:r>
            <a:r>
              <a:rPr lang="en-US" sz="1000" b="0" kern="0" dirty="0" smtClean="0"/>
              <a:t>.</a:t>
            </a:r>
          </a:p>
          <a:p>
            <a:pPr>
              <a:spcBef>
                <a:spcPts val="0"/>
              </a:spcBef>
              <a:spcAft>
                <a:spcPts val="488"/>
              </a:spcAft>
              <a:defRPr/>
            </a:pPr>
            <a:r>
              <a:rPr lang="en-US" sz="1000" b="0" kern="0" dirty="0" err="1"/>
              <a:t>Albis</a:t>
            </a:r>
            <a:r>
              <a:rPr lang="en-US" sz="1000" b="0" kern="0" dirty="0"/>
              <a:t> </a:t>
            </a:r>
            <a:r>
              <a:rPr lang="en-US" sz="1000" b="0" kern="0" dirty="0" err="1"/>
              <a:t>Hippolyte</a:t>
            </a:r>
            <a:r>
              <a:rPr lang="en-US" sz="1000" b="0" kern="0" dirty="0"/>
              <a:t> d', </a:t>
            </a:r>
            <a:r>
              <a:rPr lang="en-US" sz="1000" b="0" kern="0" dirty="0" err="1"/>
              <a:t>Badji</a:t>
            </a:r>
            <a:r>
              <a:rPr lang="en-US" sz="1000" b="0" kern="0" dirty="0"/>
              <a:t> </a:t>
            </a:r>
            <a:r>
              <a:rPr lang="en-US" sz="1000" b="0" kern="0" dirty="0" err="1"/>
              <a:t>Ikpidi</a:t>
            </a:r>
            <a:r>
              <a:rPr lang="en-US" sz="1000" b="0" kern="0" dirty="0"/>
              <a:t>. Intergenerational inequalities in standards of living in France. In: </a:t>
            </a:r>
            <a:r>
              <a:rPr lang="en-US" sz="1000" b="0" kern="0" dirty="0" err="1"/>
              <a:t>Economie</a:t>
            </a:r>
            <a:r>
              <a:rPr lang="en-US" sz="1000" b="0" kern="0" dirty="0"/>
              <a:t> et </a:t>
            </a:r>
            <a:r>
              <a:rPr lang="en-US" sz="1000" b="0" kern="0" dirty="0" err="1"/>
              <a:t>Statistique</a:t>
            </a:r>
            <a:r>
              <a:rPr lang="en-US" sz="1000" b="0" kern="0" dirty="0"/>
              <a:t> / Economics and Statistics, n°491-492, 2017. Age and generations. pp. 71-92.</a:t>
            </a:r>
          </a:p>
          <a:p>
            <a:pPr>
              <a:spcBef>
                <a:spcPts val="0"/>
              </a:spcBef>
              <a:spcAft>
                <a:spcPts val="488"/>
              </a:spcAft>
              <a:defRPr/>
            </a:pPr>
            <a:r>
              <a:rPr lang="en-US" sz="1000" b="0" kern="0" dirty="0" smtClean="0"/>
              <a:t>Louis </a:t>
            </a:r>
            <a:r>
              <a:rPr lang="en-US" sz="1000" b="0" kern="0" dirty="0"/>
              <a:t>Chauvel and </a:t>
            </a:r>
            <a:r>
              <a:rPr lang="en-US" sz="1000" b="0" kern="0" dirty="0" err="1"/>
              <a:t>Anja</a:t>
            </a:r>
            <a:r>
              <a:rPr lang="en-US" sz="1000" b="0" kern="0" dirty="0"/>
              <a:t> </a:t>
            </a:r>
            <a:r>
              <a:rPr lang="en-US" sz="1000" b="0" kern="0" dirty="0" err="1"/>
              <a:t>Leist</a:t>
            </a:r>
            <a:r>
              <a:rPr lang="en-US" sz="1000" b="0" kern="0" dirty="0"/>
              <a:t>, Overweight and obesity of mid-aged cohorts: Increasing burden, increasing educational inequalities, Innovation in Aging, </a:t>
            </a:r>
            <a:r>
              <a:rPr lang="en-US" sz="1000" b="0" kern="0" dirty="0" smtClean="0"/>
              <a:t>2018.</a:t>
            </a:r>
          </a:p>
          <a:p>
            <a:pPr>
              <a:spcBef>
                <a:spcPts val="0"/>
              </a:spcBef>
              <a:spcAft>
                <a:spcPts val="488"/>
              </a:spcAft>
              <a:defRPr/>
            </a:pPr>
            <a:r>
              <a:rPr lang="en-US" sz="1000" b="0" kern="0" dirty="0"/>
              <a:t>Shen, </a:t>
            </a:r>
            <a:r>
              <a:rPr lang="en-US" sz="1000" b="0" kern="0" dirty="0" err="1"/>
              <a:t>Yinzhi</a:t>
            </a:r>
            <a:r>
              <a:rPr lang="en-US" sz="1000" b="0" kern="0" dirty="0"/>
              <a:t>, Shawn </a:t>
            </a:r>
            <a:r>
              <a:rPr lang="en-US" sz="1000" b="0" kern="0" dirty="0" err="1"/>
              <a:t>Bushway</a:t>
            </a:r>
            <a:r>
              <a:rPr lang="en-US" sz="1000" b="0" kern="0" dirty="0"/>
              <a:t>, Lucy Sorenson, and Herbert Smith.  2019.  “Locking Up My Generation:  Cohort Differences in Prison Sentence Spells over the Life Course.”  Poster presented at the Annual Meeting of the Population Association of America, April 2019, Austin, TX.</a:t>
            </a:r>
          </a:p>
          <a:p>
            <a:pPr>
              <a:spcBef>
                <a:spcPts val="0"/>
              </a:spcBef>
              <a:spcAft>
                <a:spcPts val="488"/>
              </a:spcAft>
              <a:defRPr/>
            </a:pPr>
            <a:r>
              <a:rPr lang="en-US" sz="1000" b="0" kern="0" dirty="0" err="1" smtClean="0"/>
              <a:t>Eyal</a:t>
            </a:r>
            <a:r>
              <a:rPr lang="en-US" sz="1000" b="0" kern="0" dirty="0" smtClean="0"/>
              <a:t> </a:t>
            </a:r>
            <a:r>
              <a:rPr lang="en-US" sz="1000" b="0" kern="0" dirty="0"/>
              <a:t>Bar-Haim, Louis Chauvel, Anne </a:t>
            </a:r>
            <a:r>
              <a:rPr lang="en-US" sz="1000" b="0" kern="0" dirty="0" err="1"/>
              <a:t>Hartung</a:t>
            </a:r>
            <a:r>
              <a:rPr lang="en-US" sz="1000" b="0" kern="0" dirty="0"/>
              <a:t> , More Necessary and Less Sufficient: An Age-Period-Cohort Approach to </a:t>
            </a:r>
            <a:r>
              <a:rPr lang="en-US" sz="1000" b="0" kern="0" dirty="0" err="1"/>
              <a:t>Overeducation</a:t>
            </a:r>
            <a:r>
              <a:rPr lang="en-US" sz="1000" b="0" kern="0" dirty="0"/>
              <a:t> in Comparative Perspective, in Higher Education, 2019</a:t>
            </a:r>
          </a:p>
          <a:p>
            <a:pPr>
              <a:spcBef>
                <a:spcPts val="0"/>
              </a:spcBef>
              <a:spcAft>
                <a:spcPts val="488"/>
              </a:spcAft>
              <a:defRPr/>
            </a:pPr>
            <a:r>
              <a:rPr lang="en-US" sz="1000" b="0" kern="0" dirty="0" err="1" smtClean="0"/>
              <a:t>Karonen</a:t>
            </a:r>
            <a:r>
              <a:rPr lang="en-US" sz="1000" b="0" kern="0" dirty="0"/>
              <a:t>, E. and </a:t>
            </a:r>
            <a:r>
              <a:rPr lang="en-US" sz="1000" b="0" kern="0" dirty="0" err="1"/>
              <a:t>Niemelä</a:t>
            </a:r>
            <a:r>
              <a:rPr lang="en-US" sz="1000" b="0" kern="0" dirty="0"/>
              <a:t>, M. (2019), Life Course Perspective on Economic Shocks and Income Inequality Through Age‐Period‐Cohort Analysis: Evidence From Finland. Review of Income and Wealth. doi:10.1111/roiw.12409</a:t>
            </a:r>
          </a:p>
          <a:p>
            <a:pPr>
              <a:spcBef>
                <a:spcPts val="0"/>
              </a:spcBef>
              <a:spcAft>
                <a:spcPts val="488"/>
              </a:spcAft>
              <a:defRPr/>
            </a:pPr>
            <a:endParaRPr lang="en-US" sz="1000" b="0" kern="0" dirty="0"/>
          </a:p>
          <a:p>
            <a:pPr>
              <a:spcBef>
                <a:spcPts val="0"/>
              </a:spcBef>
              <a:spcAft>
                <a:spcPts val="488"/>
              </a:spcAft>
              <a:defRPr/>
            </a:pPr>
            <a:endParaRPr lang="en-US" sz="1000" b="0" kern="0" dirty="0"/>
          </a:p>
          <a:p>
            <a:pPr>
              <a:spcBef>
                <a:spcPts val="0"/>
              </a:spcBef>
              <a:spcAft>
                <a:spcPts val="488"/>
              </a:spcAft>
              <a:defRPr/>
            </a:pPr>
            <a:endParaRPr lang="en-US" sz="1000" b="0" kern="0" dirty="0"/>
          </a:p>
        </p:txBody>
      </p:sp>
      <p:sp>
        <p:nvSpPr>
          <p:cNvPr id="18437" name="Slide Number Placeholder 3"/>
          <p:cNvSpPr>
            <a:spLocks noGrp="1"/>
          </p:cNvSpPr>
          <p:nvPr>
            <p:ph type="sldNum" sz="quarter" idx="4294967295"/>
          </p:nvPr>
        </p:nvSpPr>
        <p:spPr>
          <a:xfrm>
            <a:off x="8260358" y="796430"/>
            <a:ext cx="1671638" cy="371475"/>
          </a:xfrm>
          <a:prstGeom prst="rect">
            <a:avLst/>
          </a:prstGeom>
          <a:noFill/>
        </p:spPr>
        <p:txBody>
          <a:bodyPr/>
          <a:lstStyle>
            <a:lvl1pPr>
              <a:defRPr sz="1950">
                <a:solidFill>
                  <a:schemeClr val="tx1"/>
                </a:solidFill>
                <a:latin typeface="Times New Roman" pitchFamily="18" charset="0"/>
              </a:defRPr>
            </a:lvl1pPr>
            <a:lvl2pPr marL="603647" indent="-232172">
              <a:defRPr sz="1950">
                <a:solidFill>
                  <a:schemeClr val="tx1"/>
                </a:solidFill>
                <a:latin typeface="Times New Roman" pitchFamily="18" charset="0"/>
              </a:defRPr>
            </a:lvl2pPr>
            <a:lvl3pPr marL="928688" indent="-185738">
              <a:defRPr sz="1950">
                <a:solidFill>
                  <a:schemeClr val="tx1"/>
                </a:solidFill>
                <a:latin typeface="Times New Roman" pitchFamily="18" charset="0"/>
              </a:defRPr>
            </a:lvl3pPr>
            <a:lvl4pPr marL="1300163" indent="-185738">
              <a:defRPr sz="1950">
                <a:solidFill>
                  <a:schemeClr val="tx1"/>
                </a:solidFill>
                <a:latin typeface="Times New Roman" pitchFamily="18" charset="0"/>
              </a:defRPr>
            </a:lvl4pPr>
            <a:lvl5pPr marL="1671638" indent="-185738">
              <a:defRPr sz="1950">
                <a:solidFill>
                  <a:schemeClr val="tx1"/>
                </a:solidFill>
                <a:latin typeface="Times New Roman" pitchFamily="18" charset="0"/>
              </a:defRPr>
            </a:lvl5pPr>
            <a:lvl6pPr marL="2043113" indent="-185738" algn="ctr" eaLnBrk="0" fontAlgn="base" hangingPunct="0">
              <a:spcBef>
                <a:spcPct val="0"/>
              </a:spcBef>
              <a:spcAft>
                <a:spcPct val="0"/>
              </a:spcAft>
              <a:defRPr sz="1950">
                <a:solidFill>
                  <a:schemeClr val="tx1"/>
                </a:solidFill>
                <a:latin typeface="Times New Roman" pitchFamily="18" charset="0"/>
              </a:defRPr>
            </a:lvl6pPr>
            <a:lvl7pPr marL="2414588" indent="-185738" algn="ctr" eaLnBrk="0" fontAlgn="base" hangingPunct="0">
              <a:spcBef>
                <a:spcPct val="0"/>
              </a:spcBef>
              <a:spcAft>
                <a:spcPct val="0"/>
              </a:spcAft>
              <a:defRPr sz="1950">
                <a:solidFill>
                  <a:schemeClr val="tx1"/>
                </a:solidFill>
                <a:latin typeface="Times New Roman" pitchFamily="18" charset="0"/>
              </a:defRPr>
            </a:lvl7pPr>
            <a:lvl8pPr marL="2786063" indent="-185738" algn="ctr" eaLnBrk="0" fontAlgn="base" hangingPunct="0">
              <a:spcBef>
                <a:spcPct val="0"/>
              </a:spcBef>
              <a:spcAft>
                <a:spcPct val="0"/>
              </a:spcAft>
              <a:defRPr sz="1950">
                <a:solidFill>
                  <a:schemeClr val="tx1"/>
                </a:solidFill>
                <a:latin typeface="Times New Roman" pitchFamily="18" charset="0"/>
              </a:defRPr>
            </a:lvl8pPr>
            <a:lvl9pPr marL="3157538" indent="-185738" algn="ctr" eaLnBrk="0" fontAlgn="base" hangingPunct="0">
              <a:spcBef>
                <a:spcPct val="0"/>
              </a:spcBef>
              <a:spcAft>
                <a:spcPct val="0"/>
              </a:spcAft>
              <a:defRPr sz="1950">
                <a:solidFill>
                  <a:schemeClr val="tx1"/>
                </a:solidFill>
                <a:latin typeface="Times New Roman" pitchFamily="18" charset="0"/>
              </a:defRPr>
            </a:lvl9pPr>
          </a:lstStyle>
          <a:p>
            <a:fld id="{A8260712-4CA6-4692-BEE7-4DF5B86284FE}" type="slidenum">
              <a:rPr lang="fr-FR" altLang="en-US" sz="1138"/>
              <a:pPr/>
              <a:t>29</a:t>
            </a:fld>
            <a:endParaRPr lang="fr-FR" altLang="en-US" sz="1138"/>
          </a:p>
        </p:txBody>
      </p:sp>
      <p:sp>
        <p:nvSpPr>
          <p:cNvPr id="18438" name="Rectangle 4"/>
          <p:cNvSpPr>
            <a:spLocks noChangeArrowheads="1"/>
          </p:cNvSpPr>
          <p:nvPr/>
        </p:nvSpPr>
        <p:spPr bwMode="auto">
          <a:xfrm>
            <a:off x="4214992" y="241056"/>
            <a:ext cx="3805364"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950" b="1" dirty="0"/>
              <a:t>APC literature (2016-2019) </a:t>
            </a:r>
          </a:p>
        </p:txBody>
      </p:sp>
      <p:sp>
        <p:nvSpPr>
          <p:cNvPr id="18439" name="AutoShape 2" descr="data:image/jpeg;base64,/9j/4AAQSkZJRgABAQAAAQABAAD/2wBDAAoHBwgHBgoICAgLCgoLDhgQDg0NDh0VFhEYIx8lJCIfIiEmKzcvJik0KSEiMEExNDk7Pj4+JS5ESUM8SDc9Pjv/2wBDAQoLCw4NDhwQEBw7KCIoOzs7Ozs7Ozs7Ozs7Ozs7Ozs7Ozs7Ozs7Ozs7Ozs7Ozs7Ozs7Ozs7Ozs7Ozs7Ozs7Ozv/wAARCAFaAOEDASIAAhEBAxEB/8QAGwAAAgMBAQEAAAAAAAAAAAAAAAUCBAYDAQf/xABFEAABAwMCAgQLBwMDBAICAwABAgMEAAUREiEGMRNBUZEVIjVTVGFxcoGS0RQWMjOhscEHI1JCovA0YoLhJPFDcyWTsv/EABkBAAMBAQEAAAAAAAAAAAAAAAABBQIEA//EACwRAAIBAgYBBAEEAwEAAAAAAAABAgMREhMhMTJRBCJBYfChFCPB4TNxgZH/2gAMAwEAAhEDEQA/ANW664HVgOKACj11HpnPOK+an6OHWX20vF9wFwBRAA2zvUvuwz6Q53Cu+Nakl/RxOlUuZ7pnPOK+ajpnPOK+atD92GfSHO4Ufdhn0hzuFPOpfULKq/WZ7pnPOK+ajpnPOK+atD92GfSHO4Ufdhn0hzuFGdS+oMqqZ7pnPOK+ajpnPOK+atD92GfSHO4UHhlgD/qHO4UZ1L6gyqv1me6Zzzivmo6ZzzivmpmiHZXJaoaLy0qQnIU0HEFQxudvUKtM2CHIYQ+zMU42tIUhacEKB5EU86kvb8Cyqn1iLpnPOK+ajpXPOK+Y1oPu0x6Q53CuTvCyFnLcxaDpI3TnfvpZ9LoeVUEnSu+cX3mjpXPOL7zTNrhN8KHSXBWAonKRuRnYd3/DQjhF07LuBGnGClOdW/XvtS/UU+h5NTsWdM55xXzUdK75xfeavGxw/tht5vaPtZTlLWRrHI5057Aa6L4YbZW225dtK3SEtAjBUQCSBvucA/AGjPp9Bkz7FvSu+cX3mjpnPOK+ambPDTT7hWxdekQh4pWEgHBB3ScHYiuy7Pbm3C2u46VhSUFKlJBClfhHtPVTVal1+BZVTsTdM55xXzUdM55xXzU1kQLRFbW7IuqGkIX0alLWkAL56fb6q5uR7E0y0+5e2ENP56JanUBK8HBwevBp5tPr8Cyqnf5F3TOecV81HTOecV81M5cKzQNH2u7tMdINSOkcSnUO0Z6qup4bjrSFJkuEEZBAG9GdS6/AZVT6zP8ATOecV81HTOecV81aH7sM+kOdwo+7DPpDncKWdS+oeVV+sz3TOecV81HTOecV81aH7sM+kOdwo+7DPpDncKM6l9QZVUz3TOecV81HTOecV81aH7sM+kOdwo+7DHpDncKM6l9QZVX6yjRRRU07zSRf+kZ//Wn9q7Vxi/8ASM//AK0/tXatCCiivKACis1eb/KtN0uKgjp2ItvafSzsnUtTi0nxsE8gO6oDimY4IuYkdlSrg5De6R8hA0BRyFaevAxkerrzW8D3M4kajNeHcVl1cXOp8KqNtGiA26pH/wAhOpwtnBBTzTnmDgjHwrheuJ7nEiNtiIzElOth3UXtQA6QJwnxfGVg5I2x20YJMMSLlostytcUW4/YnIqFOaX8K6VQVnGRjGrJ3VnfsqpA4UuMC1vQm5oUl1mO3pLrmElOzhB6sjlgY23GKk9xW/BRKcWwXUt3QxMuOBOhOBuAE5O55YJ7TUrnxO+iDe1MtIaNvQoI0vDplEY30FJATvsTn2Vv1mfSLvAd/VdYMNcp0iNBRqkh9wI1pdznlhSinbB6jTKRwvNk3J2Qu4OdG486ooS+4kdGpsBKcA4GFDNd0cTLVxGu0/ZUaUuBrpA9lzJZDmooxsnfGc86WwuKpzNhZnykKlOi2pkLTkICllzT1J2P/MUevcPSXUWK9C72yWuchbcRpCHR0qwXToKVkjcHcgjly36sWrFZJlrkqdfmqfS4yErSpxSsrClHUM8vFIG3ZS6Zxu7Bta5TtvR0zcp1hbPTnfo+ZSdO+3bimCb/ADX7jc40S3NutQEAh0yMdKpTYWkAaT24zmk8bWoLCLneFroeLjem5LCUl0E/5FrCRpA0kBWyvGzkhRG1Ob1ZlXZ+3qD62kRX1OrLayhZBbUnYjluofDNSsl3N6tfhBDBZaWohnWTlaRtqIxtvnbsx21mLbxRdGrPc3ZDqJ0uIGlakrQWMKVjIUhOR2lKtxin63/zQPSv+luRwncxZHrfDnBC3Jjz4dU8sLAVnR4w5kHGc/vV57h+W9I6db7WoyIryuZ/K/F1dfVURxXjiCJalMMK6dAKnW3yoIUUFQxlICgcbHPwFcLXxJMnM2515ttCn5L7a0MuA4CELICsjY+KOsdR68UNztqHpO8nh6YX7fNYXHVJiPPuKaezoWHSSdwMgjbBxXC9cLTr8yx08hmK42xIbUI5UE5cKdPtG2/bUI/F8uVEgvphRmenmKjvByQdLeEFX4tOCfZkbc99u33mej6Gy02tTs6QwFyXw0hKW1H/AFBPM9Qx8aE5oHhJpsdzi3BqdFTAcUYSIzjToUEoKc7oIB233HXgb1o2gpLSQvTqAGrSMDPqpTbL6u4Xq4W5yMlowyNCg5qLiTtnlgbjlnNJ0X6dH4wkQ5MlUiOdZYZjaF6QlGcLTjWDnkc4OcVm0paP2HdI2NFZNjjCU9bG5KLUnpXZDTLbYlJIOsbEkDYjkQRU5HEsyAZ6nonSOsrjthrpgG0KWnJ8fSMAHrOfhSwS2HiRqa9rNscUuPXW2QlwUtJntFRV9oCyhQ1ZSAkHP4eZIHxGK0lZaa3GncKKKKQzK0UUVkYwb4hiMNIaU28VNpCThIxkfGpfeaF5t75R9azTv5y/eNQqlHxoNJnA680zUfeaF5t75R9aPvLC82/8o+tZpppb7qWmxqWo4Aq74DuPmP8Aen60pUaMdGxqrVeyG54jhE7tPfKPrXn3ign/APE92/hH1pT4CuPmB86frR4CuPmP96frSy6HYZlXobfeKD5l75R9aDxHBO5ae2/7R9aU+Arj6P8A70/WjwFcfRx86frRl0OwzKvQ2+8cHzT3yj60feKDnPRPfKPrSnwFcfR/96frR4CuPo4+dP1oy6HYZlXovsXe1R5Eh9uO8HJKwt04zqISEjr22SK7/eKD5p75R9aU+Arj6OPnT9aPAVx9H/3p+tGXQ7DMq9Db7xQfNPfKPrUXb9b3mVtLaf0rSUqwMHBGOeaV+Arj6OPnT9aPAVx9H/3p+tGXQ7DMq9DKNfLbEjNxmI7rbTSAhCQkYAAwBzrp94oHmnvlH1pT4CuPmB86frR4CuPmB86frRl0OwzKvQ2+8UDzT23/AGj60feKDjHRPfKPrSnwHcfRx84+tHgK4+jj50/WjLodhmVeht94oPmXvlH1o+8UE/8A4nvlH1pT4CuPo/8AvT9aPAVx9HHzp+tGXQ7DMq9DYcRwQcht7Puj60feKDnPRPfKPrSnwFcfRx84+tHgK4+jj50/WjLodjzKvQ2HEUEcmnh/4j60feKD5p75R9aU+Arj5gfOn60eArj6OPnT9aMuh2GZV6G33jg5/Ke+UfWpfeaF5t/5R9aT+Arj5gfOn60eA7j5j/en60suh2GZV6HH3mhebf8AlH1o+80Lzb/yj61nH2HIzxadTpWOYzmuVei8am1dGM+aG1FFFTCgLHfzl+8ahU3fzl+8ahVuPFEmW7Llp8qR/f8A4rZ9VYy0+VI/v/xWxWpKEFajhKRkk9Qrg8rmjs8fixbK4jtcS9sWZ6SEzZCdTbeknPPr5DkaaCvhV0XOvMi58bxFFKYU5tLOepI5H4eJt6zX0y8ccQrRw3Cu/RmQqclPQMoVgqJGTv6uVZqULYcOr/k9I1L3uamisEx/UaYm5QLdc+HJEJ+c8htOtzxQFKABGRvz5V1k/wBQJL1xmx7HY3bmzA/6h8OhAGOeBg55HurORU6HmRNwaT3jiqy2B5tq6TRHW6CpAKFKyM46garQON7FKtEW4vTmoiJOoJQ8oAhScah8MjvFY3jqfaZHGHDs6Q6y/bFIKlrI1oUjVvt106dHFPDJBKdldH0K1X+1XxtS7ZOakhP4gk4Un2pO4pjXx21Xaz2/j24Xq0oLVmjRSXOjRpSokAAJHVlWMCtNH/qNJSmJMuVhdhWuY4EMy+mCufIlOOX/AAZrU/Hkn6RRqL3N4aVQuJLXcLxKtMaRrlxBl1Gk7bgHfrwSKzU7+oklu9zLPbrC/OlRlYAbc2UBjJO23Oo23i6zx7tepMi0It8iG0FSn04KnDkDTyG+T8axkytqh41c3lFfOk/1RlIaanyuHJLVrdXpTKC8nuxj9aZXv+oCYdxj22zW5y7Snm0u6W1YASRkdRPLf40sipe1h5kRlb+KxP4wncPfYygw2uk6fpM6/wAO2Mbfi7eqtDXyvhC7of8A6j3y5zWVQAISlPIeOC1hTec91aPinjGCOE7jJs1xZfkNoSjLS8lvWrTq/U91bnRamopdGYz0uxhc+OuG7RLMWXckB5P4kNpUvT7dIOD6qcW+fFucNuZDeS8w6MoWnkaxfBHBNkPDMaZOgszZMxvpVrfSF6c8gM8tsfGrd34ggcCsQ7Ja4DkuS8SWIiFHYFR69zuc49h7KUqcW8MLtjUna8tjWynvs0V5/Tq6JCl4zjOBmlXCfEQ4osqbkIv2YFakdHr18uvOBSGBxwbq5NstztjtsniMtSG3FZCwEk7bDfG/fWW4Q4xm8P8ACP8AYsTsuIw+rp5PSaUoKiNhseojvrS8eTi9NdDLqK66PsNFY28f1CjQWbei3wnbhMuDSXWo6DghKhkZODv6vVUbT/UJMp+bBuNtct9wisre+zrVnpAlOogHA3xvyrzyZ2vY3jje1zaV5tXz+F/US5Xlgu27heS8wAsOOhzZJAJwMDfq76qf0iucx2HIguRHls61O/a1KJTqwkaPbjetOhJRbfsLMTaSH198rO+wftS6mN98rO+wftS6u+lwRwVOTG1FFFRyoLHfzl+8ahU3fzl+8ahVuPFEmW7Llp8qR/f/AIq/x7MmxeFJKLew69JkDoUhpBUUhX4jgerPxxVC0+VI/v8A8Vs8Z6q4vIeGomddBXg0fMbX/S6S5YGm375MjF9sLdioHiJURyIzv1d1ZtNuvyLFD1W2StywzVLDamlYW2sg5HaApBzjqVmvuWPVWf4u4be4hgtJiTnIUqOvW04knBPYcewUoeTLF6j0lSVtDBXviV3iPijhdRtUiCy3ObwqQnClqK0ZA9QwO+qSLO1w7d7pHvdlnzekVrhuRFLSlzc7EpPXkduN611v4N4gl8QQrrxPdI8oQN2G2E4yeonxR14PXyreY9ValXjC0Y7f2ZVNy1Zj+F+FrW/w8x9v4cZikrU4mO+ovFGrAzlQyCdI2pXxPYkq434bYjWwqgMjStKGctIGrkdsCvomPVRgV4KtJSxHq4JqxluMeGk3DhCXb7VGaZdJS4httIQFlJBxt6q+fwIMGXFgW1PCVyk3AEIkB591ppONtXPA7tq+0bV7ThXcY4RSppu5gOE7fIjf1Dv7zsV1plSAltxSTpVuORPPlSCVwzc7tfOLmmorqC9hbClpKUukOA4B5HIFfXceqvcDspryJKWL/X4Flq1j4/Jvl3uvB7HCLPDktM0JbYWpbZSgJSRg78jsM52G9dkwbh/T/imPcV29+4RHoaGFrYTqKVBCUn9U+rY19UlSo0FhUiW+1HaTjLjqwlIztzNTbW282lxtSVoUAUqScgg9YNa/UaWUdGLL+T5twoiVe+PrvcLlZno0WbCKOjfaISpOUAA5GCSBvWqufBlnk2Wbb4cGPDMtsJK2mwncHKScdhrRUEgc68pVW5XWhtQSVmfLLRxRxDwZF8CXSwSJYj5Sw8znCh1DOCCPXzHLFcrkq+pvVn44fs7q9KSh6KhB1tDKwNjvulWc9vtr6vtRgdlbz1e+HX3M5ftc+XMeEeL+MVX5NrkQoUKG42kvJwpwlCgB6zlXVnl669tVsmt/0cnxFQn0yVrWQyWyFnxk9XPqr6jgdlGPVQ672S0VvwGX8nyIQrrw3M4f4lTbHpbLcFDL7SUHW0dJB26tjXZLVz4t4lm8QC1vw4ceA402HUkLdJQoAY6z4x5eqvq2PVQB6qf6h721/gWV8mO/pvDkROCAzIjuMO9I6ShxBSrf1GuH9J4UqDwzIblxnY6zLUoJdQUkjSnfetzj1V4eVebqtqS7NqNrfBkr75Wd+H7UuphffKzvw/al9UqXBE+pyY2oooqMVBY7+cv3jUKm7+cv3jUKtx4oky3ZctPlWP7/APFbOsZafKsf3/4rZ1weVzR2ePxZ7RRRXKdIUUUUAFeV7VK73Jq0WmVcHt0R2isjONWOQ+J2ppXdkJuyPl3HvFM9vjJJt7732a0aC8ltZCSoqGc9vUN6+npvEDwU1c1yW24jqErS64rSMK5c/bXx2yNX+ZY7qtrhxc9F6JKpWvTggk5A9SiT8K7t3dcz+kM62v5S/bpDbZB56SsEfrkfCu+pQTUYr20/9OeM2m2fVmeI7LImiEzc4rkk8mkugk1Kdf7TbH0MTrhHjOufhQ44ATXzTiKy2+zw+EJcGOliQ4610jiBgrOEnJ7d6nw/Bst24y4iVxKW1yUPKDSH16RpyQSN98AJ9gryyI2xXdv7sbzHsaH+o1ygz+BLkmJLZfLS2g4G1hWn+4OeOXI91PeHLnBctcCCiWyqSiI2VMhYKx4o6udfI46IzfCfF7cJZXGTKjhlR/1I6VWD3YrSX2O7w+jh3jGGnIbYaZlpA/EkpAH6ZHy16SorCofP8GFN3xH0Z28W1iSuM7OjoeQkqU2p0BSQBkkjsxvS2Zd7VfrNPjwL5HbV0Kgp9t0ZZ/7uY2FYKzWJ3iWxXziG4SG4j9zVoYddOEJSFA4z1AkBPwrjElu223Xvh2dbILUtq1rP2qLjLiQNtWOec5ztXnkJN2eqNZj91ofQLNKg8O8LQxcL4zIaSCkS3HBhw6icA5OccvhTuFOi3GOJEOQ3IZOwW2oKFfJhY37rwbw1JhSYipMRDq0w5SwEupDhJIB58gD6jzrbf07u7V44dUtqAzB6B9TSmmB4hVsokfNWatKycr+5qE7uxq6KKK5j1CiiigAqJqVRNAGSvvlZ32D9qXUxvvlZ32D9qXVXpcETKnJjaiiioxUFjv5y/eNQqbv5y/eNQq3HiiTLdly0+VY/v/xWzrGWnyrH9/8AitnXB5XNHZ4/FntFFeVynSe15muKZbDklyMl1JeaAK0Z3API/oe6huWw5KdjIdSp5kJU4gHdIVnTn24PdQB2qndLVEvMFcGc30kdzGpGojODkcvXVzNFCdndAV4UGPbobUOK2GmGUhCEDqFKHuCbC+uYpyH/ANcrVIAcUAs6tWcZ7d/iadCS0ZJjdInpggLKM76SSM94oRIacecZQ4lTjWAtIO6cjIzWlKS2YmkyhN4btdxZhtSo+tEEgxxqI0EYA5HfkKpXfgXh+9zvts2CFPnGpaFFGvHLVjnWhzVZE5DlxehBKtbLaHCcbEKKgP8A/JpqclsxOKFDXA/DzMGVCbgBMeWpKnkBavGKTkde2DWZ/qC+p82vgq1pIVKUjWAc6W0/hH6Z/wDGt49PbYuEaEpKiuSlZSRyGnGc99WcDnitRqyjJSeonFNWQrVw3bHbA3ZHoyXIbaEoCDsduRyOvO+apwOBeH7bHksx4ZxLbLTqluKUpSD1ZzsPZTxyQ0y4024sJU8opbB/1HBOO4GvVSGkyEsFwB1SSsIzuQMAn9RWccrWuPChBM4C4emwo0R2EQ3FSUslDigpKSckZzuMmm1ptEKyQUwrewGWEknSN8nrJPWauFQAyTiq8Oe3MckoQlQMZ7oVZ6zpCtvV4wpOUmrN6BZJlqivM1UnXBuCuKlxKiZL4ZTp6iQTk+rxTWTRcorwcq9oAKialUTQBkr75Wd9g/al1Mb75Wd9g/al1V6XBEypyY2oooqMVBY7+cv3jUKm7+cv3jUKtx4oky3ZctPlWP7/APFbOsZafKsf3/4rZ1weVzR2ePxZ7Xh5V7Xlcp0mRnWx6XxZPmwHgxcIrDBaUrOhYOvLax/icD1jAPVSZfEc1N2ubsaM7FmPrhxHELQCphRDuSASArlsc4OR7K+hpYaS8t5LaQ4sAKWBuoDkCfie+uEi3QJPSpkRWXOnSEuBaAdYTkjPbjJ769VUXujzcejIN8SXq2Fa7iA/HbUqMklCEul0pCm9QQSASSU49aT1014fvVxu87oH2uh+wNdHN8XZUjOMJJ6sDVt/kmnTFqt8aMIzMNltoLDgQlAxqByFe3IBzVhDTbZUUISkrVqVgYye091KU4tbDSfZi7rLdg8UzeIBqXGtiWYr6Ebno1AqWcdeCps/A1Tj3CdZX5cp4pZmXdpmTokZKY5U6UHVy2QlbefYa3ghRkh4CO2A+cu+IP7hxjJ7dhjevH4EOSvU/GZdUUFvK0BR0nBKd+o4G3qpqorWsLCzHzL5eLTNNnVcGpjz/RBM0spSY+tRSdSRsRtt7d81zl3C52y5TI6ZyJUp37LG+0IaRqQD0yt0khOrqHVuNq1jNitMeI7Eat0dLD35jYbGF+3toTYbSiMuOm3Rgy4AFo6IYVgkjPbgkn40Y49BhZlW512ckx+kLa50ZMpDK39CdRDaCkrCCQk5OCM8t9s0/wCGLi7LtxbmPrcmMuFt4OtJbUFYBxhJwdiNxzFXE2e1Mspjpgxkt4UkILacHV+L256+2uTFhhRZkd+M2lhuOlehltICdSsZWfXgY+JpSlFrYaTQk4salzL3BTAWftFujuTkNjk4oKSkJPtBWKWJvDjl1a4sQhfQSW34sdpe2UIQVg47StCvhit8I7P2gyA0jpVJCC5p8YpBJAz2ZJ765rt8RxtptcZpSGVBTaSgEII5EdlONRJWsDjqfO7ldL3LsT7cqRqamRQ+FLbaToIWjZASolSPG5ncbdtNmFXa3vzZibmlTbVzaaea6Af3ytLKFKJ5p/FkAdnXWkbsVnj9Ilu3RUdNssBpPjDOcezO+KtmFFUlaTHbKXFhxYKB4yhjCj2kaRv6hTdRWskZUH2ZBN+uzUeJelzWXmJklLHg5LQBb1K07K5lY6wdufKuLU243BNhuUq4MuNzZyVoipbA6HxF7BXM4689fZWubstsanqntwI6ZSskuhsBWTzOe2oosVqblGSi3xkvKVr1hoZ1dvqNLHH2Q8L7FvDF0lyBJi3WQVTmVJUtBbSkJC86dJScKScHB59taKlQ4ctrbrBjxm2EMvdMW2kBIWsAhJPszkU1rzk03dG1f3Paia9rw0hmSvvlZ32D9qXUxvvlZ32D9qXVXpcETKnJjaiiioxUFjv5y/eNQqbv5y/eNQq3HiiTLdly0+VY/v8A8Vs6xlp8qx/f/itnXB5XNHZ4/FgTikSOLYC3GMMSgzJf+zsvlr+24vONjnOMjmQAerNPTuMVl0cL3ACFEVc2zBgykvso6D+4Qk5CVK1YwM4ziueOH3PeV/YsR+Mra+lp1aJDDD7K3mnnm9KVpQMqxvnYdo36q5M3Vu58R21SYsmPmO8tHTt6daTowRue47+qoL4ObetltgPSipuFHdYWUpwVhaNOR2Y51bt9nubVwiybhcWn0xWVNIQ0xo1Zx4xJJ38UcsCt+j2M+oW8RSXfvU1FU/dUsfYi5otwJVq14yQAdsVdVxVBt7QjrZuLv2cNNuuKZKlJUtI0BXWVHIGw588V3uVnuL17RdLdPZjLEboFJdYLgI1as/iGKj4AecbfL8pKnZEmO+tSW8DLejIAz16Phmi8LK4Wd9D0cVw8BJjTEyDIMf7P0WXNenXjY4wU75ziq54ihSZ8RRfmRXGlPJdilAGVJQFEL58gQQQcHNcLnaZbV9YkQ5Qbdlzi8CpvUlGmPowoZ3B0+rnXqeEHXJwnyZyVylqeU8UNYSdbYbASM7BIA7c0LAHqLPh6I+qNcFuzIkZLLjoDjYSh9ASk6iNzgZ25HnXY8TsJYS4u3z0KdWlDDamQFvFQJGkZ7Ac5xjrxUZXDaJkGLEdfIQxEXGUUjBOpKRkdn4a4uWW9PpYcfukZUuG4Fx3ExiEnYpUFjVvqCurGMUvQP1FSZdGLpxDYiy262qPPeZdQ6jSpKgwo47lDem3EtwdhWvo4p/8AmS1iPH9S1bav/EZV8KpxuGpKbixPlz0vPNzVyl6GtKTqZDekDJwBjPXVq58OR7zdWZNx0yIzDSktxlDYLJGVnffYYHxovG66DWxXt3EaWeH0yboVGVHdESSllOsl7UE7Af5ZBHvCpucYQI6i1Ijy2ZAdQ19nU1lZK86SMEgg6TvnbrxS268Motg12dYhtSZMYFpCNQQ4HRhYGew7jrxVa/Wa5Jmwbg7NbcnvT2GkKaYIbaQkLI8Ukk7qJO9bSg9TN5IZTbuzcpdvaDb8Z+PPw606kBaMsOkEcwc+rPKu0HiOI1FjR2Pt9zWI6HluJaBUlCvwqXyGT2DfblQ1w7KcmifOmtuyunS4eia0oCEtrQEgEk83Cck1yh8M3C06FWy4tIUuO0xI6ZjUFaBgKTgjBwTzyKz6LD9RZVxdASpJ6CWWFyBGRIDX9tbhVpwDnPPbOMVQgcTtPNpuNxffiBlqQpTPR4bWhC0p1dZyMge0mui+F7iptmGbm39gjzEyW0dAek2Xr0FWrGM+rPKpOcHpdihhyYpI6B9sKQnBBcdS4FD2FPxp/th6iwri6Cyh0yo0yKptsOht1nxloKgnKcE53I25jPKpOcVw2kuh2LLbebdQ10C2wFqKwSnG+MEA9fVjnVV3hm4XBzpbpcmnXW0JQyGWNCUjWlSiQSSSdAHYK73Th16a9Mdaej4lJbSpqQx0iCEauYyP8gcjGMUv2x+oetOB1pLmlSdQBwoYI9tSNVrZEMC2RoanVOlhpLZcVzVgYzVk15M0ZK++VnfYP2pdTG++VnfYP2pdVelwRNqcmNqKKKjFQWO/nL941Cpu/nL941CrceKJMt2XLT5Vj+//ABWzrGWnyrH9/wDitnXB5XNHZ4/FnteUE4rzVXKdJ7RUWnUvNJcQcpUMg1OgAryvaKAPKK9ooA8or2igDyivaKAPKMV7RQB5RXteUAFFGa9oA8or2igAqJqVRNAGSvvlZ32D9qXUxvvlZ32D9qXVXpcETKnJjaiiioxUFjv5y/eNQqbv5y/eNQq3HiiTLdly0+VY/v8A8Vs6xlp8qx/f/itnXB5XNHZ4/FlK6W7wnH6AuraSTupH4sYxsequEKzCGt9f2l5ZeCQd8adOeXefhgdVNCcV5nO1c12dFitbBi2MDPJAG9W6q23ycx7tWqT3AKKKKBhRRRQAUUUUAFeV7UVDIIoA9yO2jNImLPeGmkIN+cUUkHJZBzhODnJJ3O/OrC4F2Lylou+lO+lPQJIGc+vfq7vbTt8iuNcivFKCUkk4AG5pUbddCgarwrPjEkMgc9OOXZpV83qqmhM15w20S1SQggvvlIA5AaRnIJ6z7R66LBc5pl3h2R0iZIDOshIw34wxgEb554Pb1dezZdydbW3mG4GlEBTqlJAQMcyCc/p10oRaZaJDehcR0BQU4nokqUcEZydPt3yKcrgIdRlYR0g3RhIwg+zr+P6Vp2Erl4HavaXWyVrSYruzzOxT6v8An8HrpjWDQVE1KomgDJX3ys77B+1LqY33ys77B+1Lqr0uCJlTkxtRRRUYqCx385fvGoVN385fvGoVbjxRJluy5afKsf3/AOK2dYy0+VI/v/xWzrg8rmjs8fiylc4Ts1lKGnQ2QrJJB7OrBH/M1xg2t6It4rluKDiUJSlI0hGnPLnz/gUzzXmc1zXdrHRYrWsYtscZJwgbnrq3VW2+TmPcq1Q9wQUUUUhhRRRQAUUUUAFFFFABXle1zffRHZW86rShCSpR7AKAFHEN3MARorDiRIludGnbJSCDuB25wBXVmO+1FS20gMqUCSBuontJ9p7Sd+fOqUWQ22TeJmpbs1QTFbSkqIR1YAyd+ZxTEuSktqW2yltSubju59WEp5+zIrb00M7iqKDHcSk2d6Mh5zLjgkEKKjjxjg75329XKmciFJfS29HlPx1NnWlsqyHPUvOdj6t6Izc6LqclqEwKJUCgAKbGcgAdeB189uRq+y+0+jU2sKGcH1H19lJsEhXIXqcalteK6kEqSP8AUM4P0PYSOVMo8pqSyHW15SeYOxSewjqPqri80hLpSsDonjg9WlX/AL/5zpfco0dqE0iay4+A8SOg2JOdirt7T66FqPYd605xqHfRkEbGsowmzKt76RbZ4aGnLZCzq8Y45HqNaKAppcNpTTa20YwErSQoe0Gk1YE7mavnlZ34ftS+mF98rO/D9qX1WpcETanJjaiiioxUFjv5y/eNQqbv5y/eNQq3HiiTLdly0+VI/v8A8VprrPXbofTts9MrUE6BqyfYEgk91Zm1eVI/v/xT3iUsi0K+0KWlBWndCiDnPqBP6Vw+T/kR10OLJympN1tbKo75iOOoCtaCTpyOrlnftqMW2TGS/wBJc3j0gToIAJRjOcasjfIHLqqzaj//ABMQE5/spwck5GNjk71byDyrlb9jpKtrGLZHBUVEIAyeZ7quVVtvk5j3BVqh7jQUUUUgCiiigAooooAKKKKAPDWeu0lN1kNwYy0vMpWenShf41J/0ZHLfnn9cEUxvV0Rarep4jU4fFbR1qVVCy2nwbEUXsfaZilOPOBISUA74JHMjPPrJzWlormXq7DGIwelXJewXD4qVA7BO2w7BkfHAPs7py85rz/bT+EY5ntqs+4+6tuPDbSG+bizsNPYOvJ7cY2Pqq0FONpx0SQlI2CVfpyFIaKUlN2ElamXI4YB2Cwc4wnr+b9Ph59iXMZjvuL6OQhKSpbZwHCOo4xlO57OddY0kT8l1hxgJXs28BlWOvYkEVcW803gOOJRnlqIGd8fuR30XCxUbSuQwUlwKH4VIWnxknrGRj9vXXEXJyDDC7m0UK6QtpKPH1gAnVgcsgE13WtAcMuO4HE7B4IVkYHX7R+o+FWstupSoaVA7g86AFrfENvdYW6lTvic0FpQVzI/DjPUavRpCJUdD7YUErGRqSUn4g8q6BKcYCQPhXu3IUOwGSvvlZ34ftS+mF98rO/D9qX1VpcETanJjaiiio5UFjv5y/eNQqbv5y/eNQq3HiiTLdly0+VI/v8A8Vob6B4NJLnRhKgScgH2DKTv8Kz1p8qR/f8A4rQcQFAsz4U4pBI8QoOFauYxjr2rh8n/ACI66HFkVNSH7NGTBc0r6NOFLXoONOP9IIzy6sd1eQIVzjl7ppiCFJbDYypekgeNz3326+rPXVq0Y8Dwhq1f2Eb5Bz4o7KtkjFcrfsdNita8+DY4JydAyat1Vtvk5j3atUPcEFFFFIYUUUUAFFFFABUXFpbQpaiAlIySeoV7WU4pnuSVswozig2mQhLpQojpDn8v2dvd204q7sJux1YzdbqZ8gD7OxuyjG4HVkHkTzPIgBIPXTdpC0oXImlGpagEJAxpGfFB7TvUIMRDKAjXnozlxQxgq7B6h9PXVlKlPOleg6E7Iztv1mm3cSR1aQUI8Y+Md1b9dRP98lJHiDnn/VUHFPOLDTekD/WrPIdntP8Azqrqk9GAkowByxyrJokppC04UM9dKrlHQ8pCHYipyRkEaiNCcg5I/wBW6RtjPt3q+p1TxKGTpCSNSiP2+H/DVedONrZBRCkyvFKiGEalHf8AU700JnsOAmNH6OOoMoUckIJVv7VZ7Oyou2ZhcZMdDr7aA6pzxXTnJBGOew3zjlsK9jyulYVJ6FcXCiFIfGnV66k5dozEZMh8uNIWopGps5yATy7MAnPqo1DQrM8PtMNOtCZMKXTnCnSSnckYPPr7eoZzTCLH+zR0s9It3TnxlnKjv11Rb4ns7jXSiahI6gsFKlbkbA7ncHl2UwYfbksIeaJKFjIyCD3Gh39xaGVvvlZ34ftS+mF88rO/D9qX1WpcETqnJjaiiioxUFjv5y/eNQqbv5y/eNQq3HiiTLdly0+VI/v/AMVrpEZuSgId1YByNKykg+0GsjafKkf3/wCK2dcHlc0dnj8WUJrEpqAli2LDbiE6UFZyEjSQM5yTviq8Zi9Dpw7MZBUE9EVN6wnnqyAU9WOvmPhTfavDiua50WKtqCha4wWQVBAyQMAmrlVbb5PY92rVD3BBRRRSGFFFFABRXlULnc0wG8JHSPrH9toHc+s9g9f80AcbzcVsI+yxiftLqcpKdygctWP29dUrZADLaFhsOODCUA7gf9xz2fqcnsxRtUR0ypLr6i47IfUsLVlPi42xudtsA7DmRyGXZkLbbDNtYDy8hJOdDaRyyDg8vVn969HpojG+rLWjpT0QVlKfxnnn1e3t/wDddXXCjS20MrVyHYO2q5EpKA2lxtC1DYJSVEHr3P7kfDqqLEB2O2suXKQtSlFRUrRt/trBoutthpAAOe0nmT21z1mScI/K/wAgfxez1VSMSVLwRcJTTaVA7pbysY7NOw9u+1dC0824G27g8tYwdCkN4A9eEjagC4vo228kJCR8KWXG5ohgdKp5pJSpWEIClEDsHVy/UV1bjyo4Lsqc2tWSQpTWAnPUPGqldbpOilCWUZCiSSGMnGDyBVz9vqppXYF2BMjSI32hCSEhRTl3ZWevnU5VwhsMIdmJKElZCdbZJzgns22BqtAnLlsh1Day4CRpcbwvq/7sDny2/Spy3J6GEKMJiQ70xwArZKcHCt+vkPjRbUVznHvtjdjuOMPNBpOCv+2U53I5Eb7imUZ9iTHQ7HUlTSh4pTy7KXNSJ2hba7e2kkgpWkp0f+WSDn2A0whlwxWy60hlwjKkIOQDSY0Zi+eVnfh+1L6YXzys78P2pfVWlwRMqcmNqKKKjlUWO/nL941Cpu/nL941CrceKJMt2XLT5Vj+/wDxWzrGWnyrH9/+K2dcHlc0dnj8WcpXS/ZnSwMu6Do5fixtz9dL4ZvClPF9DSRpR0QUc74OrOPh+vVTWvNq5bnQyta8+DI+rGrQM4q3VS2+TmPdq1mh7jR7RXmRQVAcyKACjNLrhf7ZbcCRLRrJwG0HUsn2DekIvd64g+0s2uCuK0250fTOKGVbA59QwerPwrSg3qZckhnfuJWLO2hKEpffW6lvRr0hGrrUer2ddLYxk3B1a0tdO4R4y3BpaJOBvucgb7DbYjOc56DhByS2yJcoFTbocPiZCsdXVjbv681oWoLLTYRgqSNgDyx2Y5VpuKWgtW9RTAhNIfeU5MM19bhLijuhs7eKEj4c6ZKecbQlMWI4vUrGThIT6zkg91XEoQgYSkJHqFe1hu5pIroS6lRw0jJ5qK9z+lcktTlqUp1bCSFkoASVADqzy39dXaKQyo41PVpCZLCRq8b+ydx6vGroxFLKQkPKI7MD/wC+813r2gCmi3hDinDJfWokkFRB0g74G3KpuwkPJSlx10hKtWysZ9RxzHqqzRQBV+wMjkp4DsDy8d2a4ybNFlRhHcLugLK9nVZyQRzznr76YUUAK4nD8GG0ptvplJWAFdI8pWQOXM+ursaM3EYSy2VaE5xqUSe813qJobbFYyN98rO/D9qX0wvvlZ34ftS+q9LgibU5MbUUUVGKgsd/OX7xqFTd/OX7xqFW48USZbsuWnyrH9/+K2dYy0+VY/v/AMVs64PK5o7PH4s9pch65KlykdC0Gk6egUo41c9WcZ9XV10xrzArlOkThdwFkji3GN9p8TUH1HRpz43LfOM4q1m4HR/eiD/LxVHPs3FU7yxbI6Gy/CQdbgVqQyg5KSFYOe3GKtx4dtkxm5DcKPodQFpyykbEZHVWjJTahXpbzxkXxsMqcJbSxGSlSU4G2VEj9OuoSuGY05CETLncH0pWlWDI0g4PIhIAx8K8tjVpemSUogoCn1lzS40gadOGyAOfNIPZ41dbmLNBXHafisJXIdCW0pZT4yuYHqzjHxp3aegW0LcG02u2JIhRI7GeZQkAq9p5mrgUgf6h31TYh21+Oh9EJjQtIUMtJGx37KoWpNmmOOiNEZcSpSlhamkgHfBA6+rs66y9dWGw91p/yHfRrT/kO+kt2jWtlLDTkFoFx1KklDaBkpIVp3xzxjb11cYh2yRFbktwo5bcQFpJZTuCM9lFhl7Wn/Id9GtP+Q76S2xFqlOuoRb20qKis9I23seRGxPLbv7ajdxZYTkdD8VlKysLQlLKfG3AA+JUP/oE0W1sFx5rT/kO+jWn/Id9Um4dsdjpfRDjltaQoHoRyxnsqnbUWmYVBmEyQrLgUptG+TggAb7GiwDnWn/Id9GtP+Q76R3RFrhuMdNbkEa9QU2ygjPLBGc9Y3xjlV4QrepgPIgMKBTqADKcmiwF7pE/5Dvo6RP+Q76SWiNbHA6wm3oSpK1OkOtN58dRVgYJ2GcZry6ItEZ+Mw5BbLi16kJbZR4xHVviiwXHmtP+Q76Nae0D40rmJtEK3mc7CY6EAHxWUk74A/eoW+PaFlbCY0fpA654ikI1fizyGdt+6iwDfWn/ACHfXgUDyINV/Blv9Bj/AP8AUn6V1ZjMRwQwy20DzCEgZ7qQGVvnlZ34ftS+mF98rO/D9qX1XpcETanJjaiiioxUFjv5y/eNQqbv5y/eNQq3HiiTLdly0+VI/v8A8Vs6xVucQ1cGXHFBKUqySeqtT4WgelI764vJi3JWR1+PJKOpcoqn4WgelI76PC0D0pHfXLgl0dGOPZ3fix5OOnYbdwCBrSDgHmN+2ppSEpCUgJA2AHVVXwtA9KR30eFoHpSO+jDLoMUezqzCjRiCxGZaIGkFCAnbOcbeupPRmXwkPNNuBJynWkHBxjr9RPfXDwtA9KR30eFoHpSO+jDLoMUey0lAQkJSAEgYAA2FQbisMrUtpltCl/iKUgFXtrh4WgelI76PC0D0pHfRhl0GKPZ2eisSCC8w26UggFaAcA866hICNGBpxjGNsVU8LQPSkd9HhaB6UjvowS6DFHs7MxI0ZRLEdtsnYlCAnPdSu53a2R5am57CFBCMJWpAVuSAU+rmg+vPqq94WgelI76g5PtbydLrzK05zhQyM01GXuhOUeztClMzojchgHonE5TqGNvZU2YceOSWGGmieZQgDPd7T31xF0t45Sm++jwtA9KR30sEugxR7LDrDTww62hY5YUnP/OQ7qlpAGABgbAYqr4WgelI76PC0D0pHfRgl0PFHs7tRmWCS0y22VABRSkDOBgZ9lePRI8g/wB9ht3bHjoCtvjXHwtA9KR30eFoHpSO+jDLoMUeyw6y282W3W0OIPNK05B+FDcdpr8tpCOZ8VIG551X8LQPSkd9HhaB6UjvowS6DFHsuUGqfhaB6Ujvo8KwPSm++jBLoMcezOXzys77B+1L6u3d5t+4uONLC0EDBHsqlVWnwRNnyY2oooqMVRY7+cv3jUKm7+cv3jUKtx4oky3YUUUUxBRRXaO0l5RbKglZHiEnbPrpN2VwSucaKsLjEqKmvwEZSFEZKeWcV4qG6nOrSAMgnUMAg/8AsUscTWFnCva6BsNvht/IHWQeWeuuq4agtLScawQlRKhgqPUKHNIWFlWiu/2R3AOE+N1ah7Kg40psJUSkpVnBByDRiTDCznRXf7I6TgBOQcHxhscE791SaiqL6ArTpKkjdX4s4O3woxx7DCytRVqLFTILwyQUJyMe3s69qgIy3QXGUeJvgE7kDnSxxuPCzhRXdUR1Cik6RgkK8YbY55r37E/pJ0jbPX2c6eOPYsLK9FW34fRJISQooUrO+5AxXNCW0Mh5xJXqUUhIVjkATnvpKaaugwtbnCipKKSo6QQOoE5xXZUfKvE2SEJUSo7DIFacktws2V6K7mI8AdhkZ21DJxzr1yP0UdRVp1hzScHONjtSxoMLK9FFFaEFFFFADaiiioZXFjv5y/eNQqbv5y/eNQq3HiiTLdhRRRTEFSQstrC08xUaKAOyZKwgJ0pyE6dRG+M5xXRuVkLQ9ulWT+HrJBOe6qtFZcIseJnWQ4HX1LTsDy2x1VNMx0OdIQlStesZHI9tV6KMKtYLssIlLDqVK5DAOB1A5ryQ6haG0NjARnfGOdcKKMCvcMTsWDLc3wlCSo5UQNycEfya8TKWkpOlKtJBTkciBj+BXGvKMEQxM6IeWgLCTjXjJHVvmuhmu4UMJ3z1cs86r0UOKYYmdlSXF6ySPHKlH2nnUjMdUkpUEnOcHHLNV6KMEegxM7KkuLUonGTnPx51FDpQkoKUrQd9Kh1/xXOinhVrCuyS16zulI3zsMV1+1KIwUIIKQk7HcDlXCihxTC7O6pbqlatgfG5DHPnXjslbySFBI1K1KIG5NcaKWFDuwooorQgooooAbUUUVDK4sd/OX7xqFTd/OX7xqFW48USZbsKKKKYgooooAKKKKACiiigAqw0hYQFNtlbiskYTnSB14/5yqvVyLLShgsnGrOU+PpyBvjPtrFRtI1DfU7CLJbb1ylKKVEDQfHP/r21wQwnDmhPSqBTpQeekjOdvh30OyZEhRLroaRyO+AB2dp9lcRIiLWsuEjOAgg8hyH8V5K/uzbsXDFYLCVIGpzRnQDzOE7fqTt2VxZQxoeU8nSUkAAE5GQf5xzrkXIIKTlWP9WSOWPrXnSwlYyVchyUN9qavbcC0LcgqIS+ThZRsgnlVaQx0BSNWdSc7jGK8K4eSAT2DJ9Yx/NSIjaVYLmceKDinFu+4mlY4UV7Xlex5hRRRQAUUUUAFFFFABRRRQA2oooqGVxY7+cv3jUKaFpsnJQkk+qvOib82n5RVSNXRaE50tdxZRTPom/Np+UUdE35tPyinnfAsr5FlFM+ib82n5RR0Tfm0/KKM74DK+RZRTPom/Np+UUdE35tPyijO+AyvkWUUz6JvzaflFHRN+bT8oozvgMr5KCA2UL1qIVjxduZr3oorgw6TunBwTnOf/ur3RN+bT8oo6JvzaflFZdS5pQt7i1EK3tqBBdVgg79W5z/AM9depg25GQVOLCcafgM7f8AlTHom/Np7qOib82n5RWbx6NWfYuEWEQ+jcII8Tnv/wAwK8ahwOjAWFg7ZAJPLP8A6pl0Tfm0/KKOib82n5RRiXQsL7FjkSKcOJIKwQrr543/AFq0tMPUdKjjIxz5bZ/n9Ks9E35tPyijom/Np+UU1OwYL7lJwMdGdB8fUNt8Yx9c1xpn0Tfm0/KKOib82n5RWlVt7GXT+RZRTPom/Np+UUdE35tPyinnfAsr5FlFM+ib82n5RR0Tfm0/KKM74DK+RZRTPom/Np+UUdE35tPyijO+AyvkWUUz6JvzaflFHRN+bT8oozvgMr5J0UUVKKR//9k="/>
          <p:cNvSpPr>
            <a:spLocks noChangeAspect="1" noChangeArrowheads="1"/>
          </p:cNvSpPr>
          <p:nvPr/>
        </p:nvSpPr>
        <p:spPr bwMode="auto">
          <a:xfrm>
            <a:off x="6071493" y="494606"/>
            <a:ext cx="247650" cy="24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sz="1950"/>
          </a:p>
        </p:txBody>
      </p:sp>
      <p:pic>
        <p:nvPicPr>
          <p:cNvPr id="18440"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57636" y="737701"/>
            <a:ext cx="1741289" cy="2677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descr="http://images.tandf.co.uk/common/jackets/amazon/978146655/978146655153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83946" y="3390572"/>
            <a:ext cx="1824332" cy="280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1969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Rectangle 7"/>
          <p:cNvSpPr>
            <a:spLocks noChangeArrowheads="1"/>
          </p:cNvSpPr>
          <p:nvPr/>
        </p:nvSpPr>
        <p:spPr bwMode="auto">
          <a:xfrm>
            <a:off x="3863976" y="333375"/>
            <a:ext cx="618331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p>
            <a:pPr algn="r" defTabSz="957263">
              <a:spcBef>
                <a:spcPct val="20000"/>
              </a:spcBef>
              <a:spcAft>
                <a:spcPct val="20000"/>
              </a:spcAft>
              <a:tabLst>
                <a:tab pos="741363" algn="l"/>
              </a:tabLst>
              <a:defRPr/>
            </a:pPr>
            <a:r>
              <a:rPr lang="fr-FR" sz="4400" dirty="0"/>
              <a:t>Louis Chauvel </a:t>
            </a:r>
          </a:p>
          <a:p>
            <a:pPr algn="r" defTabSz="957263">
              <a:spcBef>
                <a:spcPct val="20000"/>
              </a:spcBef>
              <a:spcAft>
                <a:spcPct val="20000"/>
              </a:spcAft>
              <a:tabLst>
                <a:tab pos="741363" algn="l"/>
              </a:tabLst>
              <a:defRPr/>
            </a:pPr>
            <a:r>
              <a:rPr lang="fr-FR" dirty="0">
                <a:latin typeface="Old English Text MT" pitchFamily="66" charset="0"/>
              </a:rPr>
              <a:t>Pr Dr </a:t>
            </a:r>
            <a:r>
              <a:rPr lang="fr-FR" dirty="0" err="1">
                <a:latin typeface="Old English Text MT" pitchFamily="66" charset="0"/>
              </a:rPr>
              <a:t>at</a:t>
            </a:r>
            <a:r>
              <a:rPr lang="fr-FR" dirty="0">
                <a:latin typeface="Old English Text MT" pitchFamily="66" charset="0"/>
              </a:rPr>
              <a:t> </a:t>
            </a:r>
            <a:r>
              <a:rPr lang="fr-FR" dirty="0" err="1">
                <a:latin typeface="Old English Text MT" pitchFamily="66" charset="0"/>
              </a:rPr>
              <a:t>University</a:t>
            </a:r>
            <a:r>
              <a:rPr lang="fr-FR" dirty="0">
                <a:latin typeface="Old English Text MT" pitchFamily="66" charset="0"/>
              </a:rPr>
              <a:t> of Luxembourg</a:t>
            </a:r>
            <a:br>
              <a:rPr lang="fr-FR" dirty="0">
                <a:latin typeface="Old English Text MT" pitchFamily="66" charset="0"/>
              </a:rPr>
            </a:b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mj-lt"/>
            </a:endParaRPr>
          </a:p>
          <a:p>
            <a:pPr algn="r" defTabSz="957263">
              <a:spcBef>
                <a:spcPct val="20000"/>
              </a:spcBef>
              <a:spcAft>
                <a:spcPct val="20000"/>
              </a:spcAft>
              <a:tabLst>
                <a:tab pos="741363" algn="l"/>
              </a:tabLst>
              <a:defRPr/>
            </a:pPr>
            <a:endParaRPr lang="fr-FR" b="1" dirty="0">
              <a:latin typeface="+mj-lt"/>
            </a:endParaRPr>
          </a:p>
          <a:p>
            <a:pPr algn="r" defTabSz="957263">
              <a:spcBef>
                <a:spcPct val="20000"/>
              </a:spcBef>
              <a:spcAft>
                <a:spcPct val="20000"/>
              </a:spcAft>
              <a:tabLst>
                <a:tab pos="741363" algn="l"/>
              </a:tabLst>
              <a:defRPr/>
            </a:pPr>
            <a:r>
              <a:rPr lang="fr-FR" b="1" dirty="0">
                <a:latin typeface="+mj-lt"/>
              </a:rPr>
              <a:t>louis.chauvel@uni.lu</a:t>
            </a:r>
            <a:br>
              <a:rPr lang="fr-FR" b="1" dirty="0">
                <a:latin typeface="+mj-lt"/>
              </a:rPr>
            </a:br>
            <a:r>
              <a:rPr lang="fr-FR" b="1" dirty="0">
                <a:latin typeface="+mj-lt"/>
              </a:rPr>
              <a:t>http://www.louischauvel.org </a:t>
            </a:r>
          </a:p>
        </p:txBody>
      </p:sp>
      <p:sp>
        <p:nvSpPr>
          <p:cNvPr id="2050" name="Slide Number Placeholder 3"/>
          <p:cNvSpPr>
            <a:spLocks noGrp="1"/>
          </p:cNvSpPr>
          <p:nvPr>
            <p:ph type="sldNum" sz="quarter" idx="10"/>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C0991A9D-D730-49AF-92A2-375396CBF1F7}" type="slidenum">
              <a:rPr lang="fr-FR" sz="1400">
                <a:latin typeface="Old English Text MT" pitchFamily="66" charset="0"/>
              </a:rPr>
              <a:pPr/>
              <a:t>3</a:t>
            </a:fld>
            <a:endParaRPr lang="fr-FR" sz="1400">
              <a:latin typeface="Old English Text MT" pitchFamily="66" charset="0"/>
            </a:endParaRPr>
          </a:p>
        </p:txBody>
      </p:sp>
      <p:sp>
        <p:nvSpPr>
          <p:cNvPr id="2051" name="Rectangle 6"/>
          <p:cNvSpPr>
            <a:spLocks noGrp="1" noChangeArrowheads="1"/>
          </p:cNvSpPr>
          <p:nvPr>
            <p:ph type="body" idx="1"/>
          </p:nvPr>
        </p:nvSpPr>
        <p:spPr>
          <a:xfrm>
            <a:off x="1327732" y="1064263"/>
            <a:ext cx="10714038" cy="4376738"/>
          </a:xfrm>
          <a:noFill/>
        </p:spPr>
        <p:txBody>
          <a:bodyPr/>
          <a:lstStyle/>
          <a:p>
            <a:pPr marL="0" indent="0"/>
            <a:endParaRPr lang="en-US" sz="1800" dirty="0">
              <a:latin typeface="Old English Text MT" pitchFamily="66" charset="0"/>
            </a:endParaRPr>
          </a:p>
          <a:p>
            <a:pPr marL="0" indent="0" algn="ctr"/>
            <a:endParaRPr lang="en-GB" altLang="ja-JP" sz="3300" dirty="0">
              <a:latin typeface="Old English Text MT" pitchFamily="66" charset="0"/>
              <a:ea typeface="MS PGothic" pitchFamily="34" charset="-128"/>
            </a:endParaRPr>
          </a:p>
          <a:p>
            <a:pPr marL="0" indent="0" algn="ctr"/>
            <a:r>
              <a:rPr lang="en-US" sz="3600" cap="small" dirty="0"/>
              <a:t>inequality across birth cohorts</a:t>
            </a:r>
            <a:br>
              <a:rPr lang="en-US" sz="3600" cap="small" dirty="0"/>
            </a:br>
            <a:r>
              <a:rPr lang="en-US" sz="3600" cap="small" dirty="0"/>
              <a:t>PART </a:t>
            </a:r>
            <a:r>
              <a:rPr lang="en-US" sz="3600" cap="small" dirty="0" smtClean="0"/>
              <a:t>1: </a:t>
            </a:r>
            <a:r>
              <a:rPr lang="en-US" sz="3600" cap="small" dirty="0"/>
              <a:t/>
            </a:r>
            <a:br>
              <a:rPr lang="en-US" sz="3600" cap="small" dirty="0"/>
            </a:br>
            <a:r>
              <a:rPr lang="en-US" sz="3600" cap="small" dirty="0" smtClean="0"/>
              <a:t>Theory of Cohort Divergences</a:t>
            </a:r>
            <a:endParaRPr lang="fr-FR" altLang="ja-JP" sz="3300" dirty="0">
              <a:ea typeface="MS PGothic" pitchFamily="34" charset="-128"/>
            </a:endParaRPr>
          </a:p>
        </p:txBody>
      </p:sp>
      <p:pic>
        <p:nvPicPr>
          <p:cNvPr id="2054" name="Picture 6">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77142" y="4350842"/>
            <a:ext cx="2081313" cy="10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25"/>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atin typeface="Old English Text MT" pitchFamily="66" charset="0"/>
            </a:endParaRPr>
          </a:p>
        </p:txBody>
      </p:sp>
      <p:sp>
        <p:nvSpPr>
          <p:cNvPr id="2056" name="Rectangle 26"/>
          <p:cNvSpPr>
            <a:spLocks noChangeArrowheads="1"/>
          </p:cNvSpPr>
          <p:nvPr/>
        </p:nvSpPr>
        <p:spPr bwMode="auto">
          <a:xfrm>
            <a:off x="1143001" y="1643064"/>
            <a:ext cx="2254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200">
                <a:solidFill>
                  <a:srgbClr val="000000"/>
                </a:solidFill>
                <a:latin typeface="Old English Text MT" pitchFamily="66" charset="0"/>
                <a:cs typeface="Times New Roman" pitchFamily="18" charset="0"/>
              </a:rPr>
              <a:t> </a:t>
            </a:r>
            <a:endParaRPr lang="en-US">
              <a:latin typeface="Old English Text MT" pitchFamily="66" charset="0"/>
            </a:endParaRPr>
          </a:p>
        </p:txBody>
      </p:sp>
      <p:sp>
        <p:nvSpPr>
          <p:cNvPr id="9" name="Rectangle 1"/>
          <p:cNvSpPr>
            <a:spLocks noChangeArrowheads="1"/>
          </p:cNvSpPr>
          <p:nvPr/>
        </p:nvSpPr>
        <p:spPr bwMode="auto">
          <a:xfrm>
            <a:off x="4614151" y="5373217"/>
            <a:ext cx="2407292"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r>
              <a:rPr lang="en-US" altLang="en-US" sz="1800" b="1" dirty="0">
                <a:latin typeface="Papyrus" pitchFamily="66" charset="0"/>
              </a:rPr>
              <a:t>IRSEI </a:t>
            </a:r>
            <a:br>
              <a:rPr lang="en-US" altLang="en-US" sz="1800" b="1" dirty="0">
                <a:latin typeface="Papyrus" pitchFamily="66" charset="0"/>
              </a:rPr>
            </a:br>
            <a:r>
              <a:rPr lang="en-US" altLang="en-US" sz="1800" b="1" dirty="0">
                <a:latin typeface="Papyrus" pitchFamily="66" charset="0"/>
              </a:rPr>
              <a:t>Institute for Research </a:t>
            </a:r>
            <a:br>
              <a:rPr lang="en-US" altLang="en-US" sz="1800" b="1" dirty="0">
                <a:latin typeface="Papyrus" pitchFamily="66" charset="0"/>
              </a:rPr>
            </a:br>
            <a:r>
              <a:rPr lang="en-US" altLang="en-US" sz="1800" b="1" dirty="0">
                <a:latin typeface="Papyrus" pitchFamily="66" charset="0"/>
              </a:rPr>
              <a:t>on  Socio-Economic  </a:t>
            </a:r>
            <a:br>
              <a:rPr lang="en-US" altLang="en-US" sz="1800" b="1" dirty="0">
                <a:latin typeface="Papyrus" pitchFamily="66" charset="0"/>
              </a:rPr>
            </a:br>
            <a:r>
              <a:rPr lang="en-US" altLang="en-US" sz="1800" b="1" dirty="0">
                <a:latin typeface="Papyrus" pitchFamily="66" charset="0"/>
              </a:rPr>
              <a:t>Inequality</a:t>
            </a:r>
          </a:p>
        </p:txBody>
      </p:sp>
      <p:pic>
        <p:nvPicPr>
          <p:cNvPr id="10" name="Picture 4" descr="Fonds National de la Recherche Luxembour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56683" y="291150"/>
            <a:ext cx="3760224"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descr="Résultats de recherche d'images pour « lisdatacenter »"/>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56683" y="1461933"/>
            <a:ext cx="1880112" cy="2139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669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1838325" y="1190625"/>
            <a:ext cx="5710238"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2385" tIns="26193" rIns="52385" bIns="26193"/>
          <a:lstStyle>
            <a:lvl1pPr marL="342900" indent="-342900" algn="l" defTabSz="957263" rtl="0" eaLnBrk="0" fontAlgn="base" hangingPunct="0">
              <a:spcBef>
                <a:spcPct val="20000"/>
              </a:spcBef>
              <a:spcAft>
                <a:spcPct val="100000"/>
              </a:spcAft>
              <a:tabLst>
                <a:tab pos="741363" algn="l"/>
              </a:tabLst>
              <a:defRPr sz="1900" b="1">
                <a:solidFill>
                  <a:schemeClr val="tx1"/>
                </a:solidFill>
                <a:latin typeface="+mn-lt"/>
                <a:ea typeface="+mn-ea"/>
                <a:cs typeface="+mn-cs"/>
              </a:defRPr>
            </a:lvl1pPr>
            <a:lvl2pPr marL="249238" indent="-84138" algn="l" defTabSz="957263" rtl="0" eaLnBrk="0" fontAlgn="base" hangingPunct="0">
              <a:spcBef>
                <a:spcPct val="20000"/>
              </a:spcBef>
              <a:spcAft>
                <a:spcPct val="0"/>
              </a:spcAft>
              <a:buClr>
                <a:schemeClr val="tx1"/>
              </a:buClr>
              <a:buFont typeface="Zapf Dingbats" charset="2"/>
              <a:buChar char="l"/>
              <a:tabLst>
                <a:tab pos="741363" algn="l"/>
              </a:tabLst>
              <a:defRPr sz="1700" b="1">
                <a:solidFill>
                  <a:schemeClr val="tx1"/>
                </a:solidFill>
                <a:latin typeface="+mn-lt"/>
              </a:defRPr>
            </a:lvl2pPr>
            <a:lvl3pPr marL="582613" indent="-168275" algn="l" defTabSz="957263" rtl="0" eaLnBrk="0" fontAlgn="base" hangingPunct="0">
              <a:spcBef>
                <a:spcPct val="20000"/>
              </a:spcBef>
              <a:spcAft>
                <a:spcPct val="0"/>
              </a:spcAft>
              <a:buClr>
                <a:schemeClr val="tx1"/>
              </a:buClr>
              <a:buFont typeface="Zapf Dingbats" charset="2"/>
              <a:buChar char="l"/>
              <a:tabLst>
                <a:tab pos="741363" algn="l"/>
              </a:tabLst>
              <a:defRPr sz="1300" b="1">
                <a:solidFill>
                  <a:schemeClr val="tx1"/>
                </a:solidFill>
                <a:latin typeface="+mn-lt"/>
              </a:defRPr>
            </a:lvl3pPr>
            <a:lvl4pPr marL="747713" indent="623888" algn="l" defTabSz="957263" rtl="0" eaLnBrk="0" fontAlgn="base" hangingPunct="0">
              <a:spcBef>
                <a:spcPct val="20000"/>
              </a:spcBef>
              <a:spcAft>
                <a:spcPct val="0"/>
              </a:spcAft>
              <a:tabLst>
                <a:tab pos="741363" algn="l"/>
              </a:tabLst>
              <a:defRPr sz="1300">
                <a:solidFill>
                  <a:schemeClr val="tx1"/>
                </a:solidFill>
                <a:latin typeface="+mn-lt"/>
              </a:defRPr>
            </a:lvl4pPr>
            <a:lvl5pPr marL="995363" indent="74613" algn="l" defTabSz="957263" rtl="0" eaLnBrk="0" fontAlgn="base" hangingPunct="0">
              <a:spcBef>
                <a:spcPct val="20000"/>
              </a:spcBef>
              <a:spcAft>
                <a:spcPct val="0"/>
              </a:spcAft>
              <a:tabLst>
                <a:tab pos="741363" algn="l"/>
              </a:tabLst>
              <a:defRPr sz="1100">
                <a:solidFill>
                  <a:schemeClr val="tx1"/>
                </a:solidFill>
                <a:latin typeface="+mn-lt"/>
              </a:defRPr>
            </a:lvl5pPr>
            <a:lvl6pPr marL="1452563" indent="74613" algn="l" defTabSz="957263" rtl="0" eaLnBrk="0" fontAlgn="base" hangingPunct="0">
              <a:spcBef>
                <a:spcPct val="20000"/>
              </a:spcBef>
              <a:spcAft>
                <a:spcPct val="0"/>
              </a:spcAft>
              <a:tabLst>
                <a:tab pos="741363" algn="l"/>
              </a:tabLst>
              <a:defRPr sz="1100">
                <a:solidFill>
                  <a:schemeClr val="tx1"/>
                </a:solidFill>
                <a:latin typeface="+mn-lt"/>
              </a:defRPr>
            </a:lvl6pPr>
            <a:lvl7pPr marL="1909763" indent="74613" algn="l" defTabSz="957263" rtl="0" eaLnBrk="0" fontAlgn="base" hangingPunct="0">
              <a:spcBef>
                <a:spcPct val="20000"/>
              </a:spcBef>
              <a:spcAft>
                <a:spcPct val="0"/>
              </a:spcAft>
              <a:tabLst>
                <a:tab pos="741363" algn="l"/>
              </a:tabLst>
              <a:defRPr sz="1100">
                <a:solidFill>
                  <a:schemeClr val="tx1"/>
                </a:solidFill>
                <a:latin typeface="+mn-lt"/>
              </a:defRPr>
            </a:lvl7pPr>
            <a:lvl8pPr marL="2366963" indent="74613" algn="l" defTabSz="957263" rtl="0" eaLnBrk="0" fontAlgn="base" hangingPunct="0">
              <a:spcBef>
                <a:spcPct val="20000"/>
              </a:spcBef>
              <a:spcAft>
                <a:spcPct val="0"/>
              </a:spcAft>
              <a:tabLst>
                <a:tab pos="741363" algn="l"/>
              </a:tabLst>
              <a:defRPr sz="1100">
                <a:solidFill>
                  <a:schemeClr val="tx1"/>
                </a:solidFill>
                <a:latin typeface="+mn-lt"/>
              </a:defRPr>
            </a:lvl8pPr>
            <a:lvl9pPr marL="2824163" indent="74613" algn="l" defTabSz="957263" rtl="0" eaLnBrk="0" fontAlgn="base" hangingPunct="0">
              <a:spcBef>
                <a:spcPct val="20000"/>
              </a:spcBef>
              <a:spcAft>
                <a:spcPct val="0"/>
              </a:spcAft>
              <a:tabLst>
                <a:tab pos="741363" algn="l"/>
              </a:tabLst>
              <a:defRPr sz="1100">
                <a:solidFill>
                  <a:schemeClr val="tx1"/>
                </a:solidFill>
                <a:latin typeface="+mn-lt"/>
              </a:defRPr>
            </a:lvl9pPr>
          </a:lstStyle>
          <a:p>
            <a:pPr>
              <a:spcBef>
                <a:spcPts val="0"/>
              </a:spcBef>
              <a:spcAft>
                <a:spcPts val="397"/>
              </a:spcAft>
              <a:defRPr/>
            </a:pPr>
            <a:r>
              <a:rPr lang="en-US" sz="813" b="0" kern="0" dirty="0"/>
              <a:t> </a:t>
            </a:r>
          </a:p>
          <a:p>
            <a:pPr>
              <a:spcBef>
                <a:spcPts val="0"/>
              </a:spcBef>
              <a:spcAft>
                <a:spcPts val="397"/>
              </a:spcAft>
              <a:defRPr/>
            </a:pPr>
            <a:r>
              <a:rPr lang="en-US" sz="813" b="0" kern="0" dirty="0"/>
              <a:t>Bell, A. (Ed.). (2020). Age, Period and Cohort Effects: Statistical Analysis and the Identification Problem (1st ed.). Routledge. https://doi.org/10.4324/9780429056819 </a:t>
            </a:r>
          </a:p>
          <a:p>
            <a:pPr>
              <a:spcBef>
                <a:spcPts val="0"/>
              </a:spcBef>
              <a:spcAft>
                <a:spcPts val="397"/>
              </a:spcAft>
              <a:defRPr/>
            </a:pPr>
            <a:r>
              <a:rPr lang="en-US" sz="813" b="0" kern="0" dirty="0" err="1"/>
              <a:t>Emeka</a:t>
            </a:r>
            <a:r>
              <a:rPr lang="en-US" sz="813" b="0" kern="0" dirty="0"/>
              <a:t>, Amon. 2020. Free and clear: national origins and progress toward unencumbered homeownership among post-civil rights era immigrants in the US. Journal of Ethnic &amp; Migration Studies. Dec2020, Vol. 46 Issue 18, p3808-3828. 21p. 1 Color Photograph, 2 Charts, 3 Graphs. DOI: 10.1080/1369183X.2019.1592876. </a:t>
            </a:r>
          </a:p>
          <a:p>
            <a:pPr>
              <a:spcBef>
                <a:spcPts val="0"/>
              </a:spcBef>
              <a:spcAft>
                <a:spcPts val="397"/>
              </a:spcAft>
              <a:defRPr/>
            </a:pPr>
            <a:r>
              <a:rPr lang="en-US" sz="813" b="0" kern="0" dirty="0"/>
              <a:t>Castillo‐</a:t>
            </a:r>
            <a:r>
              <a:rPr lang="en-US" sz="813" b="0" kern="0" dirty="0" err="1"/>
              <a:t>Carniglia</a:t>
            </a:r>
            <a:r>
              <a:rPr lang="en-US" sz="813" b="0" kern="0" dirty="0"/>
              <a:t>, Alvaro; Rivera‐Aguirre, Ariadne; </a:t>
            </a:r>
            <a:r>
              <a:rPr lang="en-US" sz="813" b="0" kern="0" dirty="0" err="1"/>
              <a:t>Calvo</a:t>
            </a:r>
            <a:r>
              <a:rPr lang="en-US" sz="813" b="0" kern="0" dirty="0"/>
              <a:t>, Esteban; </a:t>
            </a:r>
            <a:r>
              <a:rPr lang="en-US" sz="813" b="0" kern="0" dirty="0" err="1"/>
              <a:t>Queirolo</a:t>
            </a:r>
            <a:r>
              <a:rPr lang="en-US" sz="813" b="0" kern="0" dirty="0"/>
              <a:t>, Rosario; Keyes, Katherine M.; </a:t>
            </a:r>
            <a:r>
              <a:rPr lang="en-US" sz="813" b="0" kern="0" dirty="0" err="1"/>
              <a:t>Cerdá</a:t>
            </a:r>
            <a:r>
              <a:rPr lang="en-US" sz="813" b="0" kern="0" dirty="0"/>
              <a:t>, Magdalena. 2020. Trends in marijuana use in two Latin American countries: an age, period and cohort study. Addiction. Nov2020, Vol. 115 Issue 11, p2089-2097. 9p. 1 Chart, 3 Graphs. DOI: 10.1111/add.15058. </a:t>
            </a:r>
          </a:p>
          <a:p>
            <a:pPr>
              <a:spcBef>
                <a:spcPts val="0"/>
              </a:spcBef>
              <a:spcAft>
                <a:spcPts val="397"/>
              </a:spcAft>
              <a:defRPr/>
            </a:pPr>
            <a:r>
              <a:rPr lang="en-US" sz="813" b="0" kern="0" dirty="0"/>
              <a:t>Shen, </a:t>
            </a:r>
            <a:r>
              <a:rPr lang="en-US" sz="813" b="0" kern="0" dirty="0" err="1"/>
              <a:t>Yinzhi</a:t>
            </a:r>
            <a:r>
              <a:rPr lang="en-US" sz="813" b="0" kern="0" dirty="0"/>
              <a:t>; </a:t>
            </a:r>
            <a:r>
              <a:rPr lang="en-US" sz="813" b="0" kern="0" dirty="0" err="1"/>
              <a:t>Bushway</a:t>
            </a:r>
            <a:r>
              <a:rPr lang="en-US" sz="813" b="0" kern="0" dirty="0"/>
              <a:t>, Shawn D.; Sorensen, Lucy C.; Smith, Herbert L. 2020. Locking up my generation: Cohort differences in prison spells over the life course. Criminology. Nov2020, Vol. 58 Issue 4, p645-677. 33p. DOI: 10.1111/1745-9125.12256. </a:t>
            </a:r>
          </a:p>
          <a:p>
            <a:pPr>
              <a:spcBef>
                <a:spcPts val="0"/>
              </a:spcBef>
              <a:spcAft>
                <a:spcPts val="397"/>
              </a:spcAft>
              <a:defRPr/>
            </a:pPr>
            <a:r>
              <a:rPr lang="en-US" sz="813" b="0" kern="0" dirty="0"/>
              <a:t>Liu, Sze Yan; Lim, </a:t>
            </a:r>
            <a:r>
              <a:rPr lang="en-US" sz="813" b="0" kern="0" dirty="0" err="1"/>
              <a:t>Sungwoo</a:t>
            </a:r>
            <a:r>
              <a:rPr lang="en-US" sz="813" b="0" kern="0" dirty="0"/>
              <a:t>. 2020. Collective Trauma and Mental Health Hospitalization Rates Among Children in New York State, 1999-2013: Age, Period, and Cohort Effects. Journal of Traumatic Stress. Oct2020, Vol. 33 Issue 5, p824-834. 11p. 2 Charts, 4 Graphs. DOI: 10.1002/jts.22449. </a:t>
            </a:r>
          </a:p>
          <a:p>
            <a:pPr>
              <a:spcBef>
                <a:spcPts val="0"/>
              </a:spcBef>
              <a:spcAft>
                <a:spcPts val="397"/>
              </a:spcAft>
              <a:defRPr/>
            </a:pPr>
            <a:r>
              <a:rPr lang="en-US" sz="813" b="0" kern="0" dirty="0"/>
              <a:t>Vogel, Matt; Thompson, Kristina J; </a:t>
            </a:r>
            <a:r>
              <a:rPr lang="en-US" sz="813" b="0" kern="0" dirty="0" err="1"/>
              <a:t>Messner</a:t>
            </a:r>
            <a:r>
              <a:rPr lang="en-US" sz="813" b="0" kern="0" dirty="0"/>
              <a:t>, Steven F. 2020. The Enduring Influence of Cohort Characteristics on Race-Specific Homicide Rates. Social Forces. Sep2020, Vol. 99 Issue 1, p1-30. 30p. DOI: 10.1093/sf/soz127. </a:t>
            </a:r>
          </a:p>
          <a:p>
            <a:pPr>
              <a:spcBef>
                <a:spcPts val="0"/>
              </a:spcBef>
              <a:spcAft>
                <a:spcPts val="397"/>
              </a:spcAft>
              <a:defRPr/>
            </a:pPr>
            <a:r>
              <a:rPr lang="en-US" sz="813" b="0" kern="0" dirty="0"/>
              <a:t>Shi, </a:t>
            </a:r>
            <a:r>
              <a:rPr lang="en-US" sz="813" b="0" kern="0" dirty="0" err="1"/>
              <a:t>Luzi</a:t>
            </a:r>
            <a:r>
              <a:rPr lang="en-US" sz="813" b="0" kern="0" dirty="0"/>
              <a:t>; Lu, </a:t>
            </a:r>
            <a:r>
              <a:rPr lang="en-US" sz="813" b="0" kern="0" dirty="0" err="1"/>
              <a:t>Yunmei</a:t>
            </a:r>
            <a:r>
              <a:rPr lang="en-US" sz="813" b="0" kern="0" dirty="0"/>
              <a:t>; Pickett, Justin T. 2020. The public salience of crime, 1960–2014: Age–period–cohort and time–series analyses†. Criminology. Aug2020, Vol. 58 Issue 3, p568-593. 26p. DOI: 10.1111/1745-9125.12248. </a:t>
            </a:r>
          </a:p>
          <a:p>
            <a:pPr>
              <a:spcBef>
                <a:spcPts val="0"/>
              </a:spcBef>
              <a:spcAft>
                <a:spcPts val="397"/>
              </a:spcAft>
              <a:defRPr/>
            </a:pPr>
            <a:r>
              <a:rPr lang="en-US" sz="813" b="0" kern="0" dirty="0" err="1"/>
              <a:t>Kratz</a:t>
            </a:r>
            <a:r>
              <a:rPr lang="en-US" sz="813" b="0" kern="0" dirty="0"/>
              <a:t>, Fabian; </a:t>
            </a:r>
            <a:r>
              <a:rPr lang="en-US" sz="813" b="0" kern="0" dirty="0" err="1"/>
              <a:t>Patzina</a:t>
            </a:r>
            <a:r>
              <a:rPr lang="en-US" sz="813" b="0" kern="0" dirty="0"/>
              <a:t>, Alexander. 2020. Endogenous Selection Bias and Cumulative Inequality over the Life Course: Evidence from Educational Inequality in Subjective Well-Being. European Sociological Review. Jun2020, Vol. 36 Issue 3, p333-350. 18p. 5 Graphs. DOI: 10.1093/</a:t>
            </a:r>
            <a:r>
              <a:rPr lang="en-US" sz="813" b="0" kern="0" dirty="0" err="1"/>
              <a:t>esr</a:t>
            </a:r>
            <a:r>
              <a:rPr lang="en-US" sz="813" b="0" kern="0" dirty="0"/>
              <a:t>/jcaa003. </a:t>
            </a:r>
          </a:p>
          <a:p>
            <a:pPr>
              <a:spcBef>
                <a:spcPts val="0"/>
              </a:spcBef>
              <a:spcAft>
                <a:spcPts val="397"/>
              </a:spcAft>
              <a:defRPr/>
            </a:pPr>
            <a:r>
              <a:rPr lang="en-US" sz="813" b="0" kern="0" dirty="0" err="1"/>
              <a:t>Vallée</a:t>
            </a:r>
            <a:r>
              <a:rPr lang="en-US" sz="813" b="0" kern="0" dirty="0"/>
              <a:t>‐Dubois, Florence; </a:t>
            </a:r>
            <a:r>
              <a:rPr lang="en-US" sz="813" b="0" kern="0" dirty="0" err="1"/>
              <a:t>Dassonneville</a:t>
            </a:r>
            <a:r>
              <a:rPr lang="en-US" sz="813" b="0" kern="0" dirty="0"/>
              <a:t>, Ruth; Godbout, Jean‐François. 2020. Educational equalization; Subjective well-being (Psychology); Demographic surveys; Labor supply; Selection bias (Statistics); Labor market research</a:t>
            </a:r>
          </a:p>
          <a:p>
            <a:pPr>
              <a:spcBef>
                <a:spcPts val="0"/>
              </a:spcBef>
              <a:spcAft>
                <a:spcPts val="397"/>
              </a:spcAft>
              <a:defRPr/>
            </a:pPr>
            <a:r>
              <a:rPr lang="en-US" sz="813" b="0" kern="0" dirty="0"/>
              <a:t>Nations &amp; Nationalism. Apr2020, Vol. 26 Issue 2, p344-365. 22p. DOI: 10.1111/nana.12378. </a:t>
            </a:r>
          </a:p>
          <a:p>
            <a:pPr>
              <a:spcBef>
                <a:spcPts val="0"/>
              </a:spcBef>
              <a:spcAft>
                <a:spcPts val="397"/>
              </a:spcAft>
              <a:defRPr/>
            </a:pPr>
            <a:r>
              <a:rPr lang="en-US" sz="813" b="0" kern="0" dirty="0"/>
              <a:t>Hardy, Melissa; </a:t>
            </a:r>
            <a:r>
              <a:rPr lang="en-US" sz="813" b="0" kern="0" dirty="0" err="1"/>
              <a:t>Skirbekk</a:t>
            </a:r>
            <a:r>
              <a:rPr lang="en-US" sz="813" b="0" kern="0" dirty="0"/>
              <a:t>, Vegard; </a:t>
            </a:r>
            <a:r>
              <a:rPr lang="en-US" sz="813" b="0" kern="0" dirty="0" err="1"/>
              <a:t>Stonawski</a:t>
            </a:r>
            <a:r>
              <a:rPr lang="en-US" sz="813" b="0" kern="0" dirty="0"/>
              <a:t>, Marcin. 2020. The Religiously Unaffiliated in Germany, 1949–2013: Contrasting Patterns of Social Change in East and West. Sociological Quarterly. Spring2020, Vol. 61 Issue 2, p254-286. 33p. 9 Charts, 1 Graph. DOI: 10.1080/00380253.2019.1593064. </a:t>
            </a:r>
          </a:p>
          <a:p>
            <a:pPr>
              <a:spcBef>
                <a:spcPts val="0"/>
              </a:spcBef>
              <a:spcAft>
                <a:spcPts val="397"/>
              </a:spcAft>
              <a:defRPr/>
            </a:pPr>
            <a:r>
              <a:rPr lang="en-US" sz="813" b="0" kern="0" dirty="0" err="1"/>
              <a:t>Thammatacharee</a:t>
            </a:r>
            <a:r>
              <a:rPr lang="en-US" sz="813" b="0" kern="0" dirty="0"/>
              <a:t>, </a:t>
            </a:r>
            <a:r>
              <a:rPr lang="en-US" sz="813" b="0" kern="0" dirty="0" err="1"/>
              <a:t>Noppakun</a:t>
            </a:r>
            <a:r>
              <a:rPr lang="en-US" sz="813" b="0" kern="0" dirty="0"/>
              <a:t>; Mills, Anne; </a:t>
            </a:r>
            <a:r>
              <a:rPr lang="en-US" sz="813" b="0" kern="0" dirty="0" err="1"/>
              <a:t>Nitsch</a:t>
            </a:r>
            <a:r>
              <a:rPr lang="en-US" sz="813" b="0" kern="0" dirty="0"/>
              <a:t>, Dorothea; </a:t>
            </a:r>
            <a:r>
              <a:rPr lang="en-US" sz="813" b="0" kern="0" dirty="0" err="1"/>
              <a:t>Lumpaopong</a:t>
            </a:r>
            <a:r>
              <a:rPr lang="en-US" sz="813" b="0" kern="0" dirty="0"/>
              <a:t>, </a:t>
            </a:r>
            <a:r>
              <a:rPr lang="en-US" sz="813" b="0" kern="0" dirty="0" err="1"/>
              <a:t>Adisorn</a:t>
            </a:r>
            <a:r>
              <a:rPr lang="en-US" sz="813" b="0" kern="0" dirty="0"/>
              <a:t>. 2020. The changing patterns of access overtime to the renal replacement therapy </a:t>
            </a:r>
            <a:r>
              <a:rPr lang="en-US" sz="813" b="0" kern="0" dirty="0" err="1"/>
              <a:t>programme</a:t>
            </a:r>
            <a:r>
              <a:rPr lang="en-US" sz="813" b="0" kern="0" dirty="0"/>
              <a:t> in Thailand. Health Policy &amp; Planning. Feb2020, Vol. 35 Issue 1, p1-6. 6p. DOI: 10.1093/</a:t>
            </a:r>
            <a:r>
              <a:rPr lang="en-US" sz="813" b="0" kern="0" dirty="0" err="1"/>
              <a:t>heapol</a:t>
            </a:r>
            <a:r>
              <a:rPr lang="en-US" sz="813" b="0" kern="0" dirty="0"/>
              <a:t>/czz121. </a:t>
            </a:r>
          </a:p>
          <a:p>
            <a:pPr>
              <a:spcBef>
                <a:spcPts val="0"/>
              </a:spcBef>
              <a:spcAft>
                <a:spcPts val="397"/>
              </a:spcAft>
              <a:defRPr/>
            </a:pPr>
            <a:r>
              <a:rPr lang="en-US" sz="813" b="0" kern="0" dirty="0" err="1"/>
              <a:t>Attell</a:t>
            </a:r>
            <a:r>
              <a:rPr lang="en-US" sz="813" b="0" kern="0" dirty="0"/>
              <a:t>, Brandon K. 2020. Changing Attitudes Toward Euthanasia and Suicide for Terminally Ill Persons, 1977 to 2016: An Age-Period-Cohort Analysis. Omega: Journal of Death &amp; Dying. Feb2020, Vol. 80 Issue 3, p355-379. 25p. 2 Charts, 4 Graphs. DOI: 10.1177/0030222817729612. </a:t>
            </a:r>
          </a:p>
        </p:txBody>
      </p:sp>
      <p:sp>
        <p:nvSpPr>
          <p:cNvPr id="18437" name="Slide Number Placeholder 3"/>
          <p:cNvSpPr>
            <a:spLocks noGrp="1"/>
          </p:cNvSpPr>
          <p:nvPr>
            <p:ph type="sldNum" sz="quarter" idx="10"/>
          </p:nvPr>
        </p:nvSpPr>
        <p:spPr>
          <a:xfrm>
            <a:off x="7854951" y="1290639"/>
            <a:ext cx="1357313" cy="301625"/>
          </a:xfrm>
        </p:spPr>
        <p:txBody>
          <a:bodyPr/>
          <a:lstStyle>
            <a:lvl1pPr>
              <a:defRPr sz="1584">
                <a:solidFill>
                  <a:schemeClr val="tx1"/>
                </a:solidFill>
                <a:latin typeface="Times New Roman" pitchFamily="18" charset="0"/>
              </a:defRPr>
            </a:lvl1pPr>
            <a:lvl2pPr marL="490463" indent="-188640">
              <a:defRPr sz="1584">
                <a:solidFill>
                  <a:schemeClr val="tx1"/>
                </a:solidFill>
                <a:latin typeface="Times New Roman" pitchFamily="18" charset="0"/>
              </a:defRPr>
            </a:lvl2pPr>
            <a:lvl3pPr marL="754559" indent="-150912">
              <a:defRPr sz="1584">
                <a:solidFill>
                  <a:schemeClr val="tx1"/>
                </a:solidFill>
                <a:latin typeface="Times New Roman" pitchFamily="18" charset="0"/>
              </a:defRPr>
            </a:lvl3pPr>
            <a:lvl4pPr marL="1056382" indent="-150912">
              <a:defRPr sz="1584">
                <a:solidFill>
                  <a:schemeClr val="tx1"/>
                </a:solidFill>
                <a:latin typeface="Times New Roman" pitchFamily="18" charset="0"/>
              </a:defRPr>
            </a:lvl4pPr>
            <a:lvl5pPr marL="1358206" indent="-150912">
              <a:defRPr sz="1584">
                <a:solidFill>
                  <a:schemeClr val="tx1"/>
                </a:solidFill>
                <a:latin typeface="Times New Roman" pitchFamily="18" charset="0"/>
              </a:defRPr>
            </a:lvl5pPr>
            <a:lvl6pPr marL="1660029" indent="-150912" algn="ctr" eaLnBrk="0" fontAlgn="base" hangingPunct="0">
              <a:spcBef>
                <a:spcPct val="0"/>
              </a:spcBef>
              <a:spcAft>
                <a:spcPct val="0"/>
              </a:spcAft>
              <a:defRPr sz="1584">
                <a:solidFill>
                  <a:schemeClr val="tx1"/>
                </a:solidFill>
                <a:latin typeface="Times New Roman" pitchFamily="18" charset="0"/>
              </a:defRPr>
            </a:lvl6pPr>
            <a:lvl7pPr marL="1961853" indent="-150912" algn="ctr" eaLnBrk="0" fontAlgn="base" hangingPunct="0">
              <a:spcBef>
                <a:spcPct val="0"/>
              </a:spcBef>
              <a:spcAft>
                <a:spcPct val="0"/>
              </a:spcAft>
              <a:defRPr sz="1584">
                <a:solidFill>
                  <a:schemeClr val="tx1"/>
                </a:solidFill>
                <a:latin typeface="Times New Roman" pitchFamily="18" charset="0"/>
              </a:defRPr>
            </a:lvl7pPr>
            <a:lvl8pPr marL="2263676" indent="-150912" algn="ctr" eaLnBrk="0" fontAlgn="base" hangingPunct="0">
              <a:spcBef>
                <a:spcPct val="0"/>
              </a:spcBef>
              <a:spcAft>
                <a:spcPct val="0"/>
              </a:spcAft>
              <a:defRPr sz="1584">
                <a:solidFill>
                  <a:schemeClr val="tx1"/>
                </a:solidFill>
                <a:latin typeface="Times New Roman" pitchFamily="18" charset="0"/>
              </a:defRPr>
            </a:lvl8pPr>
            <a:lvl9pPr marL="2565500" indent="-150912" algn="ctr" eaLnBrk="0" fontAlgn="base" hangingPunct="0">
              <a:spcBef>
                <a:spcPct val="0"/>
              </a:spcBef>
              <a:spcAft>
                <a:spcPct val="0"/>
              </a:spcAft>
              <a:defRPr sz="1584">
                <a:solidFill>
                  <a:schemeClr val="tx1"/>
                </a:solidFill>
                <a:latin typeface="Times New Roman" pitchFamily="18" charset="0"/>
              </a:defRPr>
            </a:lvl9pPr>
          </a:lstStyle>
          <a:p>
            <a:pPr>
              <a:defRPr/>
            </a:pPr>
            <a:fld id="{A0542485-9EAF-4BD0-BA38-7C4588F1A474}" type="slidenum">
              <a:rPr lang="fr-FR" altLang="en-US" sz="925"/>
              <a:pPr>
                <a:defRPr/>
              </a:pPr>
              <a:t>30</a:t>
            </a:fld>
            <a:endParaRPr lang="fr-FR" altLang="en-US" sz="925"/>
          </a:p>
        </p:txBody>
      </p:sp>
      <p:sp>
        <p:nvSpPr>
          <p:cNvPr id="18438" name="Rectangle 4"/>
          <p:cNvSpPr>
            <a:spLocks noChangeArrowheads="1"/>
          </p:cNvSpPr>
          <p:nvPr/>
        </p:nvSpPr>
        <p:spPr bwMode="auto">
          <a:xfrm>
            <a:off x="4567238" y="838200"/>
            <a:ext cx="3092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defRPr/>
            </a:pPr>
            <a:r>
              <a:rPr lang="en-US" altLang="en-US" sz="1584" b="1" dirty="0"/>
              <a:t>APC literature (2020...) </a:t>
            </a:r>
          </a:p>
        </p:txBody>
      </p:sp>
      <p:sp>
        <p:nvSpPr>
          <p:cNvPr id="18439" name="AutoShape 2" descr="data:image/jpeg;base64,/9j/4AAQSkZJRgABAQAAAQABAAD/2wBDAAoHBwgHBgoICAgLCgoLDhgQDg0NDh0VFhEYIx8lJCIfIiEmKzcvJik0KSEiMEExNDk7Pj4+JS5ESUM8SDc9Pjv/2wBDAQoLCw4NDhwQEBw7KCIoOzs7Ozs7Ozs7Ozs7Ozs7Ozs7Ozs7Ozs7Ozs7Ozs7Ozs7Ozs7Ozs7Ozs7Ozs7Ozs7Ozv/wAARCAFaAOEDASIAAhEBAxEB/8QAGwAAAgMBAQEAAAAAAAAAAAAAAAUCBAYDAQf/xABFEAABAwMCAgQLBwMDBAICAwABAgMEAAUREiEGMRNBUZEVIjVTVGFxcoGS0RQWMjOhscEHI1JCovA0YoLhJPFDcyWTsv/EABkBAAMBAQEAAAAAAAAAAAAAAAABBQIEA//EACwRAAIBAgYBBAEEAwEAAAAAAAABAgMREhMhMTJRBCJBYfChFCPB4TNxgZH/2gAMAwEAAhEDEQA/ANW664HVgOKACj11HpnPOK+an6OHWX20vF9wFwBRAA2zvUvuwz6Q53Cu+Nakl/RxOlUuZ7pnPOK+ajpnPOK+atD92GfSHO4Ufdhn0hzuFPOpfULKq/WZ7pnPOK+ajpnPOK+atD92GfSHO4Ufdhn0hzuFGdS+oMqqZ7pnPOK+ajpnPOK+atD92GfSHO4UHhlgD/qHO4UZ1L6gyqv1me6Zzzivmo6ZzzivmpmiHZXJaoaLy0qQnIU0HEFQxudvUKtM2CHIYQ+zMU42tIUhacEKB5EU86kvb8Cyqn1iLpnPOK+ajpXPOK+Y1oPu0x6Q53CuTvCyFnLcxaDpI3TnfvpZ9LoeVUEnSu+cX3mjpXPOL7zTNrhN8KHSXBWAonKRuRnYd3/DQjhF07LuBGnGClOdW/XvtS/UU+h5NTsWdM55xXzUdK75xfeavGxw/tht5vaPtZTlLWRrHI5057Aa6L4YbZW225dtK3SEtAjBUQCSBvucA/AGjPp9Bkz7FvSu+cX3mjpnPOK+ambPDTT7hWxdekQh4pWEgHBB3ScHYiuy7Pbm3C2u46VhSUFKlJBClfhHtPVTVal1+BZVTsTdM55xXzUdM55xXzU1kQLRFbW7IuqGkIX0alLWkAL56fb6q5uR7E0y0+5e2ENP56JanUBK8HBwevBp5tPr8Cyqnf5F3TOecV81HTOecV81M5cKzQNH2u7tMdINSOkcSnUO0Z6qup4bjrSFJkuEEZBAG9GdS6/AZVT6zP8ATOecV81HTOecV81aH7sM+kOdwo+7DPpDncKWdS+oeVV+sz3TOecV81HTOecV81aH7sM+kOdwo+7DPpDncKM6l9QZVUz3TOecV81HTOecV81aH7sM+kOdwo+7DHpDncKM6l9QZVX6yjRRRU07zSRf+kZ//Wn9q7Vxi/8ASM//AK0/tXatCCiivKACis1eb/KtN0uKgjp2ItvafSzsnUtTi0nxsE8gO6oDimY4IuYkdlSrg5De6R8hA0BRyFaevAxkerrzW8D3M4kajNeHcVl1cXOp8KqNtGiA26pH/wAhOpwtnBBTzTnmDgjHwrheuJ7nEiNtiIzElOth3UXtQA6QJwnxfGVg5I2x20YJMMSLlostytcUW4/YnIqFOaX8K6VQVnGRjGrJ3VnfsqpA4UuMC1vQm5oUl1mO3pLrmElOzhB6sjlgY23GKk9xW/BRKcWwXUt3QxMuOBOhOBuAE5O55YJ7TUrnxO+iDe1MtIaNvQoI0vDplEY30FJATvsTn2Vv1mfSLvAd/VdYMNcp0iNBRqkh9wI1pdznlhSinbB6jTKRwvNk3J2Qu4OdG486ooS+4kdGpsBKcA4GFDNd0cTLVxGu0/ZUaUuBrpA9lzJZDmooxsnfGc86WwuKpzNhZnykKlOi2pkLTkICllzT1J2P/MUevcPSXUWK9C72yWuchbcRpCHR0qwXToKVkjcHcgjly36sWrFZJlrkqdfmqfS4yErSpxSsrClHUM8vFIG3ZS6Zxu7Bta5TtvR0zcp1hbPTnfo+ZSdO+3bimCb/ADX7jc40S3NutQEAh0yMdKpTYWkAaT24zmk8bWoLCLneFroeLjem5LCUl0E/5FrCRpA0kBWyvGzkhRG1Ob1ZlXZ+3qD62kRX1OrLayhZBbUnYjluofDNSsl3N6tfhBDBZaWohnWTlaRtqIxtvnbsx21mLbxRdGrPc3ZDqJ0uIGlakrQWMKVjIUhOR2lKtxin63/zQPSv+luRwncxZHrfDnBC3Jjz4dU8sLAVnR4w5kHGc/vV57h+W9I6db7WoyIryuZ/K/F1dfVURxXjiCJalMMK6dAKnW3yoIUUFQxlICgcbHPwFcLXxJMnM2515ttCn5L7a0MuA4CELICsjY+KOsdR68UNztqHpO8nh6YX7fNYXHVJiPPuKaezoWHSSdwMgjbBxXC9cLTr8yx08hmK42xIbUI5UE5cKdPtG2/bUI/F8uVEgvphRmenmKjvByQdLeEFX4tOCfZkbc99u33mej6Gy02tTs6QwFyXw0hKW1H/AFBPM9Qx8aE5oHhJpsdzi3BqdFTAcUYSIzjToUEoKc7oIB233HXgb1o2gpLSQvTqAGrSMDPqpTbL6u4Xq4W5yMlowyNCg5qLiTtnlgbjlnNJ0X6dH4wkQ5MlUiOdZYZjaF6QlGcLTjWDnkc4OcVm0paP2HdI2NFZNjjCU9bG5KLUnpXZDTLbYlJIOsbEkDYjkQRU5HEsyAZ6nonSOsrjthrpgG0KWnJ8fSMAHrOfhSwS2HiRqa9rNscUuPXW2QlwUtJntFRV9oCyhQ1ZSAkHP4eZIHxGK0lZaa3GncKKKKQzK0UUVkYwb4hiMNIaU28VNpCThIxkfGpfeaF5t75R9azTv5y/eNQqlHxoNJnA680zUfeaF5t75R9aPvLC82/8o+tZpppb7qWmxqWo4Aq74DuPmP8Aen60pUaMdGxqrVeyG54jhE7tPfKPrXn3ign/APE92/hH1pT4CuPmB86frR4CuPmP96frSy6HYZlXobfeKD5l75R9aDxHBO5ae2/7R9aU+Arj6P8A70/WjwFcfRx86frRl0OwzKvQ2+8cHzT3yj60feKDnPRPfKPrSnwFcfR/96frR4CuPo4+dP1oy6HYZlXovsXe1R5Eh9uO8HJKwt04zqISEjr22SK7/eKD5p75R9aU+Arj6OPnT9aPAVx9H/3p+tGXQ7DMq9Db7xQfNPfKPrUXb9b3mVtLaf0rSUqwMHBGOeaV+Arj6OPnT9aPAVx9H/3p+tGXQ7DMq9DKNfLbEjNxmI7rbTSAhCQkYAAwBzrp94oHmnvlH1pT4CuPmB86frR4CuPmB86frRl0OwzKvQ2+8UDzT23/AGj60feKDjHRPfKPrSnwHcfRx84+tHgK4+jj50/WjLodhmVeht94oPmXvlH1o+8UE/8A4nvlH1pT4CuPo/8AvT9aPAVx9HHzp+tGXQ7DMq9DYcRwQcht7Puj60feKDnPRPfKPrSnwFcfRx84+tHgK4+jj50/WjLodjzKvQ2HEUEcmnh/4j60feKD5p75R9aU+Arj5gfOn60eArj6OPnT9aMuh2GZV6G33jg5/Ke+UfWpfeaF5t/5R9aT+Arj5gfOn60eA7j5j/en60suh2GZV6HH3mhebf8AlH1o+80Lzb/yj61nH2HIzxadTpWOYzmuVei8am1dGM+aG1FFFTCgLHfzl+8ahU3fzl+8ahVuPFEmW7Llp8qR/f8A4rZ9VYy0+VI/v/xWxWpKEFajhKRkk9Qrg8rmjs8fixbK4jtcS9sWZ6SEzZCdTbeknPPr5DkaaCvhV0XOvMi58bxFFKYU5tLOepI5H4eJt6zX0y8ccQrRw3Cu/RmQqclPQMoVgqJGTv6uVZqULYcOr/k9I1L3uamisEx/UaYm5QLdc+HJEJ+c8htOtzxQFKABGRvz5V1k/wBQJL1xmx7HY3bmzA/6h8OhAGOeBg55HurORU6HmRNwaT3jiqy2B5tq6TRHW6CpAKFKyM46garQON7FKtEW4vTmoiJOoJQ8oAhScah8MjvFY3jqfaZHGHDs6Q6y/bFIKlrI1oUjVvt106dHFPDJBKdldH0K1X+1XxtS7ZOakhP4gk4Un2pO4pjXx21Xaz2/j24Xq0oLVmjRSXOjRpSokAAJHVlWMCtNH/qNJSmJMuVhdhWuY4EMy+mCufIlOOX/AAZrU/Hkn6RRqL3N4aVQuJLXcLxKtMaRrlxBl1Gk7bgHfrwSKzU7+oklu9zLPbrC/OlRlYAbc2UBjJO23Oo23i6zx7tepMi0It8iG0FSn04KnDkDTyG+T8axkytqh41c3lFfOk/1RlIaanyuHJLVrdXpTKC8nuxj9aZXv+oCYdxj22zW5y7Snm0u6W1YASRkdRPLf40sipe1h5kRlb+KxP4wncPfYygw2uk6fpM6/wAO2Mbfi7eqtDXyvhC7of8A6j3y5zWVQAISlPIeOC1hTec91aPinjGCOE7jJs1xZfkNoSjLS8lvWrTq/U91bnRamopdGYz0uxhc+OuG7RLMWXckB5P4kNpUvT7dIOD6qcW+fFucNuZDeS8w6MoWnkaxfBHBNkPDMaZOgszZMxvpVrfSF6c8gM8tsfGrd34ggcCsQ7Ja4DkuS8SWIiFHYFR69zuc49h7KUqcW8MLtjUna8tjWynvs0V5/Tq6JCl4zjOBmlXCfEQ4osqbkIv2YFakdHr18uvOBSGBxwbq5NstztjtsniMtSG3FZCwEk7bDfG/fWW4Q4xm8P8ACP8AYsTsuIw+rp5PSaUoKiNhseojvrS8eTi9NdDLqK66PsNFY28f1CjQWbei3wnbhMuDSXWo6DghKhkZODv6vVUbT/UJMp+bBuNtct9wisre+zrVnpAlOogHA3xvyrzyZ2vY3jje1zaV5tXz+F/US5Xlgu27heS8wAsOOhzZJAJwMDfq76qf0iucx2HIguRHls61O/a1KJTqwkaPbjetOhJRbfsLMTaSH198rO+wftS6mN98rO+wftS6u+lwRwVOTG1FFFRyoLHfzl+8ahU3fzl+8ahVuPFEmW7Llp8qR/f/AIq/x7MmxeFJKLew69JkDoUhpBUUhX4jgerPxxVC0+VI/v8A8Vs8Z6q4vIeGomddBXg0fMbX/S6S5YGm375MjF9sLdioHiJURyIzv1d1ZtNuvyLFD1W2StywzVLDamlYW2sg5HaApBzjqVmvuWPVWf4u4be4hgtJiTnIUqOvW04knBPYcewUoeTLF6j0lSVtDBXviV3iPijhdRtUiCy3ObwqQnClqK0ZA9QwO+qSLO1w7d7pHvdlnzekVrhuRFLSlzc7EpPXkduN611v4N4gl8QQrrxPdI8oQN2G2E4yeonxR14PXyreY9ValXjC0Y7f2ZVNy1Zj+F+FrW/w8x9v4cZikrU4mO+ovFGrAzlQyCdI2pXxPYkq434bYjWwqgMjStKGctIGrkdsCvomPVRgV4KtJSxHq4JqxluMeGk3DhCXb7VGaZdJS4httIQFlJBxt6q+fwIMGXFgW1PCVyk3AEIkB591ppONtXPA7tq+0bV7ThXcY4RSppu5gOE7fIjf1Dv7zsV1plSAltxSTpVuORPPlSCVwzc7tfOLmmorqC9hbClpKUukOA4B5HIFfXceqvcDspryJKWL/X4Flq1j4/Jvl3uvB7HCLPDktM0JbYWpbZSgJSRg78jsM52G9dkwbh/T/imPcV29+4RHoaGFrYTqKVBCUn9U+rY19UlSo0FhUiW+1HaTjLjqwlIztzNTbW282lxtSVoUAUqScgg9YNa/UaWUdGLL+T5twoiVe+PrvcLlZno0WbCKOjfaISpOUAA5GCSBvWqufBlnk2Wbb4cGPDMtsJK2mwncHKScdhrRUEgc68pVW5XWhtQSVmfLLRxRxDwZF8CXSwSJYj5Sw8znCh1DOCCPXzHLFcrkq+pvVn44fs7q9KSh6KhB1tDKwNjvulWc9vtr6vtRgdlbz1e+HX3M5ftc+XMeEeL+MVX5NrkQoUKG42kvJwpwlCgB6zlXVnl669tVsmt/0cnxFQn0yVrWQyWyFnxk9XPqr6jgdlGPVQ672S0VvwGX8nyIQrrw3M4f4lTbHpbLcFDL7SUHW0dJB26tjXZLVz4t4lm8QC1vw4ceA402HUkLdJQoAY6z4x5eqvq2PVQB6qf6h721/gWV8mO/pvDkROCAzIjuMO9I6ShxBSrf1GuH9J4UqDwzIblxnY6zLUoJdQUkjSnfetzj1V4eVebqtqS7NqNrfBkr75Wd+H7UuphffKzvw/al9UqXBE+pyY2oooqMVBY7+cv3jUKm7+cv3jUKtx4oky3ZctPlWP7/APFbOsZafKsf3/4rZ1weVzR2ePxZ7RRRXKdIUUUUAFeV7VK73Jq0WmVcHt0R2isjONWOQ+J2ppXdkJuyPl3HvFM9vjJJt7732a0aC8ltZCSoqGc9vUN6+npvEDwU1c1yW24jqErS64rSMK5c/bXx2yNX+ZY7qtrhxc9F6JKpWvTggk5A9SiT8K7t3dcz+kM62v5S/bpDbZB56SsEfrkfCu+pQTUYr20/9OeM2m2fVmeI7LImiEzc4rkk8mkugk1Kdf7TbH0MTrhHjOufhQ44ATXzTiKy2+zw+EJcGOliQ4610jiBgrOEnJ7d6nw/Bst24y4iVxKW1yUPKDSH16RpyQSN98AJ9gryyI2xXdv7sbzHsaH+o1ygz+BLkmJLZfLS2g4G1hWn+4OeOXI91PeHLnBctcCCiWyqSiI2VMhYKx4o6udfI46IzfCfF7cJZXGTKjhlR/1I6VWD3YrSX2O7w+jh3jGGnIbYaZlpA/EkpAH6ZHy16SorCofP8GFN3xH0Z28W1iSuM7OjoeQkqU2p0BSQBkkjsxvS2Zd7VfrNPjwL5HbV0Kgp9t0ZZ/7uY2FYKzWJ3iWxXziG4SG4j9zVoYddOEJSFA4z1AkBPwrjElu223Xvh2dbILUtq1rP2qLjLiQNtWOec5ztXnkJN2eqNZj91ofQLNKg8O8LQxcL4zIaSCkS3HBhw6icA5OccvhTuFOi3GOJEOQ3IZOwW2oKFfJhY37rwbw1JhSYipMRDq0w5SwEupDhJIB58gD6jzrbf07u7V44dUtqAzB6B9TSmmB4hVsokfNWatKycr+5qE7uxq6KKK5j1CiiigAqJqVRNAGSvvlZ32D9qXUxvvlZ32D9qXVXpcETKnJjaiiioxUFjv5y/eNQqbv5y/eNQq3HiiTLdly0+VY/v/xWzrGWnyrH9/8AitnXB5XNHZ4/FntFFeVynSe15muKZbDklyMl1JeaAK0Z3API/oe6huWw5KdjIdSp5kJU4gHdIVnTn24PdQB2qndLVEvMFcGc30kdzGpGojODkcvXVzNFCdndAV4UGPbobUOK2GmGUhCEDqFKHuCbC+uYpyH/ANcrVIAcUAs6tWcZ7d/iadCS0ZJjdInpggLKM76SSM94oRIacecZQ4lTjWAtIO6cjIzWlKS2YmkyhN4btdxZhtSo+tEEgxxqI0EYA5HfkKpXfgXh+9zvts2CFPnGpaFFGvHLVjnWhzVZE5DlxehBKtbLaHCcbEKKgP8A/JpqclsxOKFDXA/DzMGVCbgBMeWpKnkBavGKTkde2DWZ/qC+p82vgq1pIVKUjWAc6W0/hH6Z/wDGt49PbYuEaEpKiuSlZSRyGnGc99WcDnitRqyjJSeonFNWQrVw3bHbA3ZHoyXIbaEoCDsduRyOvO+apwOBeH7bHksx4ZxLbLTqluKUpSD1ZzsPZTxyQ0y4024sJU8opbB/1HBOO4GvVSGkyEsFwB1SSsIzuQMAn9RWccrWuPChBM4C4emwo0R2EQ3FSUslDigpKSckZzuMmm1ptEKyQUwrewGWEknSN8nrJPWauFQAyTiq8Oe3MckoQlQMZ7oVZ6zpCtvV4wpOUmrN6BZJlqivM1UnXBuCuKlxKiZL4ZTp6iQTk+rxTWTRcorwcq9oAKialUTQBkr75Wd9g/al1Mb75Wd9g/al1V6XBEypyY2oooqMVBY7+cv3jUKm7+cv3jUKtx4oky3ZctPlWP7/APFbOsZafKsf3/4rZ1weVzR2ePxZ7Xh5V7Xlcp0mRnWx6XxZPmwHgxcIrDBaUrOhYOvLax/icD1jAPVSZfEc1N2ubsaM7FmPrhxHELQCphRDuSASArlsc4OR7K+hpYaS8t5LaQ4sAKWBuoDkCfie+uEi3QJPSpkRWXOnSEuBaAdYTkjPbjJ769VUXujzcejIN8SXq2Fa7iA/HbUqMklCEul0pCm9QQSASSU49aT1014fvVxu87oH2uh+wNdHN8XZUjOMJJ6sDVt/kmnTFqt8aMIzMNltoLDgQlAxqByFe3IBzVhDTbZUUISkrVqVgYye091KU4tbDSfZi7rLdg8UzeIBqXGtiWYr6Ebno1AqWcdeCps/A1Tj3CdZX5cp4pZmXdpmTokZKY5U6UHVy2QlbefYa3ghRkh4CO2A+cu+IP7hxjJ7dhjevH4EOSvU/GZdUUFvK0BR0nBKd+o4G3qpqorWsLCzHzL5eLTNNnVcGpjz/RBM0spSY+tRSdSRsRtt7d81zl3C52y5TI6ZyJUp37LG+0IaRqQD0yt0khOrqHVuNq1jNitMeI7Eat0dLD35jYbGF+3toTYbSiMuOm3Rgy4AFo6IYVgkjPbgkn40Y49BhZlW512ckx+kLa50ZMpDK39CdRDaCkrCCQk5OCM8t9s0/wCGLi7LtxbmPrcmMuFt4OtJbUFYBxhJwdiNxzFXE2e1Mspjpgxkt4UkILacHV+L256+2uTFhhRZkd+M2lhuOlehltICdSsZWfXgY+JpSlFrYaTQk4salzL3BTAWftFujuTkNjk4oKSkJPtBWKWJvDjl1a4sQhfQSW34sdpe2UIQVg47StCvhit8I7P2gyA0jpVJCC5p8YpBJAz2ZJ765rt8RxtptcZpSGVBTaSgEII5EdlONRJWsDjqfO7ldL3LsT7cqRqamRQ+FLbaToIWjZASolSPG5ncbdtNmFXa3vzZibmlTbVzaaea6Af3ytLKFKJ5p/FkAdnXWkbsVnj9Ilu3RUdNssBpPjDOcezO+KtmFFUlaTHbKXFhxYKB4yhjCj2kaRv6hTdRWskZUH2ZBN+uzUeJelzWXmJklLHg5LQBb1K07K5lY6wdufKuLU243BNhuUq4MuNzZyVoipbA6HxF7BXM4689fZWubstsanqntwI6ZSskuhsBWTzOe2oosVqblGSi3xkvKVr1hoZ1dvqNLHH2Q8L7FvDF0lyBJi3WQVTmVJUtBbSkJC86dJScKScHB59taKlQ4ctrbrBjxm2EMvdMW2kBIWsAhJPszkU1rzk03dG1f3Paia9rw0hmSvvlZ32D9qXUxvvlZ32D9qXVXpcETKnJjaiiioxUFjv5y/eNQqbv5y/eNQq3HiiTLdly0+VY/v8A8Vs6xlp8qx/f/itnXB5XNHZ4/FgTikSOLYC3GMMSgzJf+zsvlr+24vONjnOMjmQAerNPTuMVl0cL3ACFEVc2zBgykvso6D+4Qk5CVK1YwM4ziueOH3PeV/YsR+Mra+lp1aJDDD7K3mnnm9KVpQMqxvnYdo36q5M3Vu58R21SYsmPmO8tHTt6daTowRue47+qoL4ObetltgPSipuFHdYWUpwVhaNOR2Y51bt9nubVwiybhcWn0xWVNIQ0xo1Zx4xJJ38UcsCt+j2M+oW8RSXfvU1FU/dUsfYi5otwJVq14yQAdsVdVxVBt7QjrZuLv2cNNuuKZKlJUtI0BXWVHIGw588V3uVnuL17RdLdPZjLEboFJdYLgI1as/iGKj4AecbfL8pKnZEmO+tSW8DLejIAz16Phmi8LK4Wd9D0cVw8BJjTEyDIMf7P0WXNenXjY4wU75ziq54ihSZ8RRfmRXGlPJdilAGVJQFEL58gQQQcHNcLnaZbV9YkQ5Qbdlzi8CpvUlGmPowoZ3B0+rnXqeEHXJwnyZyVylqeU8UNYSdbYbASM7BIA7c0LAHqLPh6I+qNcFuzIkZLLjoDjYSh9ASk6iNzgZ25HnXY8TsJYS4u3z0KdWlDDamQFvFQJGkZ7Ac5xjrxUZXDaJkGLEdfIQxEXGUUjBOpKRkdn4a4uWW9PpYcfukZUuG4Fx3ExiEnYpUFjVvqCurGMUvQP1FSZdGLpxDYiy262qPPeZdQ6jSpKgwo47lDem3EtwdhWvo4p/8AmS1iPH9S1bav/EZV8KpxuGpKbixPlz0vPNzVyl6GtKTqZDekDJwBjPXVq58OR7zdWZNx0yIzDSktxlDYLJGVnffYYHxovG66DWxXt3EaWeH0yboVGVHdESSllOsl7UE7Af5ZBHvCpucYQI6i1Ijy2ZAdQ19nU1lZK86SMEgg6TvnbrxS268Motg12dYhtSZMYFpCNQQ4HRhYGew7jrxVa/Wa5Jmwbg7NbcnvT2GkKaYIbaQkLI8Ukk7qJO9bSg9TN5IZTbuzcpdvaDb8Z+PPw606kBaMsOkEcwc+rPKu0HiOI1FjR2Pt9zWI6HluJaBUlCvwqXyGT2DfblQ1w7KcmifOmtuyunS4eia0oCEtrQEgEk83Cck1yh8M3C06FWy4tIUuO0xI6ZjUFaBgKTgjBwTzyKz6LD9RZVxdASpJ6CWWFyBGRIDX9tbhVpwDnPPbOMVQgcTtPNpuNxffiBlqQpTPR4bWhC0p1dZyMge0mui+F7iptmGbm39gjzEyW0dAek2Xr0FWrGM+rPKpOcHpdihhyYpI6B9sKQnBBcdS4FD2FPxp/th6iwri6Cyh0yo0yKptsOht1nxloKgnKcE53I25jPKpOcVw2kuh2LLbebdQ10C2wFqKwSnG+MEA9fVjnVV3hm4XBzpbpcmnXW0JQyGWNCUjWlSiQSSSdAHYK73Th16a9Mdaej4lJbSpqQx0iCEauYyP8gcjGMUv2x+oetOB1pLmlSdQBwoYI9tSNVrZEMC2RoanVOlhpLZcVzVgYzVk15M0ZK++VnfYP2pdTG++VnfYP2pdVelwRNqcmNqKKKjFQWO/nL941Cpu/nL941CrceKJMt2XLT5Vj+//ABWzrGWnyrH9/wDitnXB5XNHZ4/FnteUE4rzVXKdJ7RUWnUvNJcQcpUMg1OgAryvaKAPKK9ooA8or2igDyivaKAPKMV7RQB5RXteUAFFGa9oA8or2igAqJqVRNAGSvvlZ32D9qXUxvvlZ32D9qXVXpcETKnJjaiiioxUFjv5y/eNQqbv5y/eNQq3HiiTLdly0+VY/v8A8Vs6xlp8qx/f/itnXB5XNHZ4/FlK6W7wnH6AuraSTupH4sYxsequEKzCGt9f2l5ZeCQd8adOeXefhgdVNCcV5nO1c12dFitbBi2MDPJAG9W6q23ycx7tWqT3AKKKKBhRRRQAUUUUAFeV7UVDIIoA9yO2jNImLPeGmkIN+cUUkHJZBzhODnJJ3O/OrC4F2Lylou+lO+lPQJIGc+vfq7vbTt8iuNcivFKCUkk4AG5pUbddCgarwrPjEkMgc9OOXZpV83qqmhM15w20S1SQggvvlIA5AaRnIJ6z7R66LBc5pl3h2R0iZIDOshIw34wxgEb554Pb1dezZdydbW3mG4GlEBTqlJAQMcyCc/p10oRaZaJDehcR0BQU4nokqUcEZydPt3yKcrgIdRlYR0g3RhIwg+zr+P6Vp2Erl4HavaXWyVrSYruzzOxT6v8An8HrpjWDQVE1KomgDJX3ys77B+1LqY33ys77B+1Lqr0uCJlTkxtRRRUYqCx385fvGoVN385fvGoVbjxRJluy5afKsf3/AOK2dYy0+VI/v/xWzrg8rmjs8fiylc4Ts1lKGnQ2QrJJB7OrBH/M1xg2t6It4rluKDiUJSlI0hGnPLnz/gUzzXmc1zXdrHRYrWsYtscZJwgbnrq3VW2+TmPcq1Q9wQUUUUhhRRRQAUUUUAFFFFABXle1zffRHZW86rShCSpR7AKAFHEN3MARorDiRIludGnbJSCDuB25wBXVmO+1FS20gMqUCSBuontJ9p7Sd+fOqUWQ22TeJmpbs1QTFbSkqIR1YAyd+ZxTEuSktqW2yltSubju59WEp5+zIrb00M7iqKDHcSk2d6Mh5zLjgkEKKjjxjg75329XKmciFJfS29HlPx1NnWlsqyHPUvOdj6t6Izc6LqclqEwKJUCgAKbGcgAdeB189uRq+y+0+jU2sKGcH1H19lJsEhXIXqcalteK6kEqSP8AUM4P0PYSOVMo8pqSyHW15SeYOxSewjqPqri80hLpSsDonjg9WlX/AL/5zpfco0dqE0iay4+A8SOg2JOdirt7T66FqPYd605xqHfRkEbGsowmzKt76RbZ4aGnLZCzq8Y45HqNaKAppcNpTTa20YwErSQoe0Gk1YE7mavnlZ34ftS+mF98rO/D9qX1WpcETanJjaiiioxUFjv5y/eNQqbv5y/eNQq3HiiTLdly0+VI/v8A8VprrPXbofTts9MrUE6BqyfYEgk91Zm1eVI/v/xT3iUsi0K+0KWlBWndCiDnPqBP6Vw+T/kR10OLJympN1tbKo75iOOoCtaCTpyOrlnftqMW2TGS/wBJc3j0gToIAJRjOcasjfIHLqqzaj//ABMQE5/spwck5GNjk71byDyrlb9jpKtrGLZHBUVEIAyeZ7quVVtvk5j3BVqh7jQUUUUgCiiigAooooAKKKKAPDWeu0lN1kNwYy0vMpWenShf41J/0ZHLfnn9cEUxvV0Rarep4jU4fFbR1qVVCy2nwbEUXsfaZilOPOBISUA74JHMjPPrJzWlormXq7DGIwelXJewXD4qVA7BO2w7BkfHAPs7py85rz/bT+EY5ntqs+4+6tuPDbSG+bizsNPYOvJ7cY2Pqq0FONpx0SQlI2CVfpyFIaKUlN2ElamXI4YB2Cwc4wnr+b9Ph59iXMZjvuL6OQhKSpbZwHCOo4xlO57OddY0kT8l1hxgJXs28BlWOvYkEVcW803gOOJRnlqIGd8fuR30XCxUbSuQwUlwKH4VIWnxknrGRj9vXXEXJyDDC7m0UK6QtpKPH1gAnVgcsgE13WtAcMuO4HE7B4IVkYHX7R+o+FWstupSoaVA7g86AFrfENvdYW6lTvic0FpQVzI/DjPUavRpCJUdD7YUErGRqSUn4g8q6BKcYCQPhXu3IUOwGSvvlZ34ftS+mF98rO/D9qX1VpcETanJjaiiio5UFjv5y/eNQqbv5y/eNQq3HiiTLdly0+VI/v8A8Vob6B4NJLnRhKgScgH2DKTv8Kz1p8qR/f8A4rQcQFAsz4U4pBI8QoOFauYxjr2rh8n/ACI66HFkVNSH7NGTBc0r6NOFLXoONOP9IIzy6sd1eQIVzjl7ppiCFJbDYypekgeNz3326+rPXVq0Y8Dwhq1f2Eb5Bz4o7KtkjFcrfsdNita8+DY4JydAyat1Vtvk5j3atUPcEFFFFIYUUUUAFFFFABUXFpbQpaiAlIySeoV7WU4pnuSVswozig2mQhLpQojpDn8v2dvd204q7sJux1YzdbqZ8gD7OxuyjG4HVkHkTzPIgBIPXTdpC0oXImlGpagEJAxpGfFB7TvUIMRDKAjXnozlxQxgq7B6h9PXVlKlPOleg6E7Iztv1mm3cSR1aQUI8Y+Md1b9dRP98lJHiDnn/VUHFPOLDTekD/WrPIdntP8Azqrqk9GAkowByxyrJokppC04UM9dKrlHQ8pCHYipyRkEaiNCcg5I/wBW6RtjPt3q+p1TxKGTpCSNSiP2+H/DVedONrZBRCkyvFKiGEalHf8AU700JnsOAmNH6OOoMoUckIJVv7VZ7Oyou2ZhcZMdDr7aA6pzxXTnJBGOew3zjlsK9jyulYVJ6FcXCiFIfGnV66k5dozEZMh8uNIWopGps5yATy7MAnPqo1DQrM8PtMNOtCZMKXTnCnSSnckYPPr7eoZzTCLH+zR0s9It3TnxlnKjv11Rb4ns7jXSiahI6gsFKlbkbA7ncHl2UwYfbksIeaJKFjIyCD3Gh39xaGVvvlZ34ftS+mF88rO/D9qX1WpcETqnJjaiiioxUFjv5y/eNQqbv5y/eNQq3HiiTLdly0+VI/v/AMVrpEZuSgId1YByNKykg+0GsjafKkf3/wCK2dcHlc0dnj8WUJrEpqAli2LDbiE6UFZyEjSQM5yTviq8Zi9Dpw7MZBUE9EVN6wnnqyAU9WOvmPhTfavDiua50WKtqCha4wWQVBAyQMAmrlVbb5PY92rVD3BBRRRSGFFFFABRXlULnc0wG8JHSPrH9toHc+s9g9f80AcbzcVsI+yxiftLqcpKdygctWP29dUrZADLaFhsOODCUA7gf9xz2fqcnsxRtUR0ypLr6i47IfUsLVlPi42xudtsA7DmRyGXZkLbbDNtYDy8hJOdDaRyyDg8vVn969HpojG+rLWjpT0QVlKfxnnn1e3t/wDddXXCjS20MrVyHYO2q5EpKA2lxtC1DYJSVEHr3P7kfDqqLEB2O2suXKQtSlFRUrRt/trBoutthpAAOe0nmT21z1mScI/K/wAgfxez1VSMSVLwRcJTTaVA7pbysY7NOw9u+1dC0824G27g8tYwdCkN4A9eEjagC4vo228kJCR8KWXG5ohgdKp5pJSpWEIClEDsHVy/UV1bjyo4Lsqc2tWSQpTWAnPUPGqldbpOilCWUZCiSSGMnGDyBVz9vqppXYF2BMjSI32hCSEhRTl3ZWevnU5VwhsMIdmJKElZCdbZJzgns22BqtAnLlsh1Day4CRpcbwvq/7sDny2/Spy3J6GEKMJiQ70xwArZKcHCt+vkPjRbUVznHvtjdjuOMPNBpOCv+2U53I5Eb7imUZ9iTHQ7HUlTSh4pTy7KXNSJ2hba7e2kkgpWkp0f+WSDn2A0whlwxWy60hlwjKkIOQDSY0Zi+eVnfh+1L6YXzys78P2pfVWlwRMqcmNqKKKjlUWO/nL941Cpu/nL941CrceKJMt2XLT5Vj+/wDxWzrGWnyrH9/+K2dcHlc0dnj8WcpXS/ZnSwMu6Do5fixtz9dL4ZvClPF9DSRpR0QUc74OrOPh+vVTWvNq5bnQyta8+DI+rGrQM4q3VS2+TmPdq1mh7jR7RXmRQVAcyKACjNLrhf7ZbcCRLRrJwG0HUsn2DekIvd64g+0s2uCuK0250fTOKGVbA59QwerPwrSg3qZckhnfuJWLO2hKEpffW6lvRr0hGrrUer2ddLYxk3B1a0tdO4R4y3BpaJOBvucgb7DbYjOc56DhByS2yJcoFTbocPiZCsdXVjbv681oWoLLTYRgqSNgDyx2Y5VpuKWgtW9RTAhNIfeU5MM19bhLijuhs7eKEj4c6ZKecbQlMWI4vUrGThIT6zkg91XEoQgYSkJHqFe1hu5pIroS6lRw0jJ5qK9z+lcktTlqUp1bCSFkoASVADqzy39dXaKQyo41PVpCZLCRq8b+ydx6vGroxFLKQkPKI7MD/wC+813r2gCmi3hDinDJfWokkFRB0g74G3KpuwkPJSlx10hKtWysZ9RxzHqqzRQBV+wMjkp4DsDy8d2a4ybNFlRhHcLugLK9nVZyQRzznr76YUUAK4nD8GG0ptvplJWAFdI8pWQOXM+ursaM3EYSy2VaE5xqUSe813qJobbFYyN98rO/D9qX0wvvlZ34ftS+q9LgibU5MbUUUVGKgsd/OX7xqFTd/OX7xqFW48USZbsuWnyrH9/+K2dYy0+VY/v/AMVs64PK5o7PH4s9pch65KlykdC0Gk6egUo41c9WcZ9XV10xrzArlOkThdwFkji3GN9p8TUH1HRpz43LfOM4q1m4HR/eiD/LxVHPs3FU7yxbI6Gy/CQdbgVqQyg5KSFYOe3GKtx4dtkxm5DcKPodQFpyykbEZHVWjJTahXpbzxkXxsMqcJbSxGSlSU4G2VEj9OuoSuGY05CETLncH0pWlWDI0g4PIhIAx8K8tjVpemSUogoCn1lzS40gadOGyAOfNIPZ41dbmLNBXHafisJXIdCW0pZT4yuYHqzjHxp3aegW0LcG02u2JIhRI7GeZQkAq9p5mrgUgf6h31TYh21+Oh9EJjQtIUMtJGx37KoWpNmmOOiNEZcSpSlhamkgHfBA6+rs66y9dWGw91p/yHfRrT/kO+kt2jWtlLDTkFoFx1KklDaBkpIVp3xzxjb11cYh2yRFbktwo5bcQFpJZTuCM9lFhl7Wn/Id9GtP+Q76S2xFqlOuoRb20qKis9I23seRGxPLbv7ajdxZYTkdD8VlKysLQlLKfG3AA+JUP/oE0W1sFx5rT/kO+jWn/Id9Um4dsdjpfRDjltaQoHoRyxnsqnbUWmYVBmEyQrLgUptG+TggAb7GiwDnWn/Id9GtP+Q76R3RFrhuMdNbkEa9QU2ygjPLBGc9Y3xjlV4QrepgPIgMKBTqADKcmiwF7pE/5Dvo6RP+Q76SWiNbHA6wm3oSpK1OkOtN58dRVgYJ2GcZry6ItEZ+Mw5BbLi16kJbZR4xHVviiwXHmtP+Q76Nae0D40rmJtEK3mc7CY6EAHxWUk74A/eoW+PaFlbCY0fpA654ikI1fizyGdt+6iwDfWn/ACHfXgUDyINV/Blv9Bj/AP8AUn6V1ZjMRwQwy20DzCEgZ7qQGVvnlZ34ftS+mF98rO/D9qX1XpcETanJjaiiioxUFjv5y/eNQqbv5y/eNQq3HiiTLdly0+VI/v8A8Vs6xVucQ1cGXHFBKUqySeqtT4WgelI764vJi3JWR1+PJKOpcoqn4WgelI76PC0D0pHfXLgl0dGOPZ3fix5OOnYbdwCBrSDgHmN+2ppSEpCUgJA2AHVVXwtA9KR30eFoHpSO+jDLoMUezqzCjRiCxGZaIGkFCAnbOcbeupPRmXwkPNNuBJynWkHBxjr9RPfXDwtA9KR30eFoHpSO+jDLoMUey0lAQkJSAEgYAA2FQbisMrUtpltCl/iKUgFXtrh4WgelI76PC0D0pHfRhl0GKPZ2eisSCC8w26UggFaAcA866hICNGBpxjGNsVU8LQPSkd9HhaB6UjvowS6DFHs7MxI0ZRLEdtsnYlCAnPdSu53a2R5am57CFBCMJWpAVuSAU+rmg+vPqq94WgelI76g5PtbydLrzK05zhQyM01GXuhOUeztClMzojchgHonE5TqGNvZU2YceOSWGGmieZQgDPd7T31xF0t45Sm++jwtA9KR30sEugxR7LDrDTww62hY5YUnP/OQ7qlpAGABgbAYqr4WgelI76PC0D0pHfRgl0PFHs7tRmWCS0y22VABRSkDOBgZ9lePRI8g/wB9ht3bHjoCtvjXHwtA9KR30eFoHpSO+jDLoMUeyw6y282W3W0OIPNK05B+FDcdpr8tpCOZ8VIG551X8LQPSkd9HhaB6UjvowS6DFHsuUGqfhaB6Ujvo8KwPSm++jBLoMcezOXzys77B+1L6u3d5t+4uONLC0EDBHsqlVWnwRNnyY2oooqMVRY7+cv3jUKm7+cv3jUKtx4oky3YUUUUxBRRXaO0l5RbKglZHiEnbPrpN2VwSucaKsLjEqKmvwEZSFEZKeWcV4qG6nOrSAMgnUMAg/8AsUscTWFnCva6BsNvht/IHWQeWeuuq4agtLScawQlRKhgqPUKHNIWFlWiu/2R3AOE+N1ah7Kg40psJUSkpVnBByDRiTDCznRXf7I6TgBOQcHxhscE791SaiqL6ArTpKkjdX4s4O3woxx7DCytRVqLFTILwyQUJyMe3s69qgIy3QXGUeJvgE7kDnSxxuPCzhRXdUR1Cik6RgkK8YbY55r37E/pJ0jbPX2c6eOPYsLK9FW34fRJISQooUrO+5AxXNCW0Mh5xJXqUUhIVjkATnvpKaaugwtbnCipKKSo6QQOoE5xXZUfKvE2SEJUSo7DIFacktws2V6K7mI8AdhkZ21DJxzr1yP0UdRVp1hzScHONjtSxoMLK9FFFaEFFFFADaiiioZXFjv5y/eNQqbv5y/eNQq3HiiTLdhRRRTEFSQstrC08xUaKAOyZKwgJ0pyE6dRG+M5xXRuVkLQ9ulWT+HrJBOe6qtFZcIseJnWQ4HX1LTsDy2x1VNMx0OdIQlStesZHI9tV6KMKtYLssIlLDqVK5DAOB1A5ryQ6haG0NjARnfGOdcKKMCvcMTsWDLc3wlCSo5UQNycEfya8TKWkpOlKtJBTkciBj+BXGvKMEQxM6IeWgLCTjXjJHVvmuhmu4UMJ3z1cs86r0UOKYYmdlSXF6ySPHKlH2nnUjMdUkpUEnOcHHLNV6KMEegxM7KkuLUonGTnPx51FDpQkoKUrQd9Kh1/xXOinhVrCuyS16zulI3zsMV1+1KIwUIIKQk7HcDlXCihxTC7O6pbqlatgfG5DHPnXjslbySFBI1K1KIG5NcaKWFDuwooorQgooooAbUUUVDK4sd/OX7xqFTd/OX7xqFW48USZbsKKKKYgooooAKKKKACiiigAqw0hYQFNtlbiskYTnSB14/5yqvVyLLShgsnGrOU+PpyBvjPtrFRtI1DfU7CLJbb1ylKKVEDQfHP/r21wQwnDmhPSqBTpQeekjOdvh30OyZEhRLroaRyO+AB2dp9lcRIiLWsuEjOAgg8hyH8V5K/uzbsXDFYLCVIGpzRnQDzOE7fqTt2VxZQxoeU8nSUkAAE5GQf5xzrkXIIKTlWP9WSOWPrXnSwlYyVchyUN9qavbcC0LcgqIS+ThZRsgnlVaQx0BSNWdSc7jGK8K4eSAT2DJ9Yx/NSIjaVYLmceKDinFu+4mlY4UV7Xlex5hRRRQAUUUUAFFFFABRRRQA2oooqGVxY7+cv3jUKaFpsnJQkk+qvOib82n5RVSNXRaE50tdxZRTPom/Np+UUdE35tPyinnfAsr5FlFM+ib82n5RR0Tfm0/KKM74DK+RZRTPom/Np+UUdE35tPyijO+AyvkWUUz6JvzaflFHRN+bT8oozvgMr5KCA2UL1qIVjxduZr3oorgw6TunBwTnOf/ur3RN+bT8oo6JvzaflFZdS5pQt7i1EK3tqBBdVgg79W5z/AM9depg25GQVOLCcafgM7f8AlTHom/Np7qOib82n5RWbx6NWfYuEWEQ+jcII8Tnv/wAwK8ahwOjAWFg7ZAJPLP8A6pl0Tfm0/KKOib82n5RRiXQsL7FjkSKcOJIKwQrr543/AFq0tMPUdKjjIxz5bZ/n9Ks9E35tPyijom/Np+UU1OwYL7lJwMdGdB8fUNt8Yx9c1xpn0Tfm0/KKOib82n5RWlVt7GXT+RZRTPom/Np+UUdE35tPyinnfAsr5FlFM+ib82n5RR0Tfm0/KKM74DK+RZRTPom/Np+UUdE35tPyijO+AyvkWUUz6JvzaflFHRN+bT8oozvgMr5J0UUVKKR//9k="/>
          <p:cNvSpPr>
            <a:spLocks noChangeAspect="1" noChangeArrowheads="1"/>
          </p:cNvSpPr>
          <p:nvPr/>
        </p:nvSpPr>
        <p:spPr bwMode="auto">
          <a:xfrm>
            <a:off x="6075363" y="1044576"/>
            <a:ext cx="201612"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sz="1584"/>
          </a:p>
        </p:txBody>
      </p:sp>
      <p:pic>
        <p:nvPicPr>
          <p:cNvPr id="563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0813" y="1243014"/>
            <a:ext cx="1414462" cy="217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7" name="Picture 2" descr="http://images.tandf.co.uk/common/jackets/amazon/978146655/97814665515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1" y="3397250"/>
            <a:ext cx="1482725"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8512175" y="2132013"/>
            <a:ext cx="1790700" cy="2667000"/>
          </a:xfrm>
          <a:prstGeom prst="rect">
            <a:avLst/>
          </a:prstGeom>
        </p:spPr>
      </p:pic>
    </p:spTree>
    <p:extLst>
      <p:ext uri="{BB962C8B-B14F-4D97-AF65-F5344CB8AC3E}">
        <p14:creationId xmlns:p14="http://schemas.microsoft.com/office/powerpoint/2010/main" val="15927461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1838325" y="1190625"/>
            <a:ext cx="5710238"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2385" tIns="26193" rIns="52385" bIns="26193"/>
          <a:lstStyle>
            <a:lvl1pPr marL="342900" indent="-342900" algn="l" defTabSz="957263" rtl="0" eaLnBrk="0" fontAlgn="base" hangingPunct="0">
              <a:spcBef>
                <a:spcPct val="20000"/>
              </a:spcBef>
              <a:spcAft>
                <a:spcPct val="100000"/>
              </a:spcAft>
              <a:tabLst>
                <a:tab pos="741363" algn="l"/>
              </a:tabLst>
              <a:defRPr sz="1900" b="1">
                <a:solidFill>
                  <a:schemeClr val="tx1"/>
                </a:solidFill>
                <a:latin typeface="+mn-lt"/>
                <a:ea typeface="+mn-ea"/>
                <a:cs typeface="+mn-cs"/>
              </a:defRPr>
            </a:lvl1pPr>
            <a:lvl2pPr marL="249238" indent="-84138" algn="l" defTabSz="957263" rtl="0" eaLnBrk="0" fontAlgn="base" hangingPunct="0">
              <a:spcBef>
                <a:spcPct val="20000"/>
              </a:spcBef>
              <a:spcAft>
                <a:spcPct val="0"/>
              </a:spcAft>
              <a:buClr>
                <a:schemeClr val="tx1"/>
              </a:buClr>
              <a:buFont typeface="Zapf Dingbats" charset="2"/>
              <a:buChar char="l"/>
              <a:tabLst>
                <a:tab pos="741363" algn="l"/>
              </a:tabLst>
              <a:defRPr sz="1700" b="1">
                <a:solidFill>
                  <a:schemeClr val="tx1"/>
                </a:solidFill>
                <a:latin typeface="+mn-lt"/>
              </a:defRPr>
            </a:lvl2pPr>
            <a:lvl3pPr marL="582613" indent="-168275" algn="l" defTabSz="957263" rtl="0" eaLnBrk="0" fontAlgn="base" hangingPunct="0">
              <a:spcBef>
                <a:spcPct val="20000"/>
              </a:spcBef>
              <a:spcAft>
                <a:spcPct val="0"/>
              </a:spcAft>
              <a:buClr>
                <a:schemeClr val="tx1"/>
              </a:buClr>
              <a:buFont typeface="Zapf Dingbats" charset="2"/>
              <a:buChar char="l"/>
              <a:tabLst>
                <a:tab pos="741363" algn="l"/>
              </a:tabLst>
              <a:defRPr sz="1300" b="1">
                <a:solidFill>
                  <a:schemeClr val="tx1"/>
                </a:solidFill>
                <a:latin typeface="+mn-lt"/>
              </a:defRPr>
            </a:lvl3pPr>
            <a:lvl4pPr marL="747713" indent="623888" algn="l" defTabSz="957263" rtl="0" eaLnBrk="0" fontAlgn="base" hangingPunct="0">
              <a:spcBef>
                <a:spcPct val="20000"/>
              </a:spcBef>
              <a:spcAft>
                <a:spcPct val="0"/>
              </a:spcAft>
              <a:tabLst>
                <a:tab pos="741363" algn="l"/>
              </a:tabLst>
              <a:defRPr sz="1300">
                <a:solidFill>
                  <a:schemeClr val="tx1"/>
                </a:solidFill>
                <a:latin typeface="+mn-lt"/>
              </a:defRPr>
            </a:lvl4pPr>
            <a:lvl5pPr marL="995363" indent="74613" algn="l" defTabSz="957263" rtl="0" eaLnBrk="0" fontAlgn="base" hangingPunct="0">
              <a:spcBef>
                <a:spcPct val="20000"/>
              </a:spcBef>
              <a:spcAft>
                <a:spcPct val="0"/>
              </a:spcAft>
              <a:tabLst>
                <a:tab pos="741363" algn="l"/>
              </a:tabLst>
              <a:defRPr sz="1100">
                <a:solidFill>
                  <a:schemeClr val="tx1"/>
                </a:solidFill>
                <a:latin typeface="+mn-lt"/>
              </a:defRPr>
            </a:lvl5pPr>
            <a:lvl6pPr marL="1452563" indent="74613" algn="l" defTabSz="957263" rtl="0" eaLnBrk="0" fontAlgn="base" hangingPunct="0">
              <a:spcBef>
                <a:spcPct val="20000"/>
              </a:spcBef>
              <a:spcAft>
                <a:spcPct val="0"/>
              </a:spcAft>
              <a:tabLst>
                <a:tab pos="741363" algn="l"/>
              </a:tabLst>
              <a:defRPr sz="1100">
                <a:solidFill>
                  <a:schemeClr val="tx1"/>
                </a:solidFill>
                <a:latin typeface="+mn-lt"/>
              </a:defRPr>
            </a:lvl6pPr>
            <a:lvl7pPr marL="1909763" indent="74613" algn="l" defTabSz="957263" rtl="0" eaLnBrk="0" fontAlgn="base" hangingPunct="0">
              <a:spcBef>
                <a:spcPct val="20000"/>
              </a:spcBef>
              <a:spcAft>
                <a:spcPct val="0"/>
              </a:spcAft>
              <a:tabLst>
                <a:tab pos="741363" algn="l"/>
              </a:tabLst>
              <a:defRPr sz="1100">
                <a:solidFill>
                  <a:schemeClr val="tx1"/>
                </a:solidFill>
                <a:latin typeface="+mn-lt"/>
              </a:defRPr>
            </a:lvl7pPr>
            <a:lvl8pPr marL="2366963" indent="74613" algn="l" defTabSz="957263" rtl="0" eaLnBrk="0" fontAlgn="base" hangingPunct="0">
              <a:spcBef>
                <a:spcPct val="20000"/>
              </a:spcBef>
              <a:spcAft>
                <a:spcPct val="0"/>
              </a:spcAft>
              <a:tabLst>
                <a:tab pos="741363" algn="l"/>
              </a:tabLst>
              <a:defRPr sz="1100">
                <a:solidFill>
                  <a:schemeClr val="tx1"/>
                </a:solidFill>
                <a:latin typeface="+mn-lt"/>
              </a:defRPr>
            </a:lvl8pPr>
            <a:lvl9pPr marL="2824163" indent="74613" algn="l" defTabSz="957263" rtl="0" eaLnBrk="0" fontAlgn="base" hangingPunct="0">
              <a:spcBef>
                <a:spcPct val="20000"/>
              </a:spcBef>
              <a:spcAft>
                <a:spcPct val="0"/>
              </a:spcAft>
              <a:tabLst>
                <a:tab pos="741363" algn="l"/>
              </a:tabLst>
              <a:defRPr sz="1100">
                <a:solidFill>
                  <a:schemeClr val="tx1"/>
                </a:solidFill>
                <a:latin typeface="+mn-lt"/>
              </a:defRPr>
            </a:lvl9pPr>
          </a:lstStyle>
          <a:p>
            <a:pPr>
              <a:spcBef>
                <a:spcPts val="0"/>
              </a:spcBef>
              <a:spcAft>
                <a:spcPts val="397"/>
              </a:spcAft>
              <a:defRPr/>
            </a:pPr>
            <a:r>
              <a:rPr lang="en-US" sz="813" b="0" kern="0" dirty="0"/>
              <a:t> </a:t>
            </a:r>
          </a:p>
          <a:p>
            <a:pPr>
              <a:spcBef>
                <a:spcPts val="0"/>
              </a:spcBef>
              <a:spcAft>
                <a:spcPts val="397"/>
              </a:spcAft>
              <a:defRPr/>
            </a:pPr>
            <a:r>
              <a:rPr lang="en-US" sz="813" b="0" kern="0" dirty="0"/>
              <a:t>Lu, </a:t>
            </a:r>
            <a:r>
              <a:rPr lang="en-US" sz="813" b="0" kern="0" dirty="0" err="1"/>
              <a:t>Yunmei</a:t>
            </a:r>
            <a:r>
              <a:rPr lang="en-US" sz="813" b="0" kern="0" dirty="0"/>
              <a:t>; Luo, </a:t>
            </a:r>
            <a:r>
              <a:rPr lang="en-US" sz="813" b="0" kern="0" dirty="0" err="1"/>
              <a:t>Liying</a:t>
            </a:r>
            <a:r>
              <a:rPr lang="en-US" sz="813" b="0" kern="0" dirty="0"/>
              <a:t>. 2021. Cohort Variation in U.S. Violent Crime Patterns from 1960 to 2014: An Age–Period–Cohort-Interaction Approach. Journal of Quantitative Criminology. Dec2021, Vol. 37 Issue 4, p1047-1081. 35p. 7 Charts, 9 Graphs. DOI: 10.1007/s10940-020-09477-3. </a:t>
            </a:r>
          </a:p>
          <a:p>
            <a:pPr>
              <a:spcBef>
                <a:spcPts val="0"/>
              </a:spcBef>
              <a:spcAft>
                <a:spcPts val="397"/>
              </a:spcAft>
              <a:defRPr/>
            </a:pPr>
            <a:r>
              <a:rPr lang="en-US" sz="813" b="0" kern="0" dirty="0" err="1"/>
              <a:t>Kellerborg</a:t>
            </a:r>
            <a:r>
              <a:rPr lang="en-US" sz="813" b="0" kern="0" dirty="0"/>
              <a:t>, </a:t>
            </a:r>
            <a:r>
              <a:rPr lang="en-US" sz="813" b="0" kern="0" dirty="0" err="1"/>
              <a:t>Klas</a:t>
            </a:r>
            <a:r>
              <a:rPr lang="en-US" sz="813" b="0" kern="0" dirty="0"/>
              <a:t>; </a:t>
            </a:r>
            <a:r>
              <a:rPr lang="en-US" sz="813" b="0" kern="0" dirty="0" err="1"/>
              <a:t>Wouterse</a:t>
            </a:r>
            <a:r>
              <a:rPr lang="en-US" sz="813" b="0" kern="0" dirty="0"/>
              <a:t>, Bram; </a:t>
            </a:r>
            <a:r>
              <a:rPr lang="en-US" sz="813" b="0" kern="0" dirty="0" err="1"/>
              <a:t>Brouwer</a:t>
            </a:r>
            <a:r>
              <a:rPr lang="en-US" sz="813" b="0" kern="0" dirty="0"/>
              <a:t>, Werner; van Baal, Pieter. 2021. Estimating the costs of non-medical consumption in life-years gained for economic evaluations. Social Science &amp; Medicine. Nov2021, Vol. 289, </a:t>
            </a:r>
            <a:r>
              <a:rPr lang="en-US" sz="813" b="0" kern="0" dirty="0" err="1"/>
              <a:t>pN.PAG</a:t>
            </a:r>
            <a:r>
              <a:rPr lang="en-US" sz="813" b="0" kern="0" dirty="0"/>
              <a:t>-N.PAG. 1p. DOI: 10.1016/j.socscimed.2021.114414. </a:t>
            </a:r>
          </a:p>
          <a:p>
            <a:pPr>
              <a:spcBef>
                <a:spcPts val="0"/>
              </a:spcBef>
              <a:spcAft>
                <a:spcPts val="397"/>
              </a:spcAft>
              <a:defRPr/>
            </a:pPr>
            <a:r>
              <a:rPr lang="en-US" sz="813" b="0" kern="0" dirty="0" err="1"/>
              <a:t>Tunalı</a:t>
            </a:r>
            <a:r>
              <a:rPr lang="en-US" sz="813" b="0" kern="0" dirty="0"/>
              <a:t>, </a:t>
            </a:r>
            <a:r>
              <a:rPr lang="en-US" sz="813" b="0" kern="0" dirty="0" err="1"/>
              <a:t>İnsan</a:t>
            </a:r>
            <a:r>
              <a:rPr lang="en-US" sz="813" b="0" kern="0" dirty="0"/>
              <a:t>; </a:t>
            </a:r>
            <a:r>
              <a:rPr lang="en-US" sz="813" b="0" kern="0" dirty="0" err="1"/>
              <a:t>Kırdar</a:t>
            </a:r>
            <a:r>
              <a:rPr lang="en-US" sz="813" b="0" kern="0" dirty="0"/>
              <a:t>, Murat G.; </a:t>
            </a:r>
            <a:r>
              <a:rPr lang="en-US" sz="813" b="0" kern="0" dirty="0" err="1"/>
              <a:t>Dayıoğlu</a:t>
            </a:r>
            <a:r>
              <a:rPr lang="en-US" sz="813" b="0" kern="0" dirty="0"/>
              <a:t>, </a:t>
            </a:r>
            <a:r>
              <a:rPr lang="en-US" sz="813" b="0" kern="0" dirty="0" err="1"/>
              <a:t>Meltem</a:t>
            </a:r>
            <a:r>
              <a:rPr lang="en-US" sz="813" b="0" kern="0" dirty="0"/>
              <a:t>. 2021. Down and up the "U" – A synthetic cohort (panel) analysis of female labor force participation in Turkey, 1988–2013. World Development. Oct2021, Vol. 146, </a:t>
            </a:r>
            <a:r>
              <a:rPr lang="en-US" sz="813" b="0" kern="0" dirty="0" err="1"/>
              <a:t>pN.PAG</a:t>
            </a:r>
            <a:r>
              <a:rPr lang="en-US" sz="813" b="0" kern="0" dirty="0"/>
              <a:t>-N.PAG. 1p. DOI: 10.1016/j.worlddev.2021.105609. </a:t>
            </a:r>
          </a:p>
          <a:p>
            <a:pPr>
              <a:spcBef>
                <a:spcPts val="0"/>
              </a:spcBef>
              <a:spcAft>
                <a:spcPts val="397"/>
              </a:spcAft>
              <a:defRPr/>
            </a:pPr>
            <a:r>
              <a:rPr lang="en-US" sz="813" b="0" kern="0" dirty="0" err="1"/>
              <a:t>Twenge</a:t>
            </a:r>
            <a:r>
              <a:rPr lang="en-US" sz="813" b="0" kern="0" dirty="0"/>
              <a:t>, Jean M.; Blake, Andrew B. 2021. Increased Support for Same-sex Marriage in the US: Disentangling Age, Period, and Cohort Effects. Journal of Homosexuality. 2021, Vol. 68 Issue 11, p1774-1784. 11p. 1 Chart, 5 Graphs. DOI: 10.1080/00918369.2019.1705672. </a:t>
            </a:r>
          </a:p>
          <a:p>
            <a:pPr>
              <a:spcBef>
                <a:spcPts val="0"/>
              </a:spcBef>
              <a:spcAft>
                <a:spcPts val="397"/>
              </a:spcAft>
              <a:defRPr/>
            </a:pPr>
            <a:r>
              <a:rPr lang="en-US" sz="813" b="0" kern="0" dirty="0"/>
              <a:t>Redding, Stuart; </a:t>
            </a:r>
            <a:r>
              <a:rPr lang="en-US" sz="813" b="0" kern="0" dirty="0" err="1"/>
              <a:t>Nicodemo</a:t>
            </a:r>
            <a:r>
              <a:rPr lang="en-US" sz="813" b="0" kern="0" dirty="0"/>
              <a:t>, </a:t>
            </a:r>
            <a:r>
              <a:rPr lang="en-US" sz="813" b="0" kern="0" dirty="0" err="1"/>
              <a:t>Catia</a:t>
            </a:r>
            <a:r>
              <a:rPr lang="en-US" sz="813" b="0" kern="0" dirty="0"/>
              <a:t>; Wittenberg, Raphael. 2021. Analysis of trends in emergency and elective hospital admissions and hospital bed days 1997 to 2015. Social Science &amp; Medicine. Jun2021, Vol. 279, </a:t>
            </a:r>
            <a:r>
              <a:rPr lang="en-US" sz="813" b="0" kern="0" dirty="0" err="1"/>
              <a:t>pN.PAG</a:t>
            </a:r>
            <a:r>
              <a:rPr lang="en-US" sz="813" b="0" kern="0" dirty="0"/>
              <a:t>-N.PAG. 1p. DOI: 10.1016/j.socscimed.2021.114002. </a:t>
            </a:r>
          </a:p>
          <a:p>
            <a:pPr>
              <a:spcBef>
                <a:spcPts val="0"/>
              </a:spcBef>
              <a:spcAft>
                <a:spcPts val="397"/>
              </a:spcAft>
              <a:defRPr/>
            </a:pPr>
            <a:r>
              <a:rPr lang="en-US" sz="813" b="0" kern="0" dirty="0" err="1"/>
              <a:t>Tsatsanis</a:t>
            </a:r>
            <a:r>
              <a:rPr lang="en-US" sz="813" b="0" kern="0" dirty="0"/>
              <a:t>, </a:t>
            </a:r>
            <a:r>
              <a:rPr lang="en-US" sz="813" b="0" kern="0" dirty="0" err="1"/>
              <a:t>Emmanouil</a:t>
            </a:r>
            <a:r>
              <a:rPr lang="en-US" sz="813" b="0" kern="0" dirty="0"/>
              <a:t>; </a:t>
            </a:r>
            <a:r>
              <a:rPr lang="en-US" sz="813" b="0" kern="0" dirty="0" err="1"/>
              <a:t>Lisi</a:t>
            </a:r>
            <a:r>
              <a:rPr lang="en-US" sz="813" b="0" kern="0" dirty="0"/>
              <a:t>, Marco; Freire, André. 2021. The 'Lost Generation' and Its Political Discontents: Age-related Divides in Southern Europe after the Crisis. South European Society &amp; Politics. Jun2021, Vol. 26 Issue 2, p133-151. 19p. DOI: 10.1080/13608746.2021.2032936. </a:t>
            </a:r>
          </a:p>
          <a:p>
            <a:pPr>
              <a:spcBef>
                <a:spcPts val="0"/>
              </a:spcBef>
              <a:spcAft>
                <a:spcPts val="397"/>
              </a:spcAft>
              <a:defRPr/>
            </a:pPr>
            <a:r>
              <a:rPr lang="en-US" sz="813" b="0" kern="0" dirty="0" err="1"/>
              <a:t>Lisi</a:t>
            </a:r>
            <a:r>
              <a:rPr lang="en-US" sz="813" b="0" kern="0" dirty="0"/>
              <a:t>, Marco; </a:t>
            </a:r>
            <a:r>
              <a:rPr lang="en-US" sz="813" b="0" kern="0" dirty="0" err="1"/>
              <a:t>Quaranta</a:t>
            </a:r>
            <a:r>
              <a:rPr lang="en-US" sz="813" b="0" kern="0" dirty="0"/>
              <a:t>, Mario; Real-</a:t>
            </a:r>
            <a:r>
              <a:rPr lang="en-US" sz="813" b="0" kern="0" dirty="0" err="1"/>
              <a:t>Dato</a:t>
            </a:r>
            <a:r>
              <a:rPr lang="en-US" sz="813" b="0" kern="0" dirty="0"/>
              <a:t>, José; </a:t>
            </a:r>
            <a:r>
              <a:rPr lang="en-US" sz="813" b="0" kern="0" dirty="0" err="1"/>
              <a:t>Tsatsanis</a:t>
            </a:r>
            <a:r>
              <a:rPr lang="en-US" sz="813" b="0" kern="0" dirty="0"/>
              <a:t>, </a:t>
            </a:r>
            <a:r>
              <a:rPr lang="en-US" sz="813" b="0" kern="0" dirty="0" err="1"/>
              <a:t>Emmanouil</a:t>
            </a:r>
            <a:r>
              <a:rPr lang="en-US" sz="813" b="0" kern="0" dirty="0"/>
              <a:t>. 2021. Assessing the Impact of Age, Cohort and Period Effects on Partisanship and Support for Mainstream Parties: Evidence from Southern Europe. South European Society &amp; Politics. Jun2021, Vol. 26 Issue 2, p239-270. 32p. DOI: 10.1080/13608746.2021.1965322. </a:t>
            </a:r>
          </a:p>
          <a:p>
            <a:pPr>
              <a:spcBef>
                <a:spcPts val="0"/>
              </a:spcBef>
              <a:spcAft>
                <a:spcPts val="397"/>
              </a:spcAft>
              <a:defRPr/>
            </a:pPr>
            <a:r>
              <a:rPr lang="en-US" sz="813" b="0" kern="0" dirty="0"/>
              <a:t>Kaur, </a:t>
            </a:r>
            <a:r>
              <a:rPr lang="en-US" sz="813" b="0" kern="0" dirty="0" err="1"/>
              <a:t>Navdep</a:t>
            </a:r>
            <a:r>
              <a:rPr lang="en-US" sz="813" b="0" kern="0" dirty="0"/>
              <a:t>; Keyes, Katherine M.; Hamilton, Ava D.; Chapman, Cath; Livingston, Michael; Slade, Tim; Swift, Wendy. 2021. Trends in cannabis use and attitudes toward legalization and use among Australians from 2001–2016: an age‐period‐cohort analysis. Addiction. May2021, Vol. 116 Issue 5, p1152-1161. 10p. 1 Chart, 6 Graphs. DOI: 10.1111/add.15271. </a:t>
            </a:r>
          </a:p>
          <a:p>
            <a:pPr>
              <a:spcBef>
                <a:spcPts val="0"/>
              </a:spcBef>
              <a:spcAft>
                <a:spcPts val="397"/>
              </a:spcAft>
              <a:defRPr/>
            </a:pPr>
            <a:r>
              <a:rPr lang="en-US" sz="813" b="0" kern="0" dirty="0"/>
              <a:t>Santos, </a:t>
            </a:r>
            <a:r>
              <a:rPr lang="en-US" sz="813" b="0" kern="0" dirty="0" err="1"/>
              <a:t>Mateus</a:t>
            </a:r>
            <a:r>
              <a:rPr lang="en-US" sz="813" b="0" kern="0" dirty="0"/>
              <a:t> </a:t>
            </a:r>
            <a:r>
              <a:rPr lang="en-US" sz="813" b="0" kern="0" dirty="0" err="1"/>
              <a:t>Rennó</a:t>
            </a:r>
            <a:r>
              <a:rPr lang="en-US" sz="813" b="0" kern="0" dirty="0"/>
              <a:t>; Lu, </a:t>
            </a:r>
            <a:r>
              <a:rPr lang="en-US" sz="813" b="0" kern="0" dirty="0" err="1"/>
              <a:t>Yunmei</a:t>
            </a:r>
            <a:r>
              <a:rPr lang="en-US" sz="813" b="0" kern="0" dirty="0"/>
              <a:t>; Fairchild, Rachel E. 2021. Age, Period and Cohort Differences Between the Homicide Trends of Canada and the United States. British Journal of Criminology. Mar2021, Vol. 61 Issue 2, p389-413. 25p. DOI: 10.1093/</a:t>
            </a:r>
            <a:r>
              <a:rPr lang="en-US" sz="813" b="0" kern="0" dirty="0" err="1"/>
              <a:t>bjc</a:t>
            </a:r>
            <a:r>
              <a:rPr lang="en-US" sz="813" b="0" kern="0" dirty="0"/>
              <a:t>/azaa080. </a:t>
            </a:r>
          </a:p>
          <a:p>
            <a:pPr>
              <a:spcBef>
                <a:spcPts val="0"/>
              </a:spcBef>
              <a:spcAft>
                <a:spcPts val="397"/>
              </a:spcAft>
              <a:defRPr/>
            </a:pPr>
            <a:r>
              <a:rPr lang="en-US" sz="813" b="0" kern="0" dirty="0"/>
              <a:t>Vera-</a:t>
            </a:r>
            <a:r>
              <a:rPr lang="en-US" sz="813" b="0" kern="0" dirty="0" err="1"/>
              <a:t>Toscano</a:t>
            </a:r>
            <a:r>
              <a:rPr lang="en-US" sz="813" b="0" kern="0" dirty="0"/>
              <a:t>, Esperanza; </a:t>
            </a:r>
            <a:r>
              <a:rPr lang="en-US" sz="813" b="0" kern="0" dirty="0" err="1"/>
              <a:t>Meroni</a:t>
            </a:r>
            <a:r>
              <a:rPr lang="en-US" sz="813" b="0" kern="0" dirty="0"/>
              <a:t>, Elena C. 2021. An Age–Period–Cohort Approach to the Incidence and Evolution of </a:t>
            </a:r>
            <a:r>
              <a:rPr lang="en-US" sz="813" b="0" kern="0" dirty="0" err="1"/>
              <a:t>Overeducation</a:t>
            </a:r>
            <a:r>
              <a:rPr lang="en-US" sz="813" b="0" kern="0" dirty="0"/>
              <a:t> and Skills Mismatch. Social Indicators Research. Jan2021, Vol. 153 Issue 2, p711-740. 30p. 5 Charts, 7 Graphs. DOI: 10.1007/s11205-020-02514-5. </a:t>
            </a:r>
          </a:p>
        </p:txBody>
      </p:sp>
      <p:sp>
        <p:nvSpPr>
          <p:cNvPr id="18437" name="Slide Number Placeholder 3"/>
          <p:cNvSpPr>
            <a:spLocks noGrp="1"/>
          </p:cNvSpPr>
          <p:nvPr>
            <p:ph type="sldNum" sz="quarter" idx="10"/>
          </p:nvPr>
        </p:nvSpPr>
        <p:spPr>
          <a:xfrm>
            <a:off x="7854951" y="1290639"/>
            <a:ext cx="1357313" cy="301625"/>
          </a:xfrm>
        </p:spPr>
        <p:txBody>
          <a:bodyPr/>
          <a:lstStyle>
            <a:lvl1pPr>
              <a:defRPr sz="1584">
                <a:solidFill>
                  <a:schemeClr val="tx1"/>
                </a:solidFill>
                <a:latin typeface="Times New Roman" pitchFamily="18" charset="0"/>
              </a:defRPr>
            </a:lvl1pPr>
            <a:lvl2pPr marL="490463" indent="-188640">
              <a:defRPr sz="1584">
                <a:solidFill>
                  <a:schemeClr val="tx1"/>
                </a:solidFill>
                <a:latin typeface="Times New Roman" pitchFamily="18" charset="0"/>
              </a:defRPr>
            </a:lvl2pPr>
            <a:lvl3pPr marL="754559" indent="-150912">
              <a:defRPr sz="1584">
                <a:solidFill>
                  <a:schemeClr val="tx1"/>
                </a:solidFill>
                <a:latin typeface="Times New Roman" pitchFamily="18" charset="0"/>
              </a:defRPr>
            </a:lvl3pPr>
            <a:lvl4pPr marL="1056382" indent="-150912">
              <a:defRPr sz="1584">
                <a:solidFill>
                  <a:schemeClr val="tx1"/>
                </a:solidFill>
                <a:latin typeface="Times New Roman" pitchFamily="18" charset="0"/>
              </a:defRPr>
            </a:lvl4pPr>
            <a:lvl5pPr marL="1358206" indent="-150912">
              <a:defRPr sz="1584">
                <a:solidFill>
                  <a:schemeClr val="tx1"/>
                </a:solidFill>
                <a:latin typeface="Times New Roman" pitchFamily="18" charset="0"/>
              </a:defRPr>
            </a:lvl5pPr>
            <a:lvl6pPr marL="1660029" indent="-150912" algn="ctr" eaLnBrk="0" fontAlgn="base" hangingPunct="0">
              <a:spcBef>
                <a:spcPct val="0"/>
              </a:spcBef>
              <a:spcAft>
                <a:spcPct val="0"/>
              </a:spcAft>
              <a:defRPr sz="1584">
                <a:solidFill>
                  <a:schemeClr val="tx1"/>
                </a:solidFill>
                <a:latin typeface="Times New Roman" pitchFamily="18" charset="0"/>
              </a:defRPr>
            </a:lvl6pPr>
            <a:lvl7pPr marL="1961853" indent="-150912" algn="ctr" eaLnBrk="0" fontAlgn="base" hangingPunct="0">
              <a:spcBef>
                <a:spcPct val="0"/>
              </a:spcBef>
              <a:spcAft>
                <a:spcPct val="0"/>
              </a:spcAft>
              <a:defRPr sz="1584">
                <a:solidFill>
                  <a:schemeClr val="tx1"/>
                </a:solidFill>
                <a:latin typeface="Times New Roman" pitchFamily="18" charset="0"/>
              </a:defRPr>
            </a:lvl7pPr>
            <a:lvl8pPr marL="2263676" indent="-150912" algn="ctr" eaLnBrk="0" fontAlgn="base" hangingPunct="0">
              <a:spcBef>
                <a:spcPct val="0"/>
              </a:spcBef>
              <a:spcAft>
                <a:spcPct val="0"/>
              </a:spcAft>
              <a:defRPr sz="1584">
                <a:solidFill>
                  <a:schemeClr val="tx1"/>
                </a:solidFill>
                <a:latin typeface="Times New Roman" pitchFamily="18" charset="0"/>
              </a:defRPr>
            </a:lvl8pPr>
            <a:lvl9pPr marL="2565500" indent="-150912" algn="ctr" eaLnBrk="0" fontAlgn="base" hangingPunct="0">
              <a:spcBef>
                <a:spcPct val="0"/>
              </a:spcBef>
              <a:spcAft>
                <a:spcPct val="0"/>
              </a:spcAft>
              <a:defRPr sz="1584">
                <a:solidFill>
                  <a:schemeClr val="tx1"/>
                </a:solidFill>
                <a:latin typeface="Times New Roman" pitchFamily="18" charset="0"/>
              </a:defRPr>
            </a:lvl9pPr>
          </a:lstStyle>
          <a:p>
            <a:pPr>
              <a:defRPr/>
            </a:pPr>
            <a:fld id="{A0542485-9EAF-4BD0-BA38-7C4588F1A474}" type="slidenum">
              <a:rPr lang="fr-FR" altLang="en-US" sz="925"/>
              <a:pPr>
                <a:defRPr/>
              </a:pPr>
              <a:t>31</a:t>
            </a:fld>
            <a:endParaRPr lang="fr-FR" altLang="en-US" sz="925"/>
          </a:p>
        </p:txBody>
      </p:sp>
      <p:sp>
        <p:nvSpPr>
          <p:cNvPr id="18438" name="Rectangle 4"/>
          <p:cNvSpPr>
            <a:spLocks noChangeArrowheads="1"/>
          </p:cNvSpPr>
          <p:nvPr/>
        </p:nvSpPr>
        <p:spPr bwMode="auto">
          <a:xfrm>
            <a:off x="4567238" y="838200"/>
            <a:ext cx="3092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defRPr/>
            </a:pPr>
            <a:r>
              <a:rPr lang="en-US" altLang="en-US" sz="1584" b="1" dirty="0"/>
              <a:t>APC literature (2020...) </a:t>
            </a:r>
          </a:p>
        </p:txBody>
      </p:sp>
      <p:sp>
        <p:nvSpPr>
          <p:cNvPr id="18439" name="AutoShape 2" descr="data:image/jpeg;base64,/9j/4AAQSkZJRgABAQAAAQABAAD/2wBDAAoHBwgHBgoICAgLCgoLDhgQDg0NDh0VFhEYIx8lJCIfIiEmKzcvJik0KSEiMEExNDk7Pj4+JS5ESUM8SDc9Pjv/2wBDAQoLCw4NDhwQEBw7KCIoOzs7Ozs7Ozs7Ozs7Ozs7Ozs7Ozs7Ozs7Ozs7Ozs7Ozs7Ozs7Ozs7Ozs7Ozs7Ozs7Ozv/wAARCAFaAOEDASIAAhEBAxEB/8QAGwAAAgMBAQEAAAAAAAAAAAAAAAUCBAYDAQf/xABFEAABAwMCAgQLBwMDBAICAwABAgMEAAUREiEGMRNBUZEVIjVTVGFxcoGS0RQWMjOhscEHI1JCovA0YoLhJPFDcyWTsv/EABkBAAMBAQEAAAAAAAAAAAAAAAABBQIEA//EACwRAAIBAgYBBAEEAwEAAAAAAAABAgMREhMhMTJRBCJBYfChFCPB4TNxgZH/2gAMAwEAAhEDEQA/ANW664HVgOKACj11HpnPOK+an6OHWX20vF9wFwBRAA2zvUvuwz6Q53Cu+Nakl/RxOlUuZ7pnPOK+ajpnPOK+atD92GfSHO4Ufdhn0hzuFPOpfULKq/WZ7pnPOK+ajpnPOK+atD92GfSHO4Ufdhn0hzuFGdS+oMqqZ7pnPOK+ajpnPOK+atD92GfSHO4UHhlgD/qHO4UZ1L6gyqv1me6Zzzivmo6ZzzivmpmiHZXJaoaLy0qQnIU0HEFQxudvUKtM2CHIYQ+zMU42tIUhacEKB5EU86kvb8Cyqn1iLpnPOK+ajpXPOK+Y1oPu0x6Q53CuTvCyFnLcxaDpI3TnfvpZ9LoeVUEnSu+cX3mjpXPOL7zTNrhN8KHSXBWAonKRuRnYd3/DQjhF07LuBGnGClOdW/XvtS/UU+h5NTsWdM55xXzUdK75xfeavGxw/tht5vaPtZTlLWRrHI5057Aa6L4YbZW225dtK3SEtAjBUQCSBvucA/AGjPp9Bkz7FvSu+cX3mjpnPOK+ambPDTT7hWxdekQh4pWEgHBB3ScHYiuy7Pbm3C2u46VhSUFKlJBClfhHtPVTVal1+BZVTsTdM55xXzUdM55xXzU1kQLRFbW7IuqGkIX0alLWkAL56fb6q5uR7E0y0+5e2ENP56JanUBK8HBwevBp5tPr8Cyqnf5F3TOecV81HTOecV81M5cKzQNH2u7tMdINSOkcSnUO0Z6qup4bjrSFJkuEEZBAG9GdS6/AZVT6zP8ATOecV81HTOecV81aH7sM+kOdwo+7DPpDncKWdS+oeVV+sz3TOecV81HTOecV81aH7sM+kOdwo+7DPpDncKM6l9QZVUz3TOecV81HTOecV81aH7sM+kOdwo+7DHpDncKM6l9QZVX6yjRRRU07zSRf+kZ//Wn9q7Vxi/8ASM//AK0/tXatCCiivKACis1eb/KtN0uKgjp2ItvafSzsnUtTi0nxsE8gO6oDimY4IuYkdlSrg5De6R8hA0BRyFaevAxkerrzW8D3M4kajNeHcVl1cXOp8KqNtGiA26pH/wAhOpwtnBBTzTnmDgjHwrheuJ7nEiNtiIzElOth3UXtQA6QJwnxfGVg5I2x20YJMMSLlostytcUW4/YnIqFOaX8K6VQVnGRjGrJ3VnfsqpA4UuMC1vQm5oUl1mO3pLrmElOzhB6sjlgY23GKk9xW/BRKcWwXUt3QxMuOBOhOBuAE5O55YJ7TUrnxO+iDe1MtIaNvQoI0vDplEY30FJATvsTn2Vv1mfSLvAd/VdYMNcp0iNBRqkh9wI1pdznlhSinbB6jTKRwvNk3J2Qu4OdG486ooS+4kdGpsBKcA4GFDNd0cTLVxGu0/ZUaUuBrpA9lzJZDmooxsnfGc86WwuKpzNhZnykKlOi2pkLTkICllzT1J2P/MUevcPSXUWK9C72yWuchbcRpCHR0qwXToKVkjcHcgjly36sWrFZJlrkqdfmqfS4yErSpxSsrClHUM8vFIG3ZS6Zxu7Bta5TtvR0zcp1hbPTnfo+ZSdO+3bimCb/ADX7jc40S3NutQEAh0yMdKpTYWkAaT24zmk8bWoLCLneFroeLjem5LCUl0E/5FrCRpA0kBWyvGzkhRG1Ob1ZlXZ+3qD62kRX1OrLayhZBbUnYjluofDNSsl3N6tfhBDBZaWohnWTlaRtqIxtvnbsx21mLbxRdGrPc3ZDqJ0uIGlakrQWMKVjIUhOR2lKtxin63/zQPSv+luRwncxZHrfDnBC3Jjz4dU8sLAVnR4w5kHGc/vV57h+W9I6db7WoyIryuZ/K/F1dfVURxXjiCJalMMK6dAKnW3yoIUUFQxlICgcbHPwFcLXxJMnM2515ttCn5L7a0MuA4CELICsjY+KOsdR68UNztqHpO8nh6YX7fNYXHVJiPPuKaezoWHSSdwMgjbBxXC9cLTr8yx08hmK42xIbUI5UE5cKdPtG2/bUI/F8uVEgvphRmenmKjvByQdLeEFX4tOCfZkbc99u33mej6Gy02tTs6QwFyXw0hKW1H/AFBPM9Qx8aE5oHhJpsdzi3BqdFTAcUYSIzjToUEoKc7oIB233HXgb1o2gpLSQvTqAGrSMDPqpTbL6u4Xq4W5yMlowyNCg5qLiTtnlgbjlnNJ0X6dH4wkQ5MlUiOdZYZjaF6QlGcLTjWDnkc4OcVm0paP2HdI2NFZNjjCU9bG5KLUnpXZDTLbYlJIOsbEkDYjkQRU5HEsyAZ6nonSOsrjthrpgG0KWnJ8fSMAHrOfhSwS2HiRqa9rNscUuPXW2QlwUtJntFRV9oCyhQ1ZSAkHP4eZIHxGK0lZaa3GncKKKKQzK0UUVkYwb4hiMNIaU28VNpCThIxkfGpfeaF5t75R9azTv5y/eNQqlHxoNJnA680zUfeaF5t75R9aPvLC82/8o+tZpppb7qWmxqWo4Aq74DuPmP8Aen60pUaMdGxqrVeyG54jhE7tPfKPrXn3ign/APE92/hH1pT4CuPmB86frR4CuPmP96frSy6HYZlXobfeKD5l75R9aDxHBO5ae2/7R9aU+Arj6P8A70/WjwFcfRx86frRl0OwzKvQ2+8cHzT3yj60feKDnPRPfKPrSnwFcfR/96frR4CuPo4+dP1oy6HYZlXovsXe1R5Eh9uO8HJKwt04zqISEjr22SK7/eKD5p75R9aU+Arj6OPnT9aPAVx9H/3p+tGXQ7DMq9Db7xQfNPfKPrUXb9b3mVtLaf0rSUqwMHBGOeaV+Arj6OPnT9aPAVx9H/3p+tGXQ7DMq9DKNfLbEjNxmI7rbTSAhCQkYAAwBzrp94oHmnvlH1pT4CuPmB86frR4CuPmB86frRl0OwzKvQ2+8UDzT23/AGj60feKDjHRPfKPrSnwHcfRx84+tHgK4+jj50/WjLodhmVeht94oPmXvlH1o+8UE/8A4nvlH1pT4CuPo/8AvT9aPAVx9HHzp+tGXQ7DMq9DYcRwQcht7Puj60feKDnPRPfKPrSnwFcfRx84+tHgK4+jj50/WjLodjzKvQ2HEUEcmnh/4j60feKD5p75R9aU+Arj5gfOn60eArj6OPnT9aMuh2GZV6G33jg5/Ke+UfWpfeaF5t/5R9aT+Arj5gfOn60eA7j5j/en60suh2GZV6HH3mhebf8AlH1o+80Lzb/yj61nH2HIzxadTpWOYzmuVei8am1dGM+aG1FFFTCgLHfzl+8ahU3fzl+8ahVuPFEmW7Llp8qR/f8A4rZ9VYy0+VI/v/xWxWpKEFajhKRkk9Qrg8rmjs8fixbK4jtcS9sWZ6SEzZCdTbeknPPr5DkaaCvhV0XOvMi58bxFFKYU5tLOepI5H4eJt6zX0y8ccQrRw3Cu/RmQqclPQMoVgqJGTv6uVZqULYcOr/k9I1L3uamisEx/UaYm5QLdc+HJEJ+c8htOtzxQFKABGRvz5V1k/wBQJL1xmx7HY3bmzA/6h8OhAGOeBg55HurORU6HmRNwaT3jiqy2B5tq6TRHW6CpAKFKyM46garQON7FKtEW4vTmoiJOoJQ8oAhScah8MjvFY3jqfaZHGHDs6Q6y/bFIKlrI1oUjVvt106dHFPDJBKdldH0K1X+1XxtS7ZOakhP4gk4Un2pO4pjXx21Xaz2/j24Xq0oLVmjRSXOjRpSokAAJHVlWMCtNH/qNJSmJMuVhdhWuY4EMy+mCufIlOOX/AAZrU/Hkn6RRqL3N4aVQuJLXcLxKtMaRrlxBl1Gk7bgHfrwSKzU7+oklu9zLPbrC/OlRlYAbc2UBjJO23Oo23i6zx7tepMi0It8iG0FSn04KnDkDTyG+T8axkytqh41c3lFfOk/1RlIaanyuHJLVrdXpTKC8nuxj9aZXv+oCYdxj22zW5y7Snm0u6W1YASRkdRPLf40sipe1h5kRlb+KxP4wncPfYygw2uk6fpM6/wAO2Mbfi7eqtDXyvhC7of8A6j3y5zWVQAISlPIeOC1hTec91aPinjGCOE7jJs1xZfkNoSjLS8lvWrTq/U91bnRamopdGYz0uxhc+OuG7RLMWXckB5P4kNpUvT7dIOD6qcW+fFucNuZDeS8w6MoWnkaxfBHBNkPDMaZOgszZMxvpVrfSF6c8gM8tsfGrd34ggcCsQ7Ja4DkuS8SWIiFHYFR69zuc49h7KUqcW8MLtjUna8tjWynvs0V5/Tq6JCl4zjOBmlXCfEQ4osqbkIv2YFakdHr18uvOBSGBxwbq5NstztjtsniMtSG3FZCwEk7bDfG/fWW4Q4xm8P8ACP8AYsTsuIw+rp5PSaUoKiNhseojvrS8eTi9NdDLqK66PsNFY28f1CjQWbei3wnbhMuDSXWo6DghKhkZODv6vVUbT/UJMp+bBuNtct9wisre+zrVnpAlOogHA3xvyrzyZ2vY3jje1zaV5tXz+F/US5Xlgu27heS8wAsOOhzZJAJwMDfq76qf0iucx2HIguRHls61O/a1KJTqwkaPbjetOhJRbfsLMTaSH198rO+wftS6mN98rO+wftS6u+lwRwVOTG1FFFRyoLHfzl+8ahU3fzl+8ahVuPFEmW7Llp8qR/f/AIq/x7MmxeFJKLew69JkDoUhpBUUhX4jgerPxxVC0+VI/v8A8Vs8Z6q4vIeGomddBXg0fMbX/S6S5YGm375MjF9sLdioHiJURyIzv1d1ZtNuvyLFD1W2StywzVLDamlYW2sg5HaApBzjqVmvuWPVWf4u4be4hgtJiTnIUqOvW04knBPYcewUoeTLF6j0lSVtDBXviV3iPijhdRtUiCy3ObwqQnClqK0ZA9QwO+qSLO1w7d7pHvdlnzekVrhuRFLSlzc7EpPXkduN611v4N4gl8QQrrxPdI8oQN2G2E4yeonxR14PXyreY9ValXjC0Y7f2ZVNy1Zj+F+FrW/w8x9v4cZikrU4mO+ovFGrAzlQyCdI2pXxPYkq434bYjWwqgMjStKGctIGrkdsCvomPVRgV4KtJSxHq4JqxluMeGk3DhCXb7VGaZdJS4httIQFlJBxt6q+fwIMGXFgW1PCVyk3AEIkB591ppONtXPA7tq+0bV7ThXcY4RSppu5gOE7fIjf1Dv7zsV1plSAltxSTpVuORPPlSCVwzc7tfOLmmorqC9hbClpKUukOA4B5HIFfXceqvcDspryJKWL/X4Flq1j4/Jvl3uvB7HCLPDktM0JbYWpbZSgJSRg78jsM52G9dkwbh/T/imPcV29+4RHoaGFrYTqKVBCUn9U+rY19UlSo0FhUiW+1HaTjLjqwlIztzNTbW282lxtSVoUAUqScgg9YNa/UaWUdGLL+T5twoiVe+PrvcLlZno0WbCKOjfaISpOUAA5GCSBvWqufBlnk2Wbb4cGPDMtsJK2mwncHKScdhrRUEgc68pVW5XWhtQSVmfLLRxRxDwZF8CXSwSJYj5Sw8znCh1DOCCPXzHLFcrkq+pvVn44fs7q9KSh6KhB1tDKwNjvulWc9vtr6vtRgdlbz1e+HX3M5ftc+XMeEeL+MVX5NrkQoUKG42kvJwpwlCgB6zlXVnl669tVsmt/0cnxFQn0yVrWQyWyFnxk9XPqr6jgdlGPVQ672S0VvwGX8nyIQrrw3M4f4lTbHpbLcFDL7SUHW0dJB26tjXZLVz4t4lm8QC1vw4ceA402HUkLdJQoAY6z4x5eqvq2PVQB6qf6h721/gWV8mO/pvDkROCAzIjuMO9I6ShxBSrf1GuH9J4UqDwzIblxnY6zLUoJdQUkjSnfetzj1V4eVebqtqS7NqNrfBkr75Wd+H7UuphffKzvw/al9UqXBE+pyY2oooqMVBY7+cv3jUKm7+cv3jUKtx4oky3ZctPlWP7/APFbOsZafKsf3/4rZ1weVzR2ePxZ7RRRXKdIUUUUAFeV7VK73Jq0WmVcHt0R2isjONWOQ+J2ppXdkJuyPl3HvFM9vjJJt7732a0aC8ltZCSoqGc9vUN6+npvEDwU1c1yW24jqErS64rSMK5c/bXx2yNX+ZY7qtrhxc9F6JKpWvTggk5A9SiT8K7t3dcz+kM62v5S/bpDbZB56SsEfrkfCu+pQTUYr20/9OeM2m2fVmeI7LImiEzc4rkk8mkugk1Kdf7TbH0MTrhHjOufhQ44ATXzTiKy2+zw+EJcGOliQ4610jiBgrOEnJ7d6nw/Bst24y4iVxKW1yUPKDSH16RpyQSN98AJ9gryyI2xXdv7sbzHsaH+o1ygz+BLkmJLZfLS2g4G1hWn+4OeOXI91PeHLnBctcCCiWyqSiI2VMhYKx4o6udfI46IzfCfF7cJZXGTKjhlR/1I6VWD3YrSX2O7w+jh3jGGnIbYaZlpA/EkpAH6ZHy16SorCofP8GFN3xH0Z28W1iSuM7OjoeQkqU2p0BSQBkkjsxvS2Zd7VfrNPjwL5HbV0Kgp9t0ZZ/7uY2FYKzWJ3iWxXziG4SG4j9zVoYddOEJSFA4z1AkBPwrjElu223Xvh2dbILUtq1rP2qLjLiQNtWOec5ztXnkJN2eqNZj91ofQLNKg8O8LQxcL4zIaSCkS3HBhw6icA5OccvhTuFOi3GOJEOQ3IZOwW2oKFfJhY37rwbw1JhSYipMRDq0w5SwEupDhJIB58gD6jzrbf07u7V44dUtqAzB6B9TSmmB4hVsokfNWatKycr+5qE7uxq6KKK5j1CiiigAqJqVRNAGSvvlZ32D9qXUxvvlZ32D9qXVXpcETKnJjaiiioxUFjv5y/eNQqbv5y/eNQq3HiiTLdly0+VY/v/xWzrGWnyrH9/8AitnXB5XNHZ4/FntFFeVynSe15muKZbDklyMl1JeaAK0Z3API/oe6huWw5KdjIdSp5kJU4gHdIVnTn24PdQB2qndLVEvMFcGc30kdzGpGojODkcvXVzNFCdndAV4UGPbobUOK2GmGUhCEDqFKHuCbC+uYpyH/ANcrVIAcUAs6tWcZ7d/iadCS0ZJjdInpggLKM76SSM94oRIacecZQ4lTjWAtIO6cjIzWlKS2YmkyhN4btdxZhtSo+tEEgxxqI0EYA5HfkKpXfgXh+9zvts2CFPnGpaFFGvHLVjnWhzVZE5DlxehBKtbLaHCcbEKKgP8A/JpqclsxOKFDXA/DzMGVCbgBMeWpKnkBavGKTkde2DWZ/qC+p82vgq1pIVKUjWAc6W0/hH6Z/wDGt49PbYuEaEpKiuSlZSRyGnGc99WcDnitRqyjJSeonFNWQrVw3bHbA3ZHoyXIbaEoCDsduRyOvO+apwOBeH7bHksx4ZxLbLTqluKUpSD1ZzsPZTxyQ0y4024sJU8opbB/1HBOO4GvVSGkyEsFwB1SSsIzuQMAn9RWccrWuPChBM4C4emwo0R2EQ3FSUslDigpKSckZzuMmm1ptEKyQUwrewGWEknSN8nrJPWauFQAyTiq8Oe3MckoQlQMZ7oVZ6zpCtvV4wpOUmrN6BZJlqivM1UnXBuCuKlxKiZL4ZTp6iQTk+rxTWTRcorwcq9oAKialUTQBkr75Wd9g/al1Mb75Wd9g/al1V6XBEypyY2oooqMVBY7+cv3jUKm7+cv3jUKtx4oky3ZctPlWP7/APFbOsZafKsf3/4rZ1weVzR2ePxZ7Xh5V7Xlcp0mRnWx6XxZPmwHgxcIrDBaUrOhYOvLax/icD1jAPVSZfEc1N2ubsaM7FmPrhxHELQCphRDuSASArlsc4OR7K+hpYaS8t5LaQ4sAKWBuoDkCfie+uEi3QJPSpkRWXOnSEuBaAdYTkjPbjJ769VUXujzcejIN8SXq2Fa7iA/HbUqMklCEul0pCm9QQSASSU49aT1014fvVxu87oH2uh+wNdHN8XZUjOMJJ6sDVt/kmnTFqt8aMIzMNltoLDgQlAxqByFe3IBzVhDTbZUUISkrVqVgYye091KU4tbDSfZi7rLdg8UzeIBqXGtiWYr6Ebno1AqWcdeCps/A1Tj3CdZX5cp4pZmXdpmTokZKY5U6UHVy2QlbefYa3ghRkh4CO2A+cu+IP7hxjJ7dhjevH4EOSvU/GZdUUFvK0BR0nBKd+o4G3qpqorWsLCzHzL5eLTNNnVcGpjz/RBM0spSY+tRSdSRsRtt7d81zl3C52y5TI6ZyJUp37LG+0IaRqQD0yt0khOrqHVuNq1jNitMeI7Eat0dLD35jYbGF+3toTYbSiMuOm3Rgy4AFo6IYVgkjPbgkn40Y49BhZlW512ckx+kLa50ZMpDK39CdRDaCkrCCQk5OCM8t9s0/wCGLi7LtxbmPrcmMuFt4OtJbUFYBxhJwdiNxzFXE2e1Mspjpgxkt4UkILacHV+L256+2uTFhhRZkd+M2lhuOlehltICdSsZWfXgY+JpSlFrYaTQk4salzL3BTAWftFujuTkNjk4oKSkJPtBWKWJvDjl1a4sQhfQSW34sdpe2UIQVg47StCvhit8I7P2gyA0jpVJCC5p8YpBJAz2ZJ765rt8RxtptcZpSGVBTaSgEII5EdlONRJWsDjqfO7ldL3LsT7cqRqamRQ+FLbaToIWjZASolSPG5ncbdtNmFXa3vzZibmlTbVzaaea6Af3ytLKFKJ5p/FkAdnXWkbsVnj9Ilu3RUdNssBpPjDOcezO+KtmFFUlaTHbKXFhxYKB4yhjCj2kaRv6hTdRWskZUH2ZBN+uzUeJelzWXmJklLHg5LQBb1K07K5lY6wdufKuLU243BNhuUq4MuNzZyVoipbA6HxF7BXM4689fZWubstsanqntwI6ZSskuhsBWTzOe2oosVqblGSi3xkvKVr1hoZ1dvqNLHH2Q8L7FvDF0lyBJi3WQVTmVJUtBbSkJC86dJScKScHB59taKlQ4ctrbrBjxm2EMvdMW2kBIWsAhJPszkU1rzk03dG1f3Paia9rw0hmSvvlZ32D9qXUxvvlZ32D9qXVXpcETKnJjaiiioxUFjv5y/eNQqbv5y/eNQq3HiiTLdly0+VY/v8A8Vs6xlp8qx/f/itnXB5XNHZ4/FgTikSOLYC3GMMSgzJf+zsvlr+24vONjnOMjmQAerNPTuMVl0cL3ACFEVc2zBgykvso6D+4Qk5CVK1YwM4ziueOH3PeV/YsR+Mra+lp1aJDDD7K3mnnm9KVpQMqxvnYdo36q5M3Vu58R21SYsmPmO8tHTt6daTowRue47+qoL4ObetltgPSipuFHdYWUpwVhaNOR2Y51bt9nubVwiybhcWn0xWVNIQ0xo1Zx4xJJ38UcsCt+j2M+oW8RSXfvU1FU/dUsfYi5otwJVq14yQAdsVdVxVBt7QjrZuLv2cNNuuKZKlJUtI0BXWVHIGw588V3uVnuL17RdLdPZjLEboFJdYLgI1as/iGKj4AecbfL8pKnZEmO+tSW8DLejIAz16Phmi8LK4Wd9D0cVw8BJjTEyDIMf7P0WXNenXjY4wU75ziq54ihSZ8RRfmRXGlPJdilAGVJQFEL58gQQQcHNcLnaZbV9YkQ5Qbdlzi8CpvUlGmPowoZ3B0+rnXqeEHXJwnyZyVylqeU8UNYSdbYbASM7BIA7c0LAHqLPh6I+qNcFuzIkZLLjoDjYSh9ASk6iNzgZ25HnXY8TsJYS4u3z0KdWlDDamQFvFQJGkZ7Ac5xjrxUZXDaJkGLEdfIQxEXGUUjBOpKRkdn4a4uWW9PpYcfukZUuG4Fx3ExiEnYpUFjVvqCurGMUvQP1FSZdGLpxDYiy262qPPeZdQ6jSpKgwo47lDem3EtwdhWvo4p/8AmS1iPH9S1bav/EZV8KpxuGpKbixPlz0vPNzVyl6GtKTqZDekDJwBjPXVq58OR7zdWZNx0yIzDSktxlDYLJGVnffYYHxovG66DWxXt3EaWeH0yboVGVHdESSllOsl7UE7Af5ZBHvCpucYQI6i1Ijy2ZAdQ19nU1lZK86SMEgg6TvnbrxS268Motg12dYhtSZMYFpCNQQ4HRhYGew7jrxVa/Wa5Jmwbg7NbcnvT2GkKaYIbaQkLI8Ukk7qJO9bSg9TN5IZTbuzcpdvaDb8Z+PPw606kBaMsOkEcwc+rPKu0HiOI1FjR2Pt9zWI6HluJaBUlCvwqXyGT2DfblQ1w7KcmifOmtuyunS4eia0oCEtrQEgEk83Cck1yh8M3C06FWy4tIUuO0xI6ZjUFaBgKTgjBwTzyKz6LD9RZVxdASpJ6CWWFyBGRIDX9tbhVpwDnPPbOMVQgcTtPNpuNxffiBlqQpTPR4bWhC0p1dZyMge0mui+F7iptmGbm39gjzEyW0dAek2Xr0FWrGM+rPKpOcHpdihhyYpI6B9sKQnBBcdS4FD2FPxp/th6iwri6Cyh0yo0yKptsOht1nxloKgnKcE53I25jPKpOcVw2kuh2LLbebdQ10C2wFqKwSnG+MEA9fVjnVV3hm4XBzpbpcmnXW0JQyGWNCUjWlSiQSSSdAHYK73Th16a9Mdaej4lJbSpqQx0iCEauYyP8gcjGMUv2x+oetOB1pLmlSdQBwoYI9tSNVrZEMC2RoanVOlhpLZcVzVgYzVk15M0ZK++VnfYP2pdTG++VnfYP2pdVelwRNqcmNqKKKjFQWO/nL941Cpu/nL941CrceKJMt2XLT5Vj+//ABWzrGWnyrH9/wDitnXB5XNHZ4/FnteUE4rzVXKdJ7RUWnUvNJcQcpUMg1OgAryvaKAPKK9ooA8or2igDyivaKAPKMV7RQB5RXteUAFFGa9oA8or2igAqJqVRNAGSvvlZ32D9qXUxvvlZ32D9qXVXpcETKnJjaiiioxUFjv5y/eNQqbv5y/eNQq3HiiTLdly0+VY/v8A8Vs6xlp8qx/f/itnXB5XNHZ4/FlK6W7wnH6AuraSTupH4sYxsequEKzCGt9f2l5ZeCQd8adOeXefhgdVNCcV5nO1c12dFitbBi2MDPJAG9W6q23ycx7tWqT3AKKKKBhRRRQAUUUUAFeV7UVDIIoA9yO2jNImLPeGmkIN+cUUkHJZBzhODnJJ3O/OrC4F2Lylou+lO+lPQJIGc+vfq7vbTt8iuNcivFKCUkk4AG5pUbddCgarwrPjEkMgc9OOXZpV83qqmhM15w20S1SQggvvlIA5AaRnIJ6z7R66LBc5pl3h2R0iZIDOshIw34wxgEb554Pb1dezZdydbW3mG4GlEBTqlJAQMcyCc/p10oRaZaJDehcR0BQU4nokqUcEZydPt3yKcrgIdRlYR0g3RhIwg+zr+P6Vp2Erl4HavaXWyVrSYruzzOxT6v8An8HrpjWDQVE1KomgDJX3ys77B+1LqY33ys77B+1Lqr0uCJlTkxtRRRUYqCx385fvGoVN385fvGoVbjxRJluy5afKsf3/AOK2dYy0+VI/v/xWzrg8rmjs8fiylc4Ts1lKGnQ2QrJJB7OrBH/M1xg2t6It4rluKDiUJSlI0hGnPLnz/gUzzXmc1zXdrHRYrWsYtscZJwgbnrq3VW2+TmPcq1Q9wQUUUUhhRRRQAUUUUAFFFFABXle1zffRHZW86rShCSpR7AKAFHEN3MARorDiRIludGnbJSCDuB25wBXVmO+1FS20gMqUCSBuontJ9p7Sd+fOqUWQ22TeJmpbs1QTFbSkqIR1YAyd+ZxTEuSktqW2yltSubju59WEp5+zIrb00M7iqKDHcSk2d6Mh5zLjgkEKKjjxjg75329XKmciFJfS29HlPx1NnWlsqyHPUvOdj6t6Izc6LqclqEwKJUCgAKbGcgAdeB189uRq+y+0+jU2sKGcH1H19lJsEhXIXqcalteK6kEqSP8AUM4P0PYSOVMo8pqSyHW15SeYOxSewjqPqri80hLpSsDonjg9WlX/AL/5zpfco0dqE0iay4+A8SOg2JOdirt7T66FqPYd605xqHfRkEbGsowmzKt76RbZ4aGnLZCzq8Y45HqNaKAppcNpTTa20YwErSQoe0Gk1YE7mavnlZ34ftS+mF98rO/D9qX1WpcETanJjaiiioxUFjv5y/eNQqbv5y/eNQq3HiiTLdly0+VI/v8A8VprrPXbofTts9MrUE6BqyfYEgk91Zm1eVI/v/xT3iUsi0K+0KWlBWndCiDnPqBP6Vw+T/kR10OLJympN1tbKo75iOOoCtaCTpyOrlnftqMW2TGS/wBJc3j0gToIAJRjOcasjfIHLqqzaj//ABMQE5/spwck5GNjk71byDyrlb9jpKtrGLZHBUVEIAyeZ7quVVtvk5j3BVqh7jQUUUUgCiiigAooooAKKKKAPDWeu0lN1kNwYy0vMpWenShf41J/0ZHLfnn9cEUxvV0Rarep4jU4fFbR1qVVCy2nwbEUXsfaZilOPOBISUA74JHMjPPrJzWlormXq7DGIwelXJewXD4qVA7BO2w7BkfHAPs7py85rz/bT+EY5ntqs+4+6tuPDbSG+bizsNPYOvJ7cY2Pqq0FONpx0SQlI2CVfpyFIaKUlN2ElamXI4YB2Cwc4wnr+b9Ph59iXMZjvuL6OQhKSpbZwHCOo4xlO57OddY0kT8l1hxgJXs28BlWOvYkEVcW803gOOJRnlqIGd8fuR30XCxUbSuQwUlwKH4VIWnxknrGRj9vXXEXJyDDC7m0UK6QtpKPH1gAnVgcsgE13WtAcMuO4HE7B4IVkYHX7R+o+FWstupSoaVA7g86AFrfENvdYW6lTvic0FpQVzI/DjPUavRpCJUdD7YUErGRqSUn4g8q6BKcYCQPhXu3IUOwGSvvlZ34ftS+mF98rO/D9qX1VpcETanJjaiiio5UFjv5y/eNQqbv5y/eNQq3HiiTLdly0+VI/v8A8Vob6B4NJLnRhKgScgH2DKTv8Kz1p8qR/f8A4rQcQFAsz4U4pBI8QoOFauYxjr2rh8n/ACI66HFkVNSH7NGTBc0r6NOFLXoONOP9IIzy6sd1eQIVzjl7ppiCFJbDYypekgeNz3326+rPXVq0Y8Dwhq1f2Eb5Bz4o7KtkjFcrfsdNita8+DY4JydAyat1Vtvk5j3atUPcEFFFFIYUUUUAFFFFABUXFpbQpaiAlIySeoV7WU4pnuSVswozig2mQhLpQojpDn8v2dvd204q7sJux1YzdbqZ8gD7OxuyjG4HVkHkTzPIgBIPXTdpC0oXImlGpagEJAxpGfFB7TvUIMRDKAjXnozlxQxgq7B6h9PXVlKlPOleg6E7Iztv1mm3cSR1aQUI8Y+Md1b9dRP98lJHiDnn/VUHFPOLDTekD/WrPIdntP8Azqrqk9GAkowByxyrJokppC04UM9dKrlHQ8pCHYipyRkEaiNCcg5I/wBW6RtjPt3q+p1TxKGTpCSNSiP2+H/DVedONrZBRCkyvFKiGEalHf8AU700JnsOAmNH6OOoMoUckIJVv7VZ7Oyou2ZhcZMdDr7aA6pzxXTnJBGOew3zjlsK9jyulYVJ6FcXCiFIfGnV66k5dozEZMh8uNIWopGps5yATy7MAnPqo1DQrM8PtMNOtCZMKXTnCnSSnckYPPr7eoZzTCLH+zR0s9It3TnxlnKjv11Rb4ns7jXSiahI6gsFKlbkbA7ncHl2UwYfbksIeaJKFjIyCD3Gh39xaGVvvlZ34ftS+mF88rO/D9qX1WpcETqnJjaiiioxUFjv5y/eNQqbv5y/eNQq3HiiTLdly0+VI/v/AMVrpEZuSgId1YByNKykg+0GsjafKkf3/wCK2dcHlc0dnj8WUJrEpqAli2LDbiE6UFZyEjSQM5yTviq8Zi9Dpw7MZBUE9EVN6wnnqyAU9WOvmPhTfavDiua50WKtqCha4wWQVBAyQMAmrlVbb5PY92rVD3BBRRRSGFFFFABRXlULnc0wG8JHSPrH9toHc+s9g9f80AcbzcVsI+yxiftLqcpKdygctWP29dUrZADLaFhsOODCUA7gf9xz2fqcnsxRtUR0ypLr6i47IfUsLVlPi42xudtsA7DmRyGXZkLbbDNtYDy8hJOdDaRyyDg8vVn969HpojG+rLWjpT0QVlKfxnnn1e3t/wDddXXCjS20MrVyHYO2q5EpKA2lxtC1DYJSVEHr3P7kfDqqLEB2O2suXKQtSlFRUrRt/trBoutthpAAOe0nmT21z1mScI/K/wAgfxez1VSMSVLwRcJTTaVA7pbysY7NOw9u+1dC0824G27g8tYwdCkN4A9eEjagC4vo228kJCR8KWXG5ohgdKp5pJSpWEIClEDsHVy/UV1bjyo4Lsqc2tWSQpTWAnPUPGqldbpOilCWUZCiSSGMnGDyBVz9vqppXYF2BMjSI32hCSEhRTl3ZWevnU5VwhsMIdmJKElZCdbZJzgns22BqtAnLlsh1Day4CRpcbwvq/7sDny2/Spy3J6GEKMJiQ70xwArZKcHCt+vkPjRbUVznHvtjdjuOMPNBpOCv+2U53I5Eb7imUZ9iTHQ7HUlTSh4pTy7KXNSJ2hba7e2kkgpWkp0f+WSDn2A0whlwxWy60hlwjKkIOQDSY0Zi+eVnfh+1L6YXzys78P2pfVWlwRMqcmNqKKKjlUWO/nL941Cpu/nL941CrceKJMt2XLT5Vj+/wDxWzrGWnyrH9/+K2dcHlc0dnj8WcpXS/ZnSwMu6Do5fixtz9dL4ZvClPF9DSRpR0QUc74OrOPh+vVTWvNq5bnQyta8+DI+rGrQM4q3VS2+TmPdq1mh7jR7RXmRQVAcyKACjNLrhf7ZbcCRLRrJwG0HUsn2DekIvd64g+0s2uCuK0250fTOKGVbA59QwerPwrSg3qZckhnfuJWLO2hKEpffW6lvRr0hGrrUer2ddLYxk3B1a0tdO4R4y3BpaJOBvucgb7DbYjOc56DhByS2yJcoFTbocPiZCsdXVjbv681oWoLLTYRgqSNgDyx2Y5VpuKWgtW9RTAhNIfeU5MM19bhLijuhs7eKEj4c6ZKecbQlMWI4vUrGThIT6zkg91XEoQgYSkJHqFe1hu5pIroS6lRw0jJ5qK9z+lcktTlqUp1bCSFkoASVADqzy39dXaKQyo41PVpCZLCRq8b+ydx6vGroxFLKQkPKI7MD/wC+813r2gCmi3hDinDJfWokkFRB0g74G3KpuwkPJSlx10hKtWysZ9RxzHqqzRQBV+wMjkp4DsDy8d2a4ybNFlRhHcLugLK9nVZyQRzznr76YUUAK4nD8GG0ptvplJWAFdI8pWQOXM+ursaM3EYSy2VaE5xqUSe813qJobbFYyN98rO/D9qX0wvvlZ34ftS+q9LgibU5MbUUUVGKgsd/OX7xqFTd/OX7xqFW48USZbsuWnyrH9/+K2dYy0+VY/v/AMVs64PK5o7PH4s9pch65KlykdC0Gk6egUo41c9WcZ9XV10xrzArlOkThdwFkji3GN9p8TUH1HRpz43LfOM4q1m4HR/eiD/LxVHPs3FU7yxbI6Gy/CQdbgVqQyg5KSFYOe3GKtx4dtkxm5DcKPodQFpyykbEZHVWjJTahXpbzxkXxsMqcJbSxGSlSU4G2VEj9OuoSuGY05CETLncH0pWlWDI0g4PIhIAx8K8tjVpemSUogoCn1lzS40gadOGyAOfNIPZ41dbmLNBXHafisJXIdCW0pZT4yuYHqzjHxp3aegW0LcG02u2JIhRI7GeZQkAq9p5mrgUgf6h31TYh21+Oh9EJjQtIUMtJGx37KoWpNmmOOiNEZcSpSlhamkgHfBA6+rs66y9dWGw91p/yHfRrT/kO+kt2jWtlLDTkFoFx1KklDaBkpIVp3xzxjb11cYh2yRFbktwo5bcQFpJZTuCM9lFhl7Wn/Id9GtP+Q76S2xFqlOuoRb20qKis9I23seRGxPLbv7ajdxZYTkdD8VlKysLQlLKfG3AA+JUP/oE0W1sFx5rT/kO+jWn/Id9Um4dsdjpfRDjltaQoHoRyxnsqnbUWmYVBmEyQrLgUptG+TggAb7GiwDnWn/Id9GtP+Q76R3RFrhuMdNbkEa9QU2ygjPLBGc9Y3xjlV4QrepgPIgMKBTqADKcmiwF7pE/5Dvo6RP+Q76SWiNbHA6wm3oSpK1OkOtN58dRVgYJ2GcZry6ItEZ+Mw5BbLi16kJbZR4xHVviiwXHmtP+Q76Nae0D40rmJtEK3mc7CY6EAHxWUk74A/eoW+PaFlbCY0fpA654ikI1fizyGdt+6iwDfWn/ACHfXgUDyINV/Blv9Bj/AP8AUn6V1ZjMRwQwy20DzCEgZ7qQGVvnlZ34ftS+mF98rO/D9qX1XpcETanJjaiiioxUFjv5y/eNQqbv5y/eNQq3HiiTLdly0+VI/v8A8Vs6xVucQ1cGXHFBKUqySeqtT4WgelI764vJi3JWR1+PJKOpcoqn4WgelI76PC0D0pHfXLgl0dGOPZ3fix5OOnYbdwCBrSDgHmN+2ppSEpCUgJA2AHVVXwtA9KR30eFoHpSO+jDLoMUezqzCjRiCxGZaIGkFCAnbOcbeupPRmXwkPNNuBJynWkHBxjr9RPfXDwtA9KR30eFoHpSO+jDLoMUey0lAQkJSAEgYAA2FQbisMrUtpltCl/iKUgFXtrh4WgelI76PC0D0pHfRhl0GKPZ2eisSCC8w26UggFaAcA866hICNGBpxjGNsVU8LQPSkd9HhaB6UjvowS6DFHs7MxI0ZRLEdtsnYlCAnPdSu53a2R5am57CFBCMJWpAVuSAU+rmg+vPqq94WgelI76g5PtbydLrzK05zhQyM01GXuhOUeztClMzojchgHonE5TqGNvZU2YceOSWGGmieZQgDPd7T31xF0t45Sm++jwtA9KR30sEugxR7LDrDTww62hY5YUnP/OQ7qlpAGABgbAYqr4WgelI76PC0D0pHfRgl0PFHs7tRmWCS0y22VABRSkDOBgZ9lePRI8g/wB9ht3bHjoCtvjXHwtA9KR30eFoHpSO+jDLoMUeyw6y282W3W0OIPNK05B+FDcdpr8tpCOZ8VIG551X8LQPSkd9HhaB6UjvowS6DFHsuUGqfhaB6Ujvo8KwPSm++jBLoMcezOXzys77B+1L6u3d5t+4uONLC0EDBHsqlVWnwRNnyY2oooqMVRY7+cv3jUKm7+cv3jUKtx4oky3YUUUUxBRRXaO0l5RbKglZHiEnbPrpN2VwSucaKsLjEqKmvwEZSFEZKeWcV4qG6nOrSAMgnUMAg/8AsUscTWFnCva6BsNvht/IHWQeWeuuq4agtLScawQlRKhgqPUKHNIWFlWiu/2R3AOE+N1ah7Kg40psJUSkpVnBByDRiTDCznRXf7I6TgBOQcHxhscE791SaiqL6ArTpKkjdX4s4O3woxx7DCytRVqLFTILwyQUJyMe3s69qgIy3QXGUeJvgE7kDnSxxuPCzhRXdUR1Cik6RgkK8YbY55r37E/pJ0jbPX2c6eOPYsLK9FW34fRJISQooUrO+5AxXNCW0Mh5xJXqUUhIVjkATnvpKaaugwtbnCipKKSo6QQOoE5xXZUfKvE2SEJUSo7DIFacktws2V6K7mI8AdhkZ21DJxzr1yP0UdRVp1hzScHONjtSxoMLK9FFFaEFFFFADaiiioZXFjv5y/eNQqbv5y/eNQq3HiiTLdhRRRTEFSQstrC08xUaKAOyZKwgJ0pyE6dRG+M5xXRuVkLQ9ulWT+HrJBOe6qtFZcIseJnWQ4HX1LTsDy2x1VNMx0OdIQlStesZHI9tV6KMKtYLssIlLDqVK5DAOB1A5ryQ6haG0NjARnfGOdcKKMCvcMTsWDLc3wlCSo5UQNycEfya8TKWkpOlKtJBTkciBj+BXGvKMEQxM6IeWgLCTjXjJHVvmuhmu4UMJ3z1cs86r0UOKYYmdlSXF6ySPHKlH2nnUjMdUkpUEnOcHHLNV6KMEegxM7KkuLUonGTnPx51FDpQkoKUrQd9Kh1/xXOinhVrCuyS16zulI3zsMV1+1KIwUIIKQk7HcDlXCihxTC7O6pbqlatgfG5DHPnXjslbySFBI1K1KIG5NcaKWFDuwooorQgooooAbUUUVDK4sd/OX7xqFTd/OX7xqFW48USZbsKKKKYgooooAKKKKACiiigAqw0hYQFNtlbiskYTnSB14/5yqvVyLLShgsnGrOU+PpyBvjPtrFRtI1DfU7CLJbb1ylKKVEDQfHP/r21wQwnDmhPSqBTpQeekjOdvh30OyZEhRLroaRyO+AB2dp9lcRIiLWsuEjOAgg8hyH8V5K/uzbsXDFYLCVIGpzRnQDzOE7fqTt2VxZQxoeU8nSUkAAE5GQf5xzrkXIIKTlWP9WSOWPrXnSwlYyVchyUN9qavbcC0LcgqIS+ThZRsgnlVaQx0BSNWdSc7jGK8K4eSAT2DJ9Yx/NSIjaVYLmceKDinFu+4mlY4UV7Xlex5hRRRQAUUUUAFFFFABRRRQA2oooqGVxY7+cv3jUKaFpsnJQkk+qvOib82n5RVSNXRaE50tdxZRTPom/Np+UUdE35tPyinnfAsr5FlFM+ib82n5RR0Tfm0/KKM74DK+RZRTPom/Np+UUdE35tPyijO+AyvkWUUz6JvzaflFHRN+bT8oozvgMr5KCA2UL1qIVjxduZr3oorgw6TunBwTnOf/ur3RN+bT8oo6JvzaflFZdS5pQt7i1EK3tqBBdVgg79W5z/AM9depg25GQVOLCcafgM7f8AlTHom/Np7qOib82n5RWbx6NWfYuEWEQ+jcII8Tnv/wAwK8ahwOjAWFg7ZAJPLP8A6pl0Tfm0/KKOib82n5RRiXQsL7FjkSKcOJIKwQrr543/AFq0tMPUdKjjIxz5bZ/n9Ks9E35tPyijom/Np+UU1OwYL7lJwMdGdB8fUNt8Yx9c1xpn0Tfm0/KKOib82n5RWlVt7GXT+RZRTPom/Np+UUdE35tPyinnfAsr5FlFM+ib82n5RR0Tfm0/KKM74DK+RZRTPom/Np+UUdE35tPyijO+AyvkWUUz6JvzaflFHRN+bT8oozvgMr5J0UUVKKR//9k="/>
          <p:cNvSpPr>
            <a:spLocks noChangeAspect="1" noChangeArrowheads="1"/>
          </p:cNvSpPr>
          <p:nvPr/>
        </p:nvSpPr>
        <p:spPr bwMode="auto">
          <a:xfrm>
            <a:off x="6075363" y="1044576"/>
            <a:ext cx="201612"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sz="1584"/>
          </a:p>
        </p:txBody>
      </p:sp>
      <p:pic>
        <p:nvPicPr>
          <p:cNvPr id="563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0813" y="1243014"/>
            <a:ext cx="1414462" cy="217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7" name="Picture 2" descr="http://images.tandf.co.uk/common/jackets/amazon/978146655/97814665515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1" y="3397250"/>
            <a:ext cx="1482725"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8512175" y="2132013"/>
            <a:ext cx="1790700" cy="2667000"/>
          </a:xfrm>
          <a:prstGeom prst="rect">
            <a:avLst/>
          </a:prstGeom>
        </p:spPr>
      </p:pic>
    </p:spTree>
    <p:extLst>
      <p:ext uri="{BB962C8B-B14F-4D97-AF65-F5344CB8AC3E}">
        <p14:creationId xmlns:p14="http://schemas.microsoft.com/office/powerpoint/2010/main" val="10768605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1838325" y="1190625"/>
            <a:ext cx="5710238"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2385" tIns="26193" rIns="52385" bIns="26193"/>
          <a:lstStyle>
            <a:lvl1pPr marL="342900" indent="-342900" algn="l" defTabSz="957263" rtl="0" eaLnBrk="0" fontAlgn="base" hangingPunct="0">
              <a:spcBef>
                <a:spcPct val="20000"/>
              </a:spcBef>
              <a:spcAft>
                <a:spcPct val="100000"/>
              </a:spcAft>
              <a:tabLst>
                <a:tab pos="741363" algn="l"/>
              </a:tabLst>
              <a:defRPr sz="1900" b="1">
                <a:solidFill>
                  <a:schemeClr val="tx1"/>
                </a:solidFill>
                <a:latin typeface="+mn-lt"/>
                <a:ea typeface="+mn-ea"/>
                <a:cs typeface="+mn-cs"/>
              </a:defRPr>
            </a:lvl1pPr>
            <a:lvl2pPr marL="249238" indent="-84138" algn="l" defTabSz="957263" rtl="0" eaLnBrk="0" fontAlgn="base" hangingPunct="0">
              <a:spcBef>
                <a:spcPct val="20000"/>
              </a:spcBef>
              <a:spcAft>
                <a:spcPct val="0"/>
              </a:spcAft>
              <a:buClr>
                <a:schemeClr val="tx1"/>
              </a:buClr>
              <a:buFont typeface="Zapf Dingbats" charset="2"/>
              <a:buChar char="l"/>
              <a:tabLst>
                <a:tab pos="741363" algn="l"/>
              </a:tabLst>
              <a:defRPr sz="1700" b="1">
                <a:solidFill>
                  <a:schemeClr val="tx1"/>
                </a:solidFill>
                <a:latin typeface="+mn-lt"/>
              </a:defRPr>
            </a:lvl2pPr>
            <a:lvl3pPr marL="582613" indent="-168275" algn="l" defTabSz="957263" rtl="0" eaLnBrk="0" fontAlgn="base" hangingPunct="0">
              <a:spcBef>
                <a:spcPct val="20000"/>
              </a:spcBef>
              <a:spcAft>
                <a:spcPct val="0"/>
              </a:spcAft>
              <a:buClr>
                <a:schemeClr val="tx1"/>
              </a:buClr>
              <a:buFont typeface="Zapf Dingbats" charset="2"/>
              <a:buChar char="l"/>
              <a:tabLst>
                <a:tab pos="741363" algn="l"/>
              </a:tabLst>
              <a:defRPr sz="1300" b="1">
                <a:solidFill>
                  <a:schemeClr val="tx1"/>
                </a:solidFill>
                <a:latin typeface="+mn-lt"/>
              </a:defRPr>
            </a:lvl3pPr>
            <a:lvl4pPr marL="747713" indent="623888" algn="l" defTabSz="957263" rtl="0" eaLnBrk="0" fontAlgn="base" hangingPunct="0">
              <a:spcBef>
                <a:spcPct val="20000"/>
              </a:spcBef>
              <a:spcAft>
                <a:spcPct val="0"/>
              </a:spcAft>
              <a:tabLst>
                <a:tab pos="741363" algn="l"/>
              </a:tabLst>
              <a:defRPr sz="1300">
                <a:solidFill>
                  <a:schemeClr val="tx1"/>
                </a:solidFill>
                <a:latin typeface="+mn-lt"/>
              </a:defRPr>
            </a:lvl4pPr>
            <a:lvl5pPr marL="995363" indent="74613" algn="l" defTabSz="957263" rtl="0" eaLnBrk="0" fontAlgn="base" hangingPunct="0">
              <a:spcBef>
                <a:spcPct val="20000"/>
              </a:spcBef>
              <a:spcAft>
                <a:spcPct val="0"/>
              </a:spcAft>
              <a:tabLst>
                <a:tab pos="741363" algn="l"/>
              </a:tabLst>
              <a:defRPr sz="1100">
                <a:solidFill>
                  <a:schemeClr val="tx1"/>
                </a:solidFill>
                <a:latin typeface="+mn-lt"/>
              </a:defRPr>
            </a:lvl5pPr>
            <a:lvl6pPr marL="1452563" indent="74613" algn="l" defTabSz="957263" rtl="0" eaLnBrk="0" fontAlgn="base" hangingPunct="0">
              <a:spcBef>
                <a:spcPct val="20000"/>
              </a:spcBef>
              <a:spcAft>
                <a:spcPct val="0"/>
              </a:spcAft>
              <a:tabLst>
                <a:tab pos="741363" algn="l"/>
              </a:tabLst>
              <a:defRPr sz="1100">
                <a:solidFill>
                  <a:schemeClr val="tx1"/>
                </a:solidFill>
                <a:latin typeface="+mn-lt"/>
              </a:defRPr>
            </a:lvl6pPr>
            <a:lvl7pPr marL="1909763" indent="74613" algn="l" defTabSz="957263" rtl="0" eaLnBrk="0" fontAlgn="base" hangingPunct="0">
              <a:spcBef>
                <a:spcPct val="20000"/>
              </a:spcBef>
              <a:spcAft>
                <a:spcPct val="0"/>
              </a:spcAft>
              <a:tabLst>
                <a:tab pos="741363" algn="l"/>
              </a:tabLst>
              <a:defRPr sz="1100">
                <a:solidFill>
                  <a:schemeClr val="tx1"/>
                </a:solidFill>
                <a:latin typeface="+mn-lt"/>
              </a:defRPr>
            </a:lvl7pPr>
            <a:lvl8pPr marL="2366963" indent="74613" algn="l" defTabSz="957263" rtl="0" eaLnBrk="0" fontAlgn="base" hangingPunct="0">
              <a:spcBef>
                <a:spcPct val="20000"/>
              </a:spcBef>
              <a:spcAft>
                <a:spcPct val="0"/>
              </a:spcAft>
              <a:tabLst>
                <a:tab pos="741363" algn="l"/>
              </a:tabLst>
              <a:defRPr sz="1100">
                <a:solidFill>
                  <a:schemeClr val="tx1"/>
                </a:solidFill>
                <a:latin typeface="+mn-lt"/>
              </a:defRPr>
            </a:lvl8pPr>
            <a:lvl9pPr marL="2824163" indent="74613" algn="l" defTabSz="957263" rtl="0" eaLnBrk="0" fontAlgn="base" hangingPunct="0">
              <a:spcBef>
                <a:spcPct val="20000"/>
              </a:spcBef>
              <a:spcAft>
                <a:spcPct val="0"/>
              </a:spcAft>
              <a:tabLst>
                <a:tab pos="741363" algn="l"/>
              </a:tabLst>
              <a:defRPr sz="1100">
                <a:solidFill>
                  <a:schemeClr val="tx1"/>
                </a:solidFill>
                <a:latin typeface="+mn-lt"/>
              </a:defRPr>
            </a:lvl9pPr>
          </a:lstStyle>
          <a:p>
            <a:pPr>
              <a:spcBef>
                <a:spcPts val="0"/>
              </a:spcBef>
              <a:spcAft>
                <a:spcPts val="397"/>
              </a:spcAft>
              <a:defRPr/>
            </a:pPr>
            <a:r>
              <a:rPr lang="en-US" sz="813" b="0" kern="0" dirty="0"/>
              <a:t> Luo, </a:t>
            </a:r>
            <a:r>
              <a:rPr lang="en-US" sz="813" b="0" kern="0" dirty="0" err="1"/>
              <a:t>Liying</a:t>
            </a:r>
            <a:r>
              <a:rPr lang="en-US" sz="813" b="0" kern="0" dirty="0"/>
              <a:t>; Hodges, James S. 2022. The Age-Period-Cohort-Interaction Model for Describing and Investigating Inter-cohort Deviations and Intra-cohort Life-course Dynamics. Sociological Methods &amp; Research. Aug2022, Vol. 51 Issue 3, p1164-1210. 47p. DOI: 10.1177/0049124119882451. </a:t>
            </a:r>
          </a:p>
          <a:p>
            <a:pPr>
              <a:spcBef>
                <a:spcPts val="0"/>
              </a:spcBef>
              <a:spcAft>
                <a:spcPts val="397"/>
              </a:spcAft>
              <a:defRPr/>
            </a:pPr>
            <a:r>
              <a:rPr lang="en-US" sz="813" b="0" kern="0" dirty="0"/>
              <a:t>Jiang, </a:t>
            </a:r>
            <a:r>
              <a:rPr lang="en-US" sz="813" b="0" kern="0" dirty="0" err="1"/>
              <a:t>Anli</a:t>
            </a:r>
            <a:r>
              <a:rPr lang="en-US" sz="813" b="0" kern="0" dirty="0"/>
              <a:t>; Wang, </a:t>
            </a:r>
            <a:r>
              <a:rPr lang="en-US" sz="813" b="0" kern="0" dirty="0" err="1"/>
              <a:t>Zhengxu</a:t>
            </a:r>
            <a:r>
              <a:rPr lang="en-US" sz="813" b="0" kern="0" dirty="0"/>
              <a:t>; Zhang, Tony </a:t>
            </a:r>
            <a:r>
              <a:rPr lang="en-US" sz="813" b="0" kern="0" dirty="0" err="1"/>
              <a:t>Huiquan</a:t>
            </a:r>
            <a:r>
              <a:rPr lang="en-US" sz="813" b="0" kern="0" dirty="0"/>
              <a:t>. 2022. Radicalizing and Conservatizing: Ageing Effects on Political Trust in Asia, 2001–2016. Social Indicators Research. Jul2022, Vol. 162 Issue 2, p665-681. 17p. 4 Charts, 1 Graph, 1 Map. DOI: 10.1007/s11205-021-02848-8. </a:t>
            </a:r>
          </a:p>
          <a:p>
            <a:pPr>
              <a:spcBef>
                <a:spcPts val="0"/>
              </a:spcBef>
              <a:spcAft>
                <a:spcPts val="397"/>
              </a:spcAft>
              <a:defRPr/>
            </a:pPr>
            <a:r>
              <a:rPr lang="en-US" sz="813" b="0" kern="0" dirty="0"/>
              <a:t>Jiang, </a:t>
            </a:r>
            <a:r>
              <a:rPr lang="en-US" sz="813" b="0" kern="0" dirty="0" err="1"/>
              <a:t>Junfeng</a:t>
            </a:r>
            <a:r>
              <a:rPr lang="en-US" sz="813" b="0" kern="0" dirty="0"/>
              <a:t>; Wang, </a:t>
            </a:r>
            <a:r>
              <a:rPr lang="en-US" sz="813" b="0" kern="0" dirty="0" err="1"/>
              <a:t>Peigang</a:t>
            </a:r>
            <a:r>
              <a:rPr lang="en-US" sz="813" b="0" kern="0" dirty="0"/>
              <a:t>. 2022. Which Generation is More Likely to Participate in Society? A Longitudinal Analysis. Social Indicators Research. Jul2022, Vol. 162 Issue 1, p209-229. 21p. 7 Charts, 4 Graphs. DOI: 10.1007/s11205-021-02830-4. </a:t>
            </a:r>
          </a:p>
          <a:p>
            <a:pPr>
              <a:spcBef>
                <a:spcPts val="0"/>
              </a:spcBef>
              <a:spcAft>
                <a:spcPts val="397"/>
              </a:spcAft>
              <a:defRPr/>
            </a:pPr>
            <a:r>
              <a:rPr lang="en-US" sz="813" b="0" kern="0" dirty="0"/>
              <a:t>Ye, </a:t>
            </a:r>
            <a:r>
              <a:rPr lang="en-US" sz="813" b="0" kern="0" dirty="0" err="1"/>
              <a:t>Yiwan</a:t>
            </a:r>
            <a:r>
              <a:rPr lang="en-US" sz="813" b="0" kern="0" dirty="0"/>
              <a:t>; Shu, </a:t>
            </a:r>
            <a:r>
              <a:rPr lang="en-US" sz="813" b="0" kern="0" dirty="0" err="1"/>
              <a:t>Xiaoling</a:t>
            </a:r>
            <a:r>
              <a:rPr lang="en-US" sz="813" b="0" kern="0" dirty="0"/>
              <a:t>. 2022. Lonely in a Crowd: Cohort Size and Happiness in the United Kingdom. Journal of Happiness Studies. Jun2022, Vol. 23 Issue 5, p2235-2257. 23p. 4 Charts, 1 Graph. DOI: 10.1007/s10902-021-00495-x. </a:t>
            </a:r>
          </a:p>
          <a:p>
            <a:pPr>
              <a:spcBef>
                <a:spcPts val="0"/>
              </a:spcBef>
              <a:spcAft>
                <a:spcPts val="397"/>
              </a:spcAft>
              <a:defRPr/>
            </a:pPr>
            <a:r>
              <a:rPr lang="en-US" sz="813" b="0" kern="0" dirty="0" err="1"/>
              <a:t>Opazo</a:t>
            </a:r>
            <a:r>
              <a:rPr lang="en-US" sz="813" b="0" kern="0" dirty="0"/>
              <a:t> Breton, Magdalena; Gillespie, Duncan; Pryce, Robert; </a:t>
            </a:r>
            <a:r>
              <a:rPr lang="en-US" sz="813" b="0" kern="0" dirty="0" err="1"/>
              <a:t>Bogdanovica</a:t>
            </a:r>
            <a:r>
              <a:rPr lang="en-US" sz="813" b="0" kern="0" dirty="0"/>
              <a:t>, </a:t>
            </a:r>
            <a:r>
              <a:rPr lang="en-US" sz="813" b="0" kern="0" dirty="0" err="1"/>
              <a:t>Ilze</a:t>
            </a:r>
            <a:r>
              <a:rPr lang="en-US" sz="813" b="0" kern="0" dirty="0"/>
              <a:t>; Angus, Colin; Hernandez Alava, Monica; Brennan, Alan; Britton, John. 2022. Understanding long‐term trends in smoking in England, 1972–2019: an age–period–cohort approach. Addiction. May2022, Vol. 117 Issue 5, p1392-1403. 12p. 1 Color Photograph, 4 Graphs. DOI: 10.1111/add.15696. </a:t>
            </a:r>
          </a:p>
          <a:p>
            <a:pPr>
              <a:spcBef>
                <a:spcPts val="0"/>
              </a:spcBef>
              <a:spcAft>
                <a:spcPts val="397"/>
              </a:spcAft>
              <a:defRPr/>
            </a:pPr>
            <a:r>
              <a:rPr lang="en-US" sz="813" b="0" kern="0" dirty="0" err="1"/>
              <a:t>Bramajo</a:t>
            </a:r>
            <a:r>
              <a:rPr lang="en-US" sz="813" b="0" kern="0" dirty="0"/>
              <a:t>, Octavio Nicolas. 2022. An Age-Period-Cohort Approach to </a:t>
            </a:r>
            <a:r>
              <a:rPr lang="en-US" sz="813" b="0" kern="0" dirty="0" err="1"/>
              <a:t>Analyse</a:t>
            </a:r>
            <a:r>
              <a:rPr lang="en-US" sz="813" b="0" kern="0" dirty="0"/>
              <a:t> Late-Life Depression Prevalence in Six European Countries, 2004–2016. European Journal of Population. May2022, Vol. 38 Issue 2, p223-245. 23p. DOI: 10.1007/s10680-022-09610-x. </a:t>
            </a:r>
          </a:p>
          <a:p>
            <a:pPr>
              <a:spcBef>
                <a:spcPts val="0"/>
              </a:spcBef>
              <a:spcAft>
                <a:spcPts val="397"/>
              </a:spcAft>
              <a:defRPr/>
            </a:pPr>
            <a:r>
              <a:rPr lang="en-US" sz="813" b="0" kern="0" dirty="0" err="1"/>
              <a:t>Myck</a:t>
            </a:r>
            <a:r>
              <a:rPr lang="en-US" sz="813" b="0" kern="0" dirty="0"/>
              <a:t>, </a:t>
            </a:r>
            <a:r>
              <a:rPr lang="en-US" sz="813" b="0" kern="0" dirty="0" err="1"/>
              <a:t>Michał</a:t>
            </a:r>
            <a:r>
              <a:rPr lang="en-US" sz="813" b="0" kern="0" dirty="0"/>
              <a:t>; </a:t>
            </a:r>
            <a:r>
              <a:rPr lang="en-US" sz="813" b="0" kern="0" dirty="0" err="1"/>
              <a:t>Oczkowska</a:t>
            </a:r>
            <a:r>
              <a:rPr lang="en-US" sz="813" b="0" kern="0" dirty="0"/>
              <a:t>, Monika. 2022. Healthier over time? Period effects in health among older Europeans in a step-wise approach to identification. Social Science &amp; Medicine. Mar2022, Vol. 297, </a:t>
            </a:r>
            <a:r>
              <a:rPr lang="en-US" sz="813" b="0" kern="0" dirty="0" err="1"/>
              <a:t>pN.PAG</a:t>
            </a:r>
            <a:r>
              <a:rPr lang="en-US" sz="813" b="0" kern="0" dirty="0"/>
              <a:t>-N.PAG. 1p. DOI: 10.1016/j.socscimed.2022.114791. </a:t>
            </a:r>
          </a:p>
          <a:p>
            <a:pPr>
              <a:spcBef>
                <a:spcPts val="0"/>
              </a:spcBef>
              <a:spcAft>
                <a:spcPts val="397"/>
              </a:spcAft>
              <a:defRPr/>
            </a:pPr>
            <a:r>
              <a:rPr lang="en-US" sz="813" b="0" kern="0" dirty="0" err="1"/>
              <a:t>Langou</a:t>
            </a:r>
            <a:r>
              <a:rPr lang="en-US" sz="813" b="0" kern="0" dirty="0"/>
              <a:t> </a:t>
            </a:r>
            <a:r>
              <a:rPr lang="en-US" sz="813" b="0" kern="0" dirty="0" err="1"/>
              <a:t>Lian</a:t>
            </a:r>
            <a:r>
              <a:rPr lang="en-US" sz="813" b="0" kern="0" dirty="0"/>
              <a:t>. 2022. Changing Times, Shifting Attitudes: Explaining Americans' Attitudes Toward Same‐Sex Relations From 1973 to 2018. Sociological Forum. Mar2022, Vol. 37 Issue 1, p269-292. 24p. 2 Charts, 4 Graphs. DOI: 10.1111/socf.12788. </a:t>
            </a:r>
          </a:p>
          <a:p>
            <a:pPr>
              <a:spcBef>
                <a:spcPts val="0"/>
              </a:spcBef>
              <a:spcAft>
                <a:spcPts val="397"/>
              </a:spcAft>
              <a:defRPr/>
            </a:pPr>
            <a:r>
              <a:rPr lang="en-US" sz="813" b="0" kern="0" dirty="0"/>
              <a:t>Spelman, William. 2022. Why birth cohorts commit crime at different rates. Social Science Research. Feb2022, Vol. 102, </a:t>
            </a:r>
            <a:r>
              <a:rPr lang="en-US" sz="813" b="0" kern="0" dirty="0" err="1"/>
              <a:t>pN.PAG</a:t>
            </a:r>
            <a:r>
              <a:rPr lang="en-US" sz="813" b="0" kern="0" dirty="0"/>
              <a:t>-N.PAG. 1p. DOI: 10.1016/j.ssresearch.2021.102628. </a:t>
            </a:r>
          </a:p>
          <a:p>
            <a:pPr>
              <a:spcBef>
                <a:spcPts val="0"/>
              </a:spcBef>
              <a:spcAft>
                <a:spcPts val="397"/>
              </a:spcAft>
              <a:defRPr/>
            </a:pPr>
            <a:r>
              <a:rPr lang="en-US" sz="813" b="0" kern="0" dirty="0"/>
              <a:t>Li, </a:t>
            </a:r>
            <a:r>
              <a:rPr lang="en-US" sz="813" b="0" kern="0" dirty="0" err="1"/>
              <a:t>Xiaoguang</a:t>
            </a:r>
            <a:r>
              <a:rPr lang="en-US" sz="813" b="0" kern="0" dirty="0"/>
              <a:t>; </a:t>
            </a:r>
            <a:r>
              <a:rPr lang="en-US" sz="813" b="0" kern="0" dirty="0" err="1"/>
              <a:t>Guo</a:t>
            </a:r>
            <a:r>
              <a:rPr lang="en-US" sz="813" b="0" kern="0" dirty="0"/>
              <a:t>, </a:t>
            </a:r>
            <a:r>
              <a:rPr lang="en-US" sz="813" b="0" kern="0" dirty="0" err="1"/>
              <a:t>Xiaoxian</a:t>
            </a:r>
            <a:r>
              <a:rPr lang="en-US" sz="813" b="0" kern="0" dirty="0"/>
              <a:t>. 2022. Dynamics of social capital in Urban China, 1999 to 2014: An age-period-cohort analysis. Social Networks. Jan2022, Vol. 68, p394-406. 13p. DOI: 10.1016/j.socnet.2021.10.006. </a:t>
            </a:r>
          </a:p>
          <a:p>
            <a:pPr>
              <a:spcBef>
                <a:spcPts val="0"/>
              </a:spcBef>
              <a:spcAft>
                <a:spcPts val="397"/>
              </a:spcAft>
              <a:defRPr/>
            </a:pPr>
            <a:endParaRPr lang="en-US" sz="813" b="0" kern="0" dirty="0"/>
          </a:p>
        </p:txBody>
      </p:sp>
      <p:sp>
        <p:nvSpPr>
          <p:cNvPr id="18437" name="Slide Number Placeholder 3"/>
          <p:cNvSpPr>
            <a:spLocks noGrp="1"/>
          </p:cNvSpPr>
          <p:nvPr>
            <p:ph type="sldNum" sz="quarter" idx="10"/>
          </p:nvPr>
        </p:nvSpPr>
        <p:spPr>
          <a:xfrm>
            <a:off x="7854951" y="1290639"/>
            <a:ext cx="1357313" cy="301625"/>
          </a:xfrm>
        </p:spPr>
        <p:txBody>
          <a:bodyPr/>
          <a:lstStyle>
            <a:lvl1pPr>
              <a:defRPr sz="1584">
                <a:solidFill>
                  <a:schemeClr val="tx1"/>
                </a:solidFill>
                <a:latin typeface="Times New Roman" pitchFamily="18" charset="0"/>
              </a:defRPr>
            </a:lvl1pPr>
            <a:lvl2pPr marL="490463" indent="-188640">
              <a:defRPr sz="1584">
                <a:solidFill>
                  <a:schemeClr val="tx1"/>
                </a:solidFill>
                <a:latin typeface="Times New Roman" pitchFamily="18" charset="0"/>
              </a:defRPr>
            </a:lvl2pPr>
            <a:lvl3pPr marL="754559" indent="-150912">
              <a:defRPr sz="1584">
                <a:solidFill>
                  <a:schemeClr val="tx1"/>
                </a:solidFill>
                <a:latin typeface="Times New Roman" pitchFamily="18" charset="0"/>
              </a:defRPr>
            </a:lvl3pPr>
            <a:lvl4pPr marL="1056382" indent="-150912">
              <a:defRPr sz="1584">
                <a:solidFill>
                  <a:schemeClr val="tx1"/>
                </a:solidFill>
                <a:latin typeface="Times New Roman" pitchFamily="18" charset="0"/>
              </a:defRPr>
            </a:lvl4pPr>
            <a:lvl5pPr marL="1358206" indent="-150912">
              <a:defRPr sz="1584">
                <a:solidFill>
                  <a:schemeClr val="tx1"/>
                </a:solidFill>
                <a:latin typeface="Times New Roman" pitchFamily="18" charset="0"/>
              </a:defRPr>
            </a:lvl5pPr>
            <a:lvl6pPr marL="1660029" indent="-150912" algn="ctr" eaLnBrk="0" fontAlgn="base" hangingPunct="0">
              <a:spcBef>
                <a:spcPct val="0"/>
              </a:spcBef>
              <a:spcAft>
                <a:spcPct val="0"/>
              </a:spcAft>
              <a:defRPr sz="1584">
                <a:solidFill>
                  <a:schemeClr val="tx1"/>
                </a:solidFill>
                <a:latin typeface="Times New Roman" pitchFamily="18" charset="0"/>
              </a:defRPr>
            </a:lvl6pPr>
            <a:lvl7pPr marL="1961853" indent="-150912" algn="ctr" eaLnBrk="0" fontAlgn="base" hangingPunct="0">
              <a:spcBef>
                <a:spcPct val="0"/>
              </a:spcBef>
              <a:spcAft>
                <a:spcPct val="0"/>
              </a:spcAft>
              <a:defRPr sz="1584">
                <a:solidFill>
                  <a:schemeClr val="tx1"/>
                </a:solidFill>
                <a:latin typeface="Times New Roman" pitchFamily="18" charset="0"/>
              </a:defRPr>
            </a:lvl7pPr>
            <a:lvl8pPr marL="2263676" indent="-150912" algn="ctr" eaLnBrk="0" fontAlgn="base" hangingPunct="0">
              <a:spcBef>
                <a:spcPct val="0"/>
              </a:spcBef>
              <a:spcAft>
                <a:spcPct val="0"/>
              </a:spcAft>
              <a:defRPr sz="1584">
                <a:solidFill>
                  <a:schemeClr val="tx1"/>
                </a:solidFill>
                <a:latin typeface="Times New Roman" pitchFamily="18" charset="0"/>
              </a:defRPr>
            </a:lvl8pPr>
            <a:lvl9pPr marL="2565500" indent="-150912" algn="ctr" eaLnBrk="0" fontAlgn="base" hangingPunct="0">
              <a:spcBef>
                <a:spcPct val="0"/>
              </a:spcBef>
              <a:spcAft>
                <a:spcPct val="0"/>
              </a:spcAft>
              <a:defRPr sz="1584">
                <a:solidFill>
                  <a:schemeClr val="tx1"/>
                </a:solidFill>
                <a:latin typeface="Times New Roman" pitchFamily="18" charset="0"/>
              </a:defRPr>
            </a:lvl9pPr>
          </a:lstStyle>
          <a:p>
            <a:pPr>
              <a:defRPr/>
            </a:pPr>
            <a:fld id="{A0542485-9EAF-4BD0-BA38-7C4588F1A474}" type="slidenum">
              <a:rPr lang="fr-FR" altLang="en-US" sz="925"/>
              <a:pPr>
                <a:defRPr/>
              </a:pPr>
              <a:t>32</a:t>
            </a:fld>
            <a:endParaRPr lang="fr-FR" altLang="en-US" sz="925"/>
          </a:p>
        </p:txBody>
      </p:sp>
      <p:sp>
        <p:nvSpPr>
          <p:cNvPr id="18438" name="Rectangle 4"/>
          <p:cNvSpPr>
            <a:spLocks noChangeArrowheads="1"/>
          </p:cNvSpPr>
          <p:nvPr/>
        </p:nvSpPr>
        <p:spPr bwMode="auto">
          <a:xfrm>
            <a:off x="4567238" y="838200"/>
            <a:ext cx="3092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defRPr/>
            </a:pPr>
            <a:r>
              <a:rPr lang="en-US" altLang="en-US" sz="1584" b="1" dirty="0"/>
              <a:t>APC literature (2020...) </a:t>
            </a:r>
          </a:p>
        </p:txBody>
      </p:sp>
      <p:sp>
        <p:nvSpPr>
          <p:cNvPr id="18439" name="AutoShape 2" descr="data:image/jpeg;base64,/9j/4AAQSkZJRgABAQAAAQABAAD/2wBDAAoHBwgHBgoICAgLCgoLDhgQDg0NDh0VFhEYIx8lJCIfIiEmKzcvJik0KSEiMEExNDk7Pj4+JS5ESUM8SDc9Pjv/2wBDAQoLCw4NDhwQEBw7KCIoOzs7Ozs7Ozs7Ozs7Ozs7Ozs7Ozs7Ozs7Ozs7Ozs7Ozs7Ozs7Ozs7Ozs7Ozs7Ozs7Ozv/wAARCAFaAOEDASIAAhEBAxEB/8QAGwAAAgMBAQEAAAAAAAAAAAAAAAUCBAYDAQf/xABFEAABAwMCAgQLBwMDBAICAwABAgMEAAUREiEGMRNBUZEVIjVTVGFxcoGS0RQWMjOhscEHI1JCovA0YoLhJPFDcyWTsv/EABkBAAMBAQEAAAAAAAAAAAAAAAABBQIEA//EACwRAAIBAgYBBAEEAwEAAAAAAAABAgMREhMhMTJRBCJBYfChFCPB4TNxgZH/2gAMAwEAAhEDEQA/ANW664HVgOKACj11HpnPOK+an6OHWX20vF9wFwBRAA2zvUvuwz6Q53Cu+Nakl/RxOlUuZ7pnPOK+ajpnPOK+atD92GfSHO4Ufdhn0hzuFPOpfULKq/WZ7pnPOK+ajpnPOK+atD92GfSHO4Ufdhn0hzuFGdS+oMqqZ7pnPOK+ajpnPOK+atD92GfSHO4UHhlgD/qHO4UZ1L6gyqv1me6Zzzivmo6ZzzivmpmiHZXJaoaLy0qQnIU0HEFQxudvUKtM2CHIYQ+zMU42tIUhacEKB5EU86kvb8Cyqn1iLpnPOK+ajpXPOK+Y1oPu0x6Q53CuTvCyFnLcxaDpI3TnfvpZ9LoeVUEnSu+cX3mjpXPOL7zTNrhN8KHSXBWAonKRuRnYd3/DQjhF07LuBGnGClOdW/XvtS/UU+h5NTsWdM55xXzUdK75xfeavGxw/tht5vaPtZTlLWRrHI5057Aa6L4YbZW225dtK3SEtAjBUQCSBvucA/AGjPp9Bkz7FvSu+cX3mjpnPOK+ambPDTT7hWxdekQh4pWEgHBB3ScHYiuy7Pbm3C2u46VhSUFKlJBClfhHtPVTVal1+BZVTsTdM55xXzUdM55xXzU1kQLRFbW7IuqGkIX0alLWkAL56fb6q5uR7E0y0+5e2ENP56JanUBK8HBwevBp5tPr8Cyqnf5F3TOecV81HTOecV81M5cKzQNH2u7tMdINSOkcSnUO0Z6qup4bjrSFJkuEEZBAG9GdS6/AZVT6zP8ATOecV81HTOecV81aH7sM+kOdwo+7DPpDncKWdS+oeVV+sz3TOecV81HTOecV81aH7sM+kOdwo+7DPpDncKM6l9QZVUz3TOecV81HTOecV81aH7sM+kOdwo+7DHpDncKM6l9QZVX6yjRRRU07zSRf+kZ//Wn9q7Vxi/8ASM//AK0/tXatCCiivKACis1eb/KtN0uKgjp2ItvafSzsnUtTi0nxsE8gO6oDimY4IuYkdlSrg5De6R8hA0BRyFaevAxkerrzW8D3M4kajNeHcVl1cXOp8KqNtGiA26pH/wAhOpwtnBBTzTnmDgjHwrheuJ7nEiNtiIzElOth3UXtQA6QJwnxfGVg5I2x20YJMMSLlostytcUW4/YnIqFOaX8K6VQVnGRjGrJ3VnfsqpA4UuMC1vQm5oUl1mO3pLrmElOzhB6sjlgY23GKk9xW/BRKcWwXUt3QxMuOBOhOBuAE5O55YJ7TUrnxO+iDe1MtIaNvQoI0vDplEY30FJATvsTn2Vv1mfSLvAd/VdYMNcp0iNBRqkh9wI1pdznlhSinbB6jTKRwvNk3J2Qu4OdG486ooS+4kdGpsBKcA4GFDNd0cTLVxGu0/ZUaUuBrpA9lzJZDmooxsnfGc86WwuKpzNhZnykKlOi2pkLTkICllzT1J2P/MUevcPSXUWK9C72yWuchbcRpCHR0qwXToKVkjcHcgjly36sWrFZJlrkqdfmqfS4yErSpxSsrClHUM8vFIG3ZS6Zxu7Bta5TtvR0zcp1hbPTnfo+ZSdO+3bimCb/ADX7jc40S3NutQEAh0yMdKpTYWkAaT24zmk8bWoLCLneFroeLjem5LCUl0E/5FrCRpA0kBWyvGzkhRG1Ob1ZlXZ+3qD62kRX1OrLayhZBbUnYjluofDNSsl3N6tfhBDBZaWohnWTlaRtqIxtvnbsx21mLbxRdGrPc3ZDqJ0uIGlakrQWMKVjIUhOR2lKtxin63/zQPSv+luRwncxZHrfDnBC3Jjz4dU8sLAVnR4w5kHGc/vV57h+W9I6db7WoyIryuZ/K/F1dfVURxXjiCJalMMK6dAKnW3yoIUUFQxlICgcbHPwFcLXxJMnM2515ttCn5L7a0MuA4CELICsjY+KOsdR68UNztqHpO8nh6YX7fNYXHVJiPPuKaezoWHSSdwMgjbBxXC9cLTr8yx08hmK42xIbUI5UE5cKdPtG2/bUI/F8uVEgvphRmenmKjvByQdLeEFX4tOCfZkbc99u33mej6Gy02tTs6QwFyXw0hKW1H/AFBPM9Qx8aE5oHhJpsdzi3BqdFTAcUYSIzjToUEoKc7oIB233HXgb1o2gpLSQvTqAGrSMDPqpTbL6u4Xq4W5yMlowyNCg5qLiTtnlgbjlnNJ0X6dH4wkQ5MlUiOdZYZjaF6QlGcLTjWDnkc4OcVm0paP2HdI2NFZNjjCU9bG5KLUnpXZDTLbYlJIOsbEkDYjkQRU5HEsyAZ6nonSOsrjthrpgG0KWnJ8fSMAHrOfhSwS2HiRqa9rNscUuPXW2QlwUtJntFRV9oCyhQ1ZSAkHP4eZIHxGK0lZaa3GncKKKKQzK0UUVkYwb4hiMNIaU28VNpCThIxkfGpfeaF5t75R9azTv5y/eNQqlHxoNJnA680zUfeaF5t75R9aPvLC82/8o+tZpppb7qWmxqWo4Aq74DuPmP8Aen60pUaMdGxqrVeyG54jhE7tPfKPrXn3ign/APE92/hH1pT4CuPmB86frR4CuPmP96frSy6HYZlXobfeKD5l75R9aDxHBO5ae2/7R9aU+Arj6P8A70/WjwFcfRx86frRl0OwzKvQ2+8cHzT3yj60feKDnPRPfKPrSnwFcfR/96frR4CuPo4+dP1oy6HYZlXovsXe1R5Eh9uO8HJKwt04zqISEjr22SK7/eKD5p75R9aU+Arj6OPnT9aPAVx9H/3p+tGXQ7DMq9Db7xQfNPfKPrUXb9b3mVtLaf0rSUqwMHBGOeaV+Arj6OPnT9aPAVx9H/3p+tGXQ7DMq9DKNfLbEjNxmI7rbTSAhCQkYAAwBzrp94oHmnvlH1pT4CuPmB86frR4CuPmB86frRl0OwzKvQ2+8UDzT23/AGj60feKDjHRPfKPrSnwHcfRx84+tHgK4+jj50/WjLodhmVeht94oPmXvlH1o+8UE/8A4nvlH1pT4CuPo/8AvT9aPAVx9HHzp+tGXQ7DMq9DYcRwQcht7Puj60feKDnPRPfKPrSnwFcfRx84+tHgK4+jj50/WjLodjzKvQ2HEUEcmnh/4j60feKD5p75R9aU+Arj5gfOn60eArj6OPnT9aMuh2GZV6G33jg5/Ke+UfWpfeaF5t/5R9aT+Arj5gfOn60eA7j5j/en60suh2GZV6HH3mhebf8AlH1o+80Lzb/yj61nH2HIzxadTpWOYzmuVei8am1dGM+aG1FFFTCgLHfzl+8ahU3fzl+8ahVuPFEmW7Llp8qR/f8A4rZ9VYy0+VI/v/xWxWpKEFajhKRkk9Qrg8rmjs8fixbK4jtcS9sWZ6SEzZCdTbeknPPr5DkaaCvhV0XOvMi58bxFFKYU5tLOepI5H4eJt6zX0y8ccQrRw3Cu/RmQqclPQMoVgqJGTv6uVZqULYcOr/k9I1L3uamisEx/UaYm5QLdc+HJEJ+c8htOtzxQFKABGRvz5V1k/wBQJL1xmx7HY3bmzA/6h8OhAGOeBg55HurORU6HmRNwaT3jiqy2B5tq6TRHW6CpAKFKyM46garQON7FKtEW4vTmoiJOoJQ8oAhScah8MjvFY3jqfaZHGHDs6Q6y/bFIKlrI1oUjVvt106dHFPDJBKdldH0K1X+1XxtS7ZOakhP4gk4Un2pO4pjXx21Xaz2/j24Xq0oLVmjRSXOjRpSokAAJHVlWMCtNH/qNJSmJMuVhdhWuY4EMy+mCufIlOOX/AAZrU/Hkn6RRqL3N4aVQuJLXcLxKtMaRrlxBl1Gk7bgHfrwSKzU7+oklu9zLPbrC/OlRlYAbc2UBjJO23Oo23i6zx7tepMi0It8iG0FSn04KnDkDTyG+T8axkytqh41c3lFfOk/1RlIaanyuHJLVrdXpTKC8nuxj9aZXv+oCYdxj22zW5y7Snm0u6W1YASRkdRPLf40sipe1h5kRlb+KxP4wncPfYygw2uk6fpM6/wAO2Mbfi7eqtDXyvhC7of8A6j3y5zWVQAISlPIeOC1hTec91aPinjGCOE7jJs1xZfkNoSjLS8lvWrTq/U91bnRamopdGYz0uxhc+OuG7RLMWXckB5P4kNpUvT7dIOD6qcW+fFucNuZDeS8w6MoWnkaxfBHBNkPDMaZOgszZMxvpVrfSF6c8gM8tsfGrd34ggcCsQ7Ja4DkuS8SWIiFHYFR69zuc49h7KUqcW8MLtjUna8tjWynvs0V5/Tq6JCl4zjOBmlXCfEQ4osqbkIv2YFakdHr18uvOBSGBxwbq5NstztjtsniMtSG3FZCwEk7bDfG/fWW4Q4xm8P8ACP8AYsTsuIw+rp5PSaUoKiNhseojvrS8eTi9NdDLqK66PsNFY28f1CjQWbei3wnbhMuDSXWo6DghKhkZODv6vVUbT/UJMp+bBuNtct9wisre+zrVnpAlOogHA3xvyrzyZ2vY3jje1zaV5tXz+F/US5Xlgu27heS8wAsOOhzZJAJwMDfq76qf0iucx2HIguRHls61O/a1KJTqwkaPbjetOhJRbfsLMTaSH198rO+wftS6mN98rO+wftS6u+lwRwVOTG1FFFRyoLHfzl+8ahU3fzl+8ahVuPFEmW7Llp8qR/f/AIq/x7MmxeFJKLew69JkDoUhpBUUhX4jgerPxxVC0+VI/v8A8Vs8Z6q4vIeGomddBXg0fMbX/S6S5YGm375MjF9sLdioHiJURyIzv1d1ZtNuvyLFD1W2StywzVLDamlYW2sg5HaApBzjqVmvuWPVWf4u4be4hgtJiTnIUqOvW04knBPYcewUoeTLF6j0lSVtDBXviV3iPijhdRtUiCy3ObwqQnClqK0ZA9QwO+qSLO1w7d7pHvdlnzekVrhuRFLSlzc7EpPXkduN611v4N4gl8QQrrxPdI8oQN2G2E4yeonxR14PXyreY9ValXjC0Y7f2ZVNy1Zj+F+FrW/w8x9v4cZikrU4mO+ovFGrAzlQyCdI2pXxPYkq434bYjWwqgMjStKGctIGrkdsCvomPVRgV4KtJSxHq4JqxluMeGk3DhCXb7VGaZdJS4httIQFlJBxt6q+fwIMGXFgW1PCVyk3AEIkB591ppONtXPA7tq+0bV7ThXcY4RSppu5gOE7fIjf1Dv7zsV1plSAltxSTpVuORPPlSCVwzc7tfOLmmorqC9hbClpKUukOA4B5HIFfXceqvcDspryJKWL/X4Flq1j4/Jvl3uvB7HCLPDktM0JbYWpbZSgJSRg78jsM52G9dkwbh/T/imPcV29+4RHoaGFrYTqKVBCUn9U+rY19UlSo0FhUiW+1HaTjLjqwlIztzNTbW282lxtSVoUAUqScgg9YNa/UaWUdGLL+T5twoiVe+PrvcLlZno0WbCKOjfaISpOUAA5GCSBvWqufBlnk2Wbb4cGPDMtsJK2mwncHKScdhrRUEgc68pVW5XWhtQSVmfLLRxRxDwZF8CXSwSJYj5Sw8znCh1DOCCPXzHLFcrkq+pvVn44fs7q9KSh6KhB1tDKwNjvulWc9vtr6vtRgdlbz1e+HX3M5ftc+XMeEeL+MVX5NrkQoUKG42kvJwpwlCgB6zlXVnl669tVsmt/0cnxFQn0yVrWQyWyFnxk9XPqr6jgdlGPVQ672S0VvwGX8nyIQrrw3M4f4lTbHpbLcFDL7SUHW0dJB26tjXZLVz4t4lm8QC1vw4ceA402HUkLdJQoAY6z4x5eqvq2PVQB6qf6h721/gWV8mO/pvDkROCAzIjuMO9I6ShxBSrf1GuH9J4UqDwzIblxnY6zLUoJdQUkjSnfetzj1V4eVebqtqS7NqNrfBkr75Wd+H7UuphffKzvw/al9UqXBE+pyY2oooqMVBY7+cv3jUKm7+cv3jUKtx4oky3ZctPlWP7/APFbOsZafKsf3/4rZ1weVzR2ePxZ7RRRXKdIUUUUAFeV7VK73Jq0WmVcHt0R2isjONWOQ+J2ppXdkJuyPl3HvFM9vjJJt7732a0aC8ltZCSoqGc9vUN6+npvEDwU1c1yW24jqErS64rSMK5c/bXx2yNX+ZY7qtrhxc9F6JKpWvTggk5A9SiT8K7t3dcz+kM62v5S/bpDbZB56SsEfrkfCu+pQTUYr20/9OeM2m2fVmeI7LImiEzc4rkk8mkugk1Kdf7TbH0MTrhHjOufhQ44ATXzTiKy2+zw+EJcGOliQ4610jiBgrOEnJ7d6nw/Bst24y4iVxKW1yUPKDSH16RpyQSN98AJ9gryyI2xXdv7sbzHsaH+o1ygz+BLkmJLZfLS2g4G1hWn+4OeOXI91PeHLnBctcCCiWyqSiI2VMhYKx4o6udfI46IzfCfF7cJZXGTKjhlR/1I6VWD3YrSX2O7w+jh3jGGnIbYaZlpA/EkpAH6ZHy16SorCofP8GFN3xH0Z28W1iSuM7OjoeQkqU2p0BSQBkkjsxvS2Zd7VfrNPjwL5HbV0Kgp9t0ZZ/7uY2FYKzWJ3iWxXziG4SG4j9zVoYddOEJSFA4z1AkBPwrjElu223Xvh2dbILUtq1rP2qLjLiQNtWOec5ztXnkJN2eqNZj91ofQLNKg8O8LQxcL4zIaSCkS3HBhw6icA5OccvhTuFOi3GOJEOQ3IZOwW2oKFfJhY37rwbw1JhSYipMRDq0w5SwEupDhJIB58gD6jzrbf07u7V44dUtqAzB6B9TSmmB4hVsokfNWatKycr+5qE7uxq6KKK5j1CiiigAqJqVRNAGSvvlZ32D9qXUxvvlZ32D9qXVXpcETKnJjaiiioxUFjv5y/eNQqbv5y/eNQq3HiiTLdly0+VY/v/xWzrGWnyrH9/8AitnXB5XNHZ4/FntFFeVynSe15muKZbDklyMl1JeaAK0Z3API/oe6huWw5KdjIdSp5kJU4gHdIVnTn24PdQB2qndLVEvMFcGc30kdzGpGojODkcvXVzNFCdndAV4UGPbobUOK2GmGUhCEDqFKHuCbC+uYpyH/ANcrVIAcUAs6tWcZ7d/iadCS0ZJjdInpggLKM76SSM94oRIacecZQ4lTjWAtIO6cjIzWlKS2YmkyhN4btdxZhtSo+tEEgxxqI0EYA5HfkKpXfgXh+9zvts2CFPnGpaFFGvHLVjnWhzVZE5DlxehBKtbLaHCcbEKKgP8A/JpqclsxOKFDXA/DzMGVCbgBMeWpKnkBavGKTkde2DWZ/qC+p82vgq1pIVKUjWAc6W0/hH6Z/wDGt49PbYuEaEpKiuSlZSRyGnGc99WcDnitRqyjJSeonFNWQrVw3bHbA3ZHoyXIbaEoCDsduRyOvO+apwOBeH7bHksx4ZxLbLTqluKUpSD1ZzsPZTxyQ0y4024sJU8opbB/1HBOO4GvVSGkyEsFwB1SSsIzuQMAn9RWccrWuPChBM4C4emwo0R2EQ3FSUslDigpKSckZzuMmm1ptEKyQUwrewGWEknSN8nrJPWauFQAyTiq8Oe3MckoQlQMZ7oVZ6zpCtvV4wpOUmrN6BZJlqivM1UnXBuCuKlxKiZL4ZTp6iQTk+rxTWTRcorwcq9oAKialUTQBkr75Wd9g/al1Mb75Wd9g/al1V6XBEypyY2oooqMVBY7+cv3jUKm7+cv3jUKtx4oky3ZctPlWP7/APFbOsZafKsf3/4rZ1weVzR2ePxZ7Xh5V7Xlcp0mRnWx6XxZPmwHgxcIrDBaUrOhYOvLax/icD1jAPVSZfEc1N2ubsaM7FmPrhxHELQCphRDuSASArlsc4OR7K+hpYaS8t5LaQ4sAKWBuoDkCfie+uEi3QJPSpkRWXOnSEuBaAdYTkjPbjJ769VUXujzcejIN8SXq2Fa7iA/HbUqMklCEul0pCm9QQSASSU49aT1014fvVxu87oH2uh+wNdHN8XZUjOMJJ6sDVt/kmnTFqt8aMIzMNltoLDgQlAxqByFe3IBzVhDTbZUUISkrVqVgYye091KU4tbDSfZi7rLdg8UzeIBqXGtiWYr6Ebno1AqWcdeCps/A1Tj3CdZX5cp4pZmXdpmTokZKY5U6UHVy2QlbefYa3ghRkh4CO2A+cu+IP7hxjJ7dhjevH4EOSvU/GZdUUFvK0BR0nBKd+o4G3qpqorWsLCzHzL5eLTNNnVcGpjz/RBM0spSY+tRSdSRsRtt7d81zl3C52y5TI6ZyJUp37LG+0IaRqQD0yt0khOrqHVuNq1jNitMeI7Eat0dLD35jYbGF+3toTYbSiMuOm3Rgy4AFo6IYVgkjPbgkn40Y49BhZlW512ckx+kLa50ZMpDK39CdRDaCkrCCQk5OCM8t9s0/wCGLi7LtxbmPrcmMuFt4OtJbUFYBxhJwdiNxzFXE2e1Mspjpgxkt4UkILacHV+L256+2uTFhhRZkd+M2lhuOlehltICdSsZWfXgY+JpSlFrYaTQk4salzL3BTAWftFujuTkNjk4oKSkJPtBWKWJvDjl1a4sQhfQSW34sdpe2UIQVg47StCvhit8I7P2gyA0jpVJCC5p8YpBJAz2ZJ765rt8RxtptcZpSGVBTaSgEII5EdlONRJWsDjqfO7ldL3LsT7cqRqamRQ+FLbaToIWjZASolSPG5ncbdtNmFXa3vzZibmlTbVzaaea6Af3ytLKFKJ5p/FkAdnXWkbsVnj9Ilu3RUdNssBpPjDOcezO+KtmFFUlaTHbKXFhxYKB4yhjCj2kaRv6hTdRWskZUH2ZBN+uzUeJelzWXmJklLHg5LQBb1K07K5lY6wdufKuLU243BNhuUq4MuNzZyVoipbA6HxF7BXM4689fZWubstsanqntwI6ZSskuhsBWTzOe2oosVqblGSi3xkvKVr1hoZ1dvqNLHH2Q8L7FvDF0lyBJi3WQVTmVJUtBbSkJC86dJScKScHB59taKlQ4ctrbrBjxm2EMvdMW2kBIWsAhJPszkU1rzk03dG1f3Paia9rw0hmSvvlZ32D9qXUxvvlZ32D9qXVXpcETKnJjaiiioxUFjv5y/eNQqbv5y/eNQq3HiiTLdly0+VY/v8A8Vs6xlp8qx/f/itnXB5XNHZ4/FgTikSOLYC3GMMSgzJf+zsvlr+24vONjnOMjmQAerNPTuMVl0cL3ACFEVc2zBgykvso6D+4Qk5CVK1YwM4ziueOH3PeV/YsR+Mra+lp1aJDDD7K3mnnm9KVpQMqxvnYdo36q5M3Vu58R21SYsmPmO8tHTt6daTowRue47+qoL4ObetltgPSipuFHdYWUpwVhaNOR2Y51bt9nubVwiybhcWn0xWVNIQ0xo1Zx4xJJ38UcsCt+j2M+oW8RSXfvU1FU/dUsfYi5otwJVq14yQAdsVdVxVBt7QjrZuLv2cNNuuKZKlJUtI0BXWVHIGw588V3uVnuL17RdLdPZjLEboFJdYLgI1as/iGKj4AecbfL8pKnZEmO+tSW8DLejIAz16Phmi8LK4Wd9D0cVw8BJjTEyDIMf7P0WXNenXjY4wU75ziq54ihSZ8RRfmRXGlPJdilAGVJQFEL58gQQQcHNcLnaZbV9YkQ5Qbdlzi8CpvUlGmPowoZ3B0+rnXqeEHXJwnyZyVylqeU8UNYSdbYbASM7BIA7c0LAHqLPh6I+qNcFuzIkZLLjoDjYSh9ASk6iNzgZ25HnXY8TsJYS4u3z0KdWlDDamQFvFQJGkZ7Ac5xjrxUZXDaJkGLEdfIQxEXGUUjBOpKRkdn4a4uWW9PpYcfukZUuG4Fx3ExiEnYpUFjVvqCurGMUvQP1FSZdGLpxDYiy262qPPeZdQ6jSpKgwo47lDem3EtwdhWvo4p/8AmS1iPH9S1bav/EZV8KpxuGpKbixPlz0vPNzVyl6GtKTqZDekDJwBjPXVq58OR7zdWZNx0yIzDSktxlDYLJGVnffYYHxovG66DWxXt3EaWeH0yboVGVHdESSllOsl7UE7Af5ZBHvCpucYQI6i1Ijy2ZAdQ19nU1lZK86SMEgg6TvnbrxS268Motg12dYhtSZMYFpCNQQ4HRhYGew7jrxVa/Wa5Jmwbg7NbcnvT2GkKaYIbaQkLI8Ukk7qJO9bSg9TN5IZTbuzcpdvaDb8Z+PPw606kBaMsOkEcwc+rPKu0HiOI1FjR2Pt9zWI6HluJaBUlCvwqXyGT2DfblQ1w7KcmifOmtuyunS4eia0oCEtrQEgEk83Cck1yh8M3C06FWy4tIUuO0xI6ZjUFaBgKTgjBwTzyKz6LD9RZVxdASpJ6CWWFyBGRIDX9tbhVpwDnPPbOMVQgcTtPNpuNxffiBlqQpTPR4bWhC0p1dZyMge0mui+F7iptmGbm39gjzEyW0dAek2Xr0FWrGM+rPKpOcHpdihhyYpI6B9sKQnBBcdS4FD2FPxp/th6iwri6Cyh0yo0yKptsOht1nxloKgnKcE53I25jPKpOcVw2kuh2LLbebdQ10C2wFqKwSnG+MEA9fVjnVV3hm4XBzpbpcmnXW0JQyGWNCUjWlSiQSSSdAHYK73Th16a9Mdaej4lJbSpqQx0iCEauYyP8gcjGMUv2x+oetOB1pLmlSdQBwoYI9tSNVrZEMC2RoanVOlhpLZcVzVgYzVk15M0ZK++VnfYP2pdTG++VnfYP2pdVelwRNqcmNqKKKjFQWO/nL941Cpu/nL941CrceKJMt2XLT5Vj+//ABWzrGWnyrH9/wDitnXB5XNHZ4/FnteUE4rzVXKdJ7RUWnUvNJcQcpUMg1OgAryvaKAPKK9ooA8or2igDyivaKAPKMV7RQB5RXteUAFFGa9oA8or2igAqJqVRNAGSvvlZ32D9qXUxvvlZ32D9qXVXpcETKnJjaiiioxUFjv5y/eNQqbv5y/eNQq3HiiTLdly0+VY/v8A8Vs6xlp8qx/f/itnXB5XNHZ4/FlK6W7wnH6AuraSTupH4sYxsequEKzCGt9f2l5ZeCQd8adOeXefhgdVNCcV5nO1c12dFitbBi2MDPJAG9W6q23ycx7tWqT3AKKKKBhRRRQAUUUUAFeV7UVDIIoA9yO2jNImLPeGmkIN+cUUkHJZBzhODnJJ3O/OrC4F2Lylou+lO+lPQJIGc+vfq7vbTt8iuNcivFKCUkk4AG5pUbddCgarwrPjEkMgc9OOXZpV83qqmhM15w20S1SQggvvlIA5AaRnIJ6z7R66LBc5pl3h2R0iZIDOshIw34wxgEb554Pb1dezZdydbW3mG4GlEBTqlJAQMcyCc/p10oRaZaJDehcR0BQU4nokqUcEZydPt3yKcrgIdRlYR0g3RhIwg+zr+P6Vp2Erl4HavaXWyVrSYruzzOxT6v8An8HrpjWDQVE1KomgDJX3ys77B+1LqY33ys77B+1Lqr0uCJlTkxtRRRUYqCx385fvGoVN385fvGoVbjxRJluy5afKsf3/AOK2dYy0+VI/v/xWzrg8rmjs8fiylc4Ts1lKGnQ2QrJJB7OrBH/M1xg2t6It4rluKDiUJSlI0hGnPLnz/gUzzXmc1zXdrHRYrWsYtscZJwgbnrq3VW2+TmPcq1Q9wQUUUUhhRRRQAUUUUAFFFFABXle1zffRHZW86rShCSpR7AKAFHEN3MARorDiRIludGnbJSCDuB25wBXVmO+1FS20gMqUCSBuontJ9p7Sd+fOqUWQ22TeJmpbs1QTFbSkqIR1YAyd+ZxTEuSktqW2yltSubju59WEp5+zIrb00M7iqKDHcSk2d6Mh5zLjgkEKKjjxjg75329XKmciFJfS29HlPx1NnWlsqyHPUvOdj6t6Izc6LqclqEwKJUCgAKbGcgAdeB189uRq+y+0+jU2sKGcH1H19lJsEhXIXqcalteK6kEqSP8AUM4P0PYSOVMo8pqSyHW15SeYOxSewjqPqri80hLpSsDonjg9WlX/AL/5zpfco0dqE0iay4+A8SOg2JOdirt7T66FqPYd605xqHfRkEbGsowmzKt76RbZ4aGnLZCzq8Y45HqNaKAppcNpTTa20YwErSQoe0Gk1YE7mavnlZ34ftS+mF98rO/D9qX1WpcETanJjaiiioxUFjv5y/eNQqbv5y/eNQq3HiiTLdly0+VI/v8A8VprrPXbofTts9MrUE6BqyfYEgk91Zm1eVI/v/xT3iUsi0K+0KWlBWndCiDnPqBP6Vw+T/kR10OLJympN1tbKo75iOOoCtaCTpyOrlnftqMW2TGS/wBJc3j0gToIAJRjOcasjfIHLqqzaj//ABMQE5/spwck5GNjk71byDyrlb9jpKtrGLZHBUVEIAyeZ7quVVtvk5j3BVqh7jQUUUUgCiiigAooooAKKKKAPDWeu0lN1kNwYy0vMpWenShf41J/0ZHLfnn9cEUxvV0Rarep4jU4fFbR1qVVCy2nwbEUXsfaZilOPOBISUA74JHMjPPrJzWlormXq7DGIwelXJewXD4qVA7BO2w7BkfHAPs7py85rz/bT+EY5ntqs+4+6tuPDbSG+bizsNPYOvJ7cY2Pqq0FONpx0SQlI2CVfpyFIaKUlN2ElamXI4YB2Cwc4wnr+b9Ph59iXMZjvuL6OQhKSpbZwHCOo4xlO57OddY0kT8l1hxgJXs28BlWOvYkEVcW803gOOJRnlqIGd8fuR30XCxUbSuQwUlwKH4VIWnxknrGRj9vXXEXJyDDC7m0UK6QtpKPH1gAnVgcsgE13WtAcMuO4HE7B4IVkYHX7R+o+FWstupSoaVA7g86AFrfENvdYW6lTvic0FpQVzI/DjPUavRpCJUdD7YUErGRqSUn4g8q6BKcYCQPhXu3IUOwGSvvlZ34ftS+mF98rO/D9qX1VpcETanJjaiiio5UFjv5y/eNQqbv5y/eNQq3HiiTLdly0+VI/v8A8Vob6B4NJLnRhKgScgH2DKTv8Kz1p8qR/f8A4rQcQFAsz4U4pBI8QoOFauYxjr2rh8n/ACI66HFkVNSH7NGTBc0r6NOFLXoONOP9IIzy6sd1eQIVzjl7ppiCFJbDYypekgeNz3326+rPXVq0Y8Dwhq1f2Eb5Bz4o7KtkjFcrfsdNita8+DY4JydAyat1Vtvk5j3atUPcEFFFFIYUUUUAFFFFABUXFpbQpaiAlIySeoV7WU4pnuSVswozig2mQhLpQojpDn8v2dvd204q7sJux1YzdbqZ8gD7OxuyjG4HVkHkTzPIgBIPXTdpC0oXImlGpagEJAxpGfFB7TvUIMRDKAjXnozlxQxgq7B6h9PXVlKlPOleg6E7Iztv1mm3cSR1aQUI8Y+Md1b9dRP98lJHiDnn/VUHFPOLDTekD/WrPIdntP8Azqrqk9GAkowByxyrJokppC04UM9dKrlHQ8pCHYipyRkEaiNCcg5I/wBW6RtjPt3q+p1TxKGTpCSNSiP2+H/DVedONrZBRCkyvFKiGEalHf8AU700JnsOAmNH6OOoMoUckIJVv7VZ7Oyou2ZhcZMdDr7aA6pzxXTnJBGOew3zjlsK9jyulYVJ6FcXCiFIfGnV66k5dozEZMh8uNIWopGps5yATy7MAnPqo1DQrM8PtMNOtCZMKXTnCnSSnckYPPr7eoZzTCLH+zR0s9It3TnxlnKjv11Rb4ns7jXSiahI6gsFKlbkbA7ncHl2UwYfbksIeaJKFjIyCD3Gh39xaGVvvlZ34ftS+mF88rO/D9qX1WpcETqnJjaiiioxUFjv5y/eNQqbv5y/eNQq3HiiTLdly0+VI/v/AMVrpEZuSgId1YByNKykg+0GsjafKkf3/wCK2dcHlc0dnj8WUJrEpqAli2LDbiE6UFZyEjSQM5yTviq8Zi9Dpw7MZBUE9EVN6wnnqyAU9WOvmPhTfavDiua50WKtqCha4wWQVBAyQMAmrlVbb5PY92rVD3BBRRRSGFFFFABRXlULnc0wG8JHSPrH9toHc+s9g9f80AcbzcVsI+yxiftLqcpKdygctWP29dUrZADLaFhsOODCUA7gf9xz2fqcnsxRtUR0ypLr6i47IfUsLVlPi42xudtsA7DmRyGXZkLbbDNtYDy8hJOdDaRyyDg8vVn969HpojG+rLWjpT0QVlKfxnnn1e3t/wDddXXCjS20MrVyHYO2q5EpKA2lxtC1DYJSVEHr3P7kfDqqLEB2O2suXKQtSlFRUrRt/trBoutthpAAOe0nmT21z1mScI/K/wAgfxez1VSMSVLwRcJTTaVA7pbysY7NOw9u+1dC0824G27g8tYwdCkN4A9eEjagC4vo228kJCR8KWXG5ohgdKp5pJSpWEIClEDsHVy/UV1bjyo4Lsqc2tWSQpTWAnPUPGqldbpOilCWUZCiSSGMnGDyBVz9vqppXYF2BMjSI32hCSEhRTl3ZWevnU5VwhsMIdmJKElZCdbZJzgns22BqtAnLlsh1Day4CRpcbwvq/7sDny2/Spy3J6GEKMJiQ70xwArZKcHCt+vkPjRbUVznHvtjdjuOMPNBpOCv+2U53I5Eb7imUZ9iTHQ7HUlTSh4pTy7KXNSJ2hba7e2kkgpWkp0f+WSDn2A0whlwxWy60hlwjKkIOQDSY0Zi+eVnfh+1L6YXzys78P2pfVWlwRMqcmNqKKKjlUWO/nL941Cpu/nL941CrceKJMt2XLT5Vj+/wDxWzrGWnyrH9/+K2dcHlc0dnj8WcpXS/ZnSwMu6Do5fixtz9dL4ZvClPF9DSRpR0QUc74OrOPh+vVTWvNq5bnQyta8+DI+rGrQM4q3VS2+TmPdq1mh7jR7RXmRQVAcyKACjNLrhf7ZbcCRLRrJwG0HUsn2DekIvd64g+0s2uCuK0250fTOKGVbA59QwerPwrSg3qZckhnfuJWLO2hKEpffW6lvRr0hGrrUer2ddLYxk3B1a0tdO4R4y3BpaJOBvucgb7DbYjOc56DhByS2yJcoFTbocPiZCsdXVjbv681oWoLLTYRgqSNgDyx2Y5VpuKWgtW9RTAhNIfeU5MM19bhLijuhs7eKEj4c6ZKecbQlMWI4vUrGThIT6zkg91XEoQgYSkJHqFe1hu5pIroS6lRw0jJ5qK9z+lcktTlqUp1bCSFkoASVADqzy39dXaKQyo41PVpCZLCRq8b+ydx6vGroxFLKQkPKI7MD/wC+813r2gCmi3hDinDJfWokkFRB0g74G3KpuwkPJSlx10hKtWysZ9RxzHqqzRQBV+wMjkp4DsDy8d2a4ybNFlRhHcLugLK9nVZyQRzznr76YUUAK4nD8GG0ptvplJWAFdI8pWQOXM+ursaM3EYSy2VaE5xqUSe813qJobbFYyN98rO/D9qX0wvvlZ34ftS+q9LgibU5MbUUUVGKgsd/OX7xqFTd/OX7xqFW48USZbsuWnyrH9/+K2dYy0+VY/v/AMVs64PK5o7PH4s9pch65KlykdC0Gk6egUo41c9WcZ9XV10xrzArlOkThdwFkji3GN9p8TUH1HRpz43LfOM4q1m4HR/eiD/LxVHPs3FU7yxbI6Gy/CQdbgVqQyg5KSFYOe3GKtx4dtkxm5DcKPodQFpyykbEZHVWjJTahXpbzxkXxsMqcJbSxGSlSU4G2VEj9OuoSuGY05CETLncH0pWlWDI0g4PIhIAx8K8tjVpemSUogoCn1lzS40gadOGyAOfNIPZ41dbmLNBXHafisJXIdCW0pZT4yuYHqzjHxp3aegW0LcG02u2JIhRI7GeZQkAq9p5mrgUgf6h31TYh21+Oh9EJjQtIUMtJGx37KoWpNmmOOiNEZcSpSlhamkgHfBA6+rs66y9dWGw91p/yHfRrT/kO+kt2jWtlLDTkFoFx1KklDaBkpIVp3xzxjb11cYh2yRFbktwo5bcQFpJZTuCM9lFhl7Wn/Id9GtP+Q76S2xFqlOuoRb20qKis9I23seRGxPLbv7ajdxZYTkdD8VlKysLQlLKfG3AA+JUP/oE0W1sFx5rT/kO+jWn/Id9Um4dsdjpfRDjltaQoHoRyxnsqnbUWmYVBmEyQrLgUptG+TggAb7GiwDnWn/Id9GtP+Q76R3RFrhuMdNbkEa9QU2ygjPLBGc9Y3xjlV4QrepgPIgMKBTqADKcmiwF7pE/5Dvo6RP+Q76SWiNbHA6wm3oSpK1OkOtN58dRVgYJ2GcZry6ItEZ+Mw5BbLi16kJbZR4xHVviiwXHmtP+Q76Nae0D40rmJtEK3mc7CY6EAHxWUk74A/eoW+PaFlbCY0fpA654ikI1fizyGdt+6iwDfWn/ACHfXgUDyINV/Blv9Bj/AP8AUn6V1ZjMRwQwy20DzCEgZ7qQGVvnlZ34ftS+mF98rO/D9qX1XpcETanJjaiiioxUFjv5y/eNQqbv5y/eNQq3HiiTLdly0+VI/v8A8Vs6xVucQ1cGXHFBKUqySeqtT4WgelI764vJi3JWR1+PJKOpcoqn4WgelI76PC0D0pHfXLgl0dGOPZ3fix5OOnYbdwCBrSDgHmN+2ppSEpCUgJA2AHVVXwtA9KR30eFoHpSO+jDLoMUezqzCjRiCxGZaIGkFCAnbOcbeupPRmXwkPNNuBJynWkHBxjr9RPfXDwtA9KR30eFoHpSO+jDLoMUey0lAQkJSAEgYAA2FQbisMrUtpltCl/iKUgFXtrh4WgelI76PC0D0pHfRhl0GKPZ2eisSCC8w26UggFaAcA866hICNGBpxjGNsVU8LQPSkd9HhaB6UjvowS6DFHs7MxI0ZRLEdtsnYlCAnPdSu53a2R5am57CFBCMJWpAVuSAU+rmg+vPqq94WgelI76g5PtbydLrzK05zhQyM01GXuhOUeztClMzojchgHonE5TqGNvZU2YceOSWGGmieZQgDPd7T31xF0t45Sm++jwtA9KR30sEugxR7LDrDTww62hY5YUnP/OQ7qlpAGABgbAYqr4WgelI76PC0D0pHfRgl0PFHs7tRmWCS0y22VABRSkDOBgZ9lePRI8g/wB9ht3bHjoCtvjXHwtA9KR30eFoHpSO+jDLoMUeyw6y282W3W0OIPNK05B+FDcdpr8tpCOZ8VIG551X8LQPSkd9HhaB6UjvowS6DFHsuUGqfhaB6Ujvo8KwPSm++jBLoMcezOXzys77B+1L6u3d5t+4uONLC0EDBHsqlVWnwRNnyY2oooqMVRY7+cv3jUKm7+cv3jUKtx4oky3YUUUUxBRRXaO0l5RbKglZHiEnbPrpN2VwSucaKsLjEqKmvwEZSFEZKeWcV4qG6nOrSAMgnUMAg/8AsUscTWFnCva6BsNvht/IHWQeWeuuq4agtLScawQlRKhgqPUKHNIWFlWiu/2R3AOE+N1ah7Kg40psJUSkpVnBByDRiTDCznRXf7I6TgBOQcHxhscE791SaiqL6ArTpKkjdX4s4O3woxx7DCytRVqLFTILwyQUJyMe3s69qgIy3QXGUeJvgE7kDnSxxuPCzhRXdUR1Cik6RgkK8YbY55r37E/pJ0jbPX2c6eOPYsLK9FW34fRJISQooUrO+5AxXNCW0Mh5xJXqUUhIVjkATnvpKaaugwtbnCipKKSo6QQOoE5xXZUfKvE2SEJUSo7DIFacktws2V6K7mI8AdhkZ21DJxzr1yP0UdRVp1hzScHONjtSxoMLK9FFFaEFFFFADaiiioZXFjv5y/eNQqbv5y/eNQq3HiiTLdhRRRTEFSQstrC08xUaKAOyZKwgJ0pyE6dRG+M5xXRuVkLQ9ulWT+HrJBOe6qtFZcIseJnWQ4HX1LTsDy2x1VNMx0OdIQlStesZHI9tV6KMKtYLssIlLDqVK5DAOB1A5ryQ6haG0NjARnfGOdcKKMCvcMTsWDLc3wlCSo5UQNycEfya8TKWkpOlKtJBTkciBj+BXGvKMEQxM6IeWgLCTjXjJHVvmuhmu4UMJ3z1cs86r0UOKYYmdlSXF6ySPHKlH2nnUjMdUkpUEnOcHHLNV6KMEegxM7KkuLUonGTnPx51FDpQkoKUrQd9Kh1/xXOinhVrCuyS16zulI3zsMV1+1KIwUIIKQk7HcDlXCihxTC7O6pbqlatgfG5DHPnXjslbySFBI1K1KIG5NcaKWFDuwooorQgooooAbUUUVDK4sd/OX7xqFTd/OX7xqFW48USZbsKKKKYgooooAKKKKACiiigAqw0hYQFNtlbiskYTnSB14/5yqvVyLLShgsnGrOU+PpyBvjPtrFRtI1DfU7CLJbb1ylKKVEDQfHP/r21wQwnDmhPSqBTpQeekjOdvh30OyZEhRLroaRyO+AB2dp9lcRIiLWsuEjOAgg8hyH8V5K/uzbsXDFYLCVIGpzRnQDzOE7fqTt2VxZQxoeU8nSUkAAE5GQf5xzrkXIIKTlWP9WSOWPrXnSwlYyVchyUN9qavbcC0LcgqIS+ThZRsgnlVaQx0BSNWdSc7jGK8K4eSAT2DJ9Yx/NSIjaVYLmceKDinFu+4mlY4UV7Xlex5hRRRQAUUUUAFFFFABRRRQA2oooqGVxY7+cv3jUKaFpsnJQkk+qvOib82n5RVSNXRaE50tdxZRTPom/Np+UUdE35tPyinnfAsr5FlFM+ib82n5RR0Tfm0/KKM74DK+RZRTPom/Np+UUdE35tPyijO+AyvkWUUz6JvzaflFHRN+bT8oozvgMr5KCA2UL1qIVjxduZr3oorgw6TunBwTnOf/ur3RN+bT8oo6JvzaflFZdS5pQt7i1EK3tqBBdVgg79W5z/AM9depg25GQVOLCcafgM7f8AlTHom/Np7qOib82n5RWbx6NWfYuEWEQ+jcII8Tnv/wAwK8ahwOjAWFg7ZAJPLP8A6pl0Tfm0/KKOib82n5RRiXQsL7FjkSKcOJIKwQrr543/AFq0tMPUdKjjIxz5bZ/n9Ks9E35tPyijom/Np+UU1OwYL7lJwMdGdB8fUNt8Yx9c1xpn0Tfm0/KKOib82n5RWlVt7GXT+RZRTPom/Np+UUdE35tPyinnfAsr5FlFM+ib82n5RR0Tfm0/KKM74DK+RZRTPom/Np+UUdE35tPyijO+AyvkWUUz6JvzaflFHRN+bT8oozvgMr5J0UUVKKR//9k="/>
          <p:cNvSpPr>
            <a:spLocks noChangeAspect="1" noChangeArrowheads="1"/>
          </p:cNvSpPr>
          <p:nvPr/>
        </p:nvSpPr>
        <p:spPr bwMode="auto">
          <a:xfrm>
            <a:off x="6075363" y="1044576"/>
            <a:ext cx="201612"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sz="1584"/>
          </a:p>
        </p:txBody>
      </p:sp>
      <p:pic>
        <p:nvPicPr>
          <p:cNvPr id="563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0813" y="1243014"/>
            <a:ext cx="1414462" cy="217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7" name="Picture 2" descr="http://images.tandf.co.uk/common/jackets/amazon/978146655/97814665515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1" y="3397250"/>
            <a:ext cx="1482725"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8512175" y="2132013"/>
            <a:ext cx="1790700" cy="2667000"/>
          </a:xfrm>
          <a:prstGeom prst="rect">
            <a:avLst/>
          </a:prstGeom>
        </p:spPr>
      </p:pic>
    </p:spTree>
    <p:extLst>
      <p:ext uri="{BB962C8B-B14F-4D97-AF65-F5344CB8AC3E}">
        <p14:creationId xmlns:p14="http://schemas.microsoft.com/office/powerpoint/2010/main" val="15665714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727515" y="1196752"/>
            <a:ext cx="8970997" cy="3016210"/>
          </a:xfrm>
          <a:prstGeom prst="rect">
            <a:avLst/>
          </a:prstGeom>
          <a:noFill/>
        </p:spPr>
        <p:txBody>
          <a:bodyPr wrap="square" rtlCol="0">
            <a:spAutoFit/>
          </a:bodyPr>
          <a:lstStyle/>
          <a:p>
            <a:r>
              <a:rPr lang="en-US" sz="2400" b="1" dirty="0"/>
              <a:t>Our method A: APCD </a:t>
            </a:r>
          </a:p>
          <a:p>
            <a:r>
              <a:rPr lang="en-US" sz="2000" dirty="0"/>
              <a:t>APCD (</a:t>
            </a:r>
            <a:r>
              <a:rPr lang="en-US" sz="2000" dirty="0" err="1"/>
              <a:t>detrended</a:t>
            </a:r>
            <a:r>
              <a:rPr lang="en-US" sz="2000" dirty="0"/>
              <a:t>): are some cohorts above or below a linear trend of long-run economic growth? Basically, the APCD is a ‘bump detector’. </a:t>
            </a:r>
          </a:p>
          <a:p>
            <a:endParaRPr lang="en-US" dirty="0"/>
          </a:p>
          <a:p>
            <a:endParaRPr lang="en-US" dirty="0"/>
          </a:p>
          <a:p>
            <a:endParaRPr lang="en-US" dirty="0"/>
          </a:p>
          <a:p>
            <a:endParaRPr lang="en-US" dirty="0"/>
          </a:p>
          <a:p>
            <a:r>
              <a:rPr lang="en-US" dirty="0"/>
              <a:t> </a:t>
            </a:r>
          </a:p>
          <a:p>
            <a:endParaRPr lang="en-US" dirty="0"/>
          </a:p>
          <a:p>
            <a:endParaRPr lang="en-US" dirty="0"/>
          </a:p>
        </p:txBody>
      </p:sp>
      <p:sp>
        <p:nvSpPr>
          <p:cNvPr id="3"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33</a:t>
            </a:fld>
            <a:endParaRPr lang="fr-CH" dirty="0"/>
          </a:p>
        </p:txBody>
      </p:sp>
      <p:pic>
        <p:nvPicPr>
          <p:cNvPr id="1331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87488" y="2590800"/>
            <a:ext cx="9272156" cy="2494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103440" y="4581129"/>
            <a:ext cx="4953000" cy="1661993"/>
          </a:xfrm>
          <a:prstGeom prst="rect">
            <a:avLst/>
          </a:prstGeom>
        </p:spPr>
        <p:txBody>
          <a:bodyPr>
            <a:spAutoFit/>
          </a:bodyPr>
          <a:lstStyle/>
          <a:p>
            <a:pPr defTabSz="957263">
              <a:spcBef>
                <a:spcPct val="20000"/>
              </a:spcBef>
              <a:spcAft>
                <a:spcPct val="100000"/>
              </a:spcAft>
              <a:tabLst>
                <a:tab pos="741363" algn="l"/>
              </a:tabLst>
            </a:pPr>
            <a:r>
              <a:rPr lang="en-US" sz="2000" b="1" dirty="0"/>
              <a:t>STATA </a:t>
            </a:r>
            <a:r>
              <a:rPr lang="en-US" sz="2000" b="1" dirty="0" err="1"/>
              <a:t>ssc</a:t>
            </a:r>
            <a:r>
              <a:rPr lang="en-US" sz="2000" b="1" dirty="0"/>
              <a:t> install </a:t>
            </a:r>
            <a:r>
              <a:rPr lang="en-US" sz="2000" b="1" dirty="0" err="1"/>
              <a:t>apcd</a:t>
            </a:r>
            <a:r>
              <a:rPr lang="en-US" sz="2000" b="1" dirty="0"/>
              <a:t/>
            </a:r>
            <a:br>
              <a:rPr lang="en-US" sz="2000" b="1" dirty="0"/>
            </a:br>
            <a:r>
              <a:rPr lang="en-US" sz="2000" b="1" dirty="0"/>
              <a:t>=&gt; available ado file </a:t>
            </a:r>
          </a:p>
          <a:p>
            <a:pPr defTabSz="957263">
              <a:spcBef>
                <a:spcPct val="20000"/>
              </a:spcBef>
              <a:spcAft>
                <a:spcPct val="100000"/>
              </a:spcAft>
              <a:buFontTx/>
              <a:buChar char="•"/>
              <a:tabLst>
                <a:tab pos="741363" algn="l"/>
              </a:tabLst>
            </a:pPr>
            <a:r>
              <a:rPr lang="en-US" sz="2000" b="1" dirty="0"/>
              <a:t>PLZ see more on  </a:t>
            </a:r>
            <a:r>
              <a:rPr lang="en-GB" b="1" dirty="0"/>
              <a:t>www.louischauvel.org/apcdex.htm </a:t>
            </a:r>
          </a:p>
        </p:txBody>
      </p:sp>
    </p:spTree>
    <p:extLst>
      <p:ext uri="{BB962C8B-B14F-4D97-AF65-F5344CB8AC3E}">
        <p14:creationId xmlns:p14="http://schemas.microsoft.com/office/powerpoint/2010/main" val="18141022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727515" y="1196753"/>
            <a:ext cx="8970997" cy="6370975"/>
          </a:xfrm>
          <a:prstGeom prst="rect">
            <a:avLst/>
          </a:prstGeom>
          <a:noFill/>
        </p:spPr>
        <p:txBody>
          <a:bodyPr wrap="square" rtlCol="0">
            <a:spAutoFit/>
          </a:bodyPr>
          <a:lstStyle/>
          <a:p>
            <a:r>
              <a:rPr lang="en-US" sz="2400" b="1" dirty="0"/>
              <a:t>Our method B: the larger APC family (with STATA </a:t>
            </a:r>
            <a:r>
              <a:rPr lang="en-US" sz="2400" b="1" dirty="0" err="1"/>
              <a:t>ssc</a:t>
            </a:r>
            <a:r>
              <a:rPr lang="en-US" sz="2400" b="1" dirty="0"/>
              <a:t> install )</a:t>
            </a:r>
          </a:p>
          <a:p>
            <a:endParaRPr lang="en-US" sz="2000" dirty="0"/>
          </a:p>
          <a:p>
            <a:r>
              <a:rPr lang="en-US" sz="2000" dirty="0"/>
              <a:t>APCD (</a:t>
            </a:r>
            <a:r>
              <a:rPr lang="en-US" sz="2000" dirty="0" err="1"/>
              <a:t>detrended</a:t>
            </a:r>
            <a:r>
              <a:rPr lang="en-US" sz="2000" dirty="0"/>
              <a:t>): are some cohorts above or below a linear trend of long-run economic growth? Basically, the APCD is a ‘bump detector’. </a:t>
            </a:r>
            <a:r>
              <a:rPr lang="en-US" sz="2000" dirty="0" err="1"/>
              <a:t>ssc</a:t>
            </a:r>
            <a:r>
              <a:rPr lang="en-US" sz="2000" dirty="0"/>
              <a:t> install </a:t>
            </a:r>
            <a:r>
              <a:rPr lang="en-US" sz="2000" dirty="0" err="1"/>
              <a:t>apcd</a:t>
            </a:r>
            <a:r>
              <a:rPr lang="en-US" sz="2000" dirty="0"/>
              <a:t> </a:t>
            </a:r>
          </a:p>
          <a:p>
            <a:endParaRPr lang="en-US" sz="2000" dirty="0"/>
          </a:p>
          <a:p>
            <a:r>
              <a:rPr lang="en-US" sz="2000" dirty="0"/>
              <a:t>APCTLAG (trended by cohort once average lagged age effect fitted): which cohort increased or declined. The program is a part of the </a:t>
            </a:r>
            <a:r>
              <a:rPr lang="en-US" sz="2000" dirty="0" err="1"/>
              <a:t>ssc</a:t>
            </a:r>
            <a:r>
              <a:rPr lang="en-US" sz="2000" dirty="0"/>
              <a:t> install </a:t>
            </a:r>
            <a:r>
              <a:rPr lang="en-US" sz="2000" dirty="0" err="1"/>
              <a:t>apcgo</a:t>
            </a:r>
            <a:endParaRPr lang="en-US" sz="2000" dirty="0"/>
          </a:p>
          <a:p>
            <a:endParaRPr lang="en-US" sz="2000" dirty="0"/>
          </a:p>
          <a:p>
            <a:r>
              <a:rPr lang="en-US" sz="2000" dirty="0"/>
              <a:t>APCGO (gap / Oaxaca): once controlled by other covariates, did the gap between group 0 and 1 changed. </a:t>
            </a:r>
            <a:r>
              <a:rPr lang="en-US" sz="2000" dirty="0" err="1"/>
              <a:t>ssc</a:t>
            </a:r>
            <a:r>
              <a:rPr lang="en-US" sz="2000" dirty="0"/>
              <a:t> install </a:t>
            </a:r>
            <a:r>
              <a:rPr lang="en-US" sz="2000" dirty="0" err="1"/>
              <a:t>apcgo</a:t>
            </a:r>
            <a:endParaRPr lang="en-US" sz="2000" dirty="0"/>
          </a:p>
          <a:p>
            <a:endParaRPr lang="en-US" sz="2000" dirty="0"/>
          </a:p>
          <a:p>
            <a:r>
              <a:rPr lang="en-US" sz="2000" dirty="0"/>
              <a:t>APCH (</a:t>
            </a:r>
            <a:r>
              <a:rPr lang="en-US" sz="2000" dirty="0" err="1"/>
              <a:t>hystersis</a:t>
            </a:r>
            <a:r>
              <a:rPr lang="en-US" sz="2000" dirty="0"/>
              <a:t>) is the cohort </a:t>
            </a:r>
            <a:r>
              <a:rPr lang="en-US" sz="2000" dirty="0" err="1"/>
              <a:t>apcd</a:t>
            </a:r>
            <a:r>
              <a:rPr lang="en-US" sz="2000" dirty="0"/>
              <a:t> effect bump durable </a:t>
            </a:r>
            <a:r>
              <a:rPr lang="en-US" sz="2000" dirty="0" smtClean="0"/>
              <a:t>(or not) across periods</a:t>
            </a:r>
            <a:endParaRPr lang="en-US" sz="2000" dirty="0"/>
          </a:p>
          <a:p>
            <a:endParaRPr lang="en-US" sz="2000" dirty="0"/>
          </a:p>
          <a:p>
            <a:r>
              <a:rPr lang="en-US" sz="2000" dirty="0"/>
              <a:t>Refinements to come (faster bootstraps, better controls, simplification, etc.)  </a:t>
            </a:r>
          </a:p>
          <a:p>
            <a:endParaRPr lang="en-US" sz="2000" dirty="0"/>
          </a:p>
          <a:p>
            <a:endParaRPr lang="en-US" sz="2000" dirty="0"/>
          </a:p>
          <a:p>
            <a:endParaRPr lang="en-US" sz="2000" dirty="0"/>
          </a:p>
          <a:p>
            <a:r>
              <a:rPr lang="en-US" sz="2000" dirty="0"/>
              <a:t> </a:t>
            </a:r>
          </a:p>
          <a:p>
            <a:endParaRPr lang="en-US" sz="2000" dirty="0"/>
          </a:p>
          <a:p>
            <a:endParaRPr lang="en-US" dirty="0"/>
          </a:p>
        </p:txBody>
      </p:sp>
      <p:sp>
        <p:nvSpPr>
          <p:cNvPr id="3"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34</a:t>
            </a:fld>
            <a:endParaRPr lang="fr-CH" dirty="0"/>
          </a:p>
        </p:txBody>
      </p:sp>
    </p:spTree>
    <p:extLst>
      <p:ext uri="{BB962C8B-B14F-4D97-AF65-F5344CB8AC3E}">
        <p14:creationId xmlns:p14="http://schemas.microsoft.com/office/powerpoint/2010/main" val="27643286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Rectangle 7"/>
          <p:cNvSpPr>
            <a:spLocks noChangeArrowheads="1"/>
          </p:cNvSpPr>
          <p:nvPr/>
        </p:nvSpPr>
        <p:spPr bwMode="auto">
          <a:xfrm>
            <a:off x="3863976" y="333375"/>
            <a:ext cx="618331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p>
            <a:pPr algn="r" defTabSz="957263">
              <a:spcBef>
                <a:spcPct val="20000"/>
              </a:spcBef>
              <a:spcAft>
                <a:spcPct val="20000"/>
              </a:spcAft>
              <a:tabLst>
                <a:tab pos="741363" algn="l"/>
              </a:tabLst>
              <a:defRPr/>
            </a:pPr>
            <a:r>
              <a:rPr lang="fr-FR" sz="4400" dirty="0"/>
              <a:t>Louis Chauvel </a:t>
            </a:r>
          </a:p>
          <a:p>
            <a:pPr algn="r" defTabSz="957263">
              <a:spcBef>
                <a:spcPct val="20000"/>
              </a:spcBef>
              <a:spcAft>
                <a:spcPct val="20000"/>
              </a:spcAft>
              <a:tabLst>
                <a:tab pos="741363" algn="l"/>
              </a:tabLst>
              <a:defRPr/>
            </a:pPr>
            <a:r>
              <a:rPr lang="fr-FR" dirty="0">
                <a:latin typeface="Old English Text MT" pitchFamily="66" charset="0"/>
              </a:rPr>
              <a:t>Pr Dr </a:t>
            </a:r>
            <a:r>
              <a:rPr lang="fr-FR" dirty="0" err="1">
                <a:latin typeface="Old English Text MT" pitchFamily="66" charset="0"/>
              </a:rPr>
              <a:t>at</a:t>
            </a:r>
            <a:r>
              <a:rPr lang="fr-FR" dirty="0">
                <a:latin typeface="Old English Text MT" pitchFamily="66" charset="0"/>
              </a:rPr>
              <a:t> </a:t>
            </a:r>
            <a:r>
              <a:rPr lang="fr-FR" dirty="0" err="1">
                <a:latin typeface="Old English Text MT" pitchFamily="66" charset="0"/>
              </a:rPr>
              <a:t>University</a:t>
            </a:r>
            <a:r>
              <a:rPr lang="fr-FR" dirty="0">
                <a:latin typeface="Old English Text MT" pitchFamily="66" charset="0"/>
              </a:rPr>
              <a:t> of Luxembourg</a:t>
            </a:r>
            <a:br>
              <a:rPr lang="fr-FR" dirty="0">
                <a:latin typeface="Old English Text MT" pitchFamily="66" charset="0"/>
              </a:rPr>
            </a:b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mj-lt"/>
            </a:endParaRPr>
          </a:p>
          <a:p>
            <a:pPr algn="r" defTabSz="957263">
              <a:spcBef>
                <a:spcPct val="20000"/>
              </a:spcBef>
              <a:spcAft>
                <a:spcPct val="20000"/>
              </a:spcAft>
              <a:tabLst>
                <a:tab pos="741363" algn="l"/>
              </a:tabLst>
              <a:defRPr/>
            </a:pPr>
            <a:endParaRPr lang="fr-FR" b="1" dirty="0">
              <a:latin typeface="+mj-lt"/>
            </a:endParaRPr>
          </a:p>
          <a:p>
            <a:pPr algn="r" defTabSz="957263">
              <a:spcBef>
                <a:spcPct val="20000"/>
              </a:spcBef>
              <a:spcAft>
                <a:spcPct val="20000"/>
              </a:spcAft>
              <a:tabLst>
                <a:tab pos="741363" algn="l"/>
              </a:tabLst>
              <a:defRPr/>
            </a:pPr>
            <a:r>
              <a:rPr lang="fr-FR" b="1" dirty="0">
                <a:latin typeface="+mj-lt"/>
              </a:rPr>
              <a:t>louis.chauvel@uni.lu</a:t>
            </a:r>
            <a:br>
              <a:rPr lang="fr-FR" b="1" dirty="0">
                <a:latin typeface="+mj-lt"/>
              </a:rPr>
            </a:br>
            <a:r>
              <a:rPr lang="fr-FR" b="1" dirty="0">
                <a:latin typeface="+mj-lt"/>
              </a:rPr>
              <a:t>http://www.louischauvel.org </a:t>
            </a:r>
          </a:p>
        </p:txBody>
      </p:sp>
      <p:sp>
        <p:nvSpPr>
          <p:cNvPr id="2050" name="Slide Number Placeholder 3"/>
          <p:cNvSpPr>
            <a:spLocks noGrp="1"/>
          </p:cNvSpPr>
          <p:nvPr>
            <p:ph type="sldNum" sz="quarter" idx="10"/>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C0991A9D-D730-49AF-92A2-375396CBF1F7}" type="slidenum">
              <a:rPr lang="fr-FR" sz="1400">
                <a:latin typeface="Old English Text MT" pitchFamily="66" charset="0"/>
              </a:rPr>
              <a:pPr/>
              <a:t>35</a:t>
            </a:fld>
            <a:endParaRPr lang="fr-FR" sz="1400">
              <a:latin typeface="Old English Text MT" pitchFamily="66" charset="0"/>
            </a:endParaRPr>
          </a:p>
        </p:txBody>
      </p:sp>
      <p:sp>
        <p:nvSpPr>
          <p:cNvPr id="2051" name="Rectangle 6"/>
          <p:cNvSpPr>
            <a:spLocks noGrp="1" noChangeArrowheads="1"/>
          </p:cNvSpPr>
          <p:nvPr>
            <p:ph type="body" idx="1"/>
          </p:nvPr>
        </p:nvSpPr>
        <p:spPr>
          <a:xfrm>
            <a:off x="1327732" y="1064263"/>
            <a:ext cx="10714038" cy="4376738"/>
          </a:xfrm>
          <a:noFill/>
        </p:spPr>
        <p:txBody>
          <a:bodyPr/>
          <a:lstStyle/>
          <a:p>
            <a:pPr marL="0" indent="0"/>
            <a:endParaRPr lang="en-US" sz="1800" dirty="0">
              <a:latin typeface="Old English Text MT" pitchFamily="66" charset="0"/>
            </a:endParaRPr>
          </a:p>
          <a:p>
            <a:pPr marL="0" indent="0" algn="ctr"/>
            <a:endParaRPr lang="en-GB" altLang="ja-JP" sz="3300" dirty="0">
              <a:latin typeface="Old English Text MT" pitchFamily="66" charset="0"/>
              <a:ea typeface="MS PGothic" pitchFamily="34" charset="-128"/>
            </a:endParaRPr>
          </a:p>
          <a:p>
            <a:pPr marL="0" indent="0" algn="ctr"/>
            <a:r>
              <a:rPr lang="en-US" sz="3600" cap="small" dirty="0"/>
              <a:t>inequality across birth cohorts</a:t>
            </a:r>
            <a:br>
              <a:rPr lang="en-US" sz="3600" cap="small" dirty="0"/>
            </a:br>
            <a:r>
              <a:rPr lang="en-US" sz="3600" cap="small" dirty="0"/>
              <a:t>PART 3: </a:t>
            </a:r>
            <a:br>
              <a:rPr lang="en-US" sz="3600" cap="small" dirty="0"/>
            </a:br>
            <a:r>
              <a:rPr lang="en-US" sz="3600" cap="small" dirty="0"/>
              <a:t>WELFARE REGIMES </a:t>
            </a:r>
            <a:br>
              <a:rPr lang="en-US" sz="3600" cap="small" dirty="0"/>
            </a:br>
            <a:r>
              <a:rPr lang="en-US" sz="3600" cap="small" dirty="0"/>
              <a:t>COMPARISONS</a:t>
            </a:r>
            <a:endParaRPr lang="fr-FR" altLang="ja-JP" sz="3300" dirty="0">
              <a:ea typeface="MS PGothic" pitchFamily="34" charset="-128"/>
            </a:endParaRPr>
          </a:p>
        </p:txBody>
      </p:sp>
      <p:pic>
        <p:nvPicPr>
          <p:cNvPr id="2054" name="Picture 6">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77142" y="4350842"/>
            <a:ext cx="2081313" cy="10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25"/>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atin typeface="Old English Text MT" pitchFamily="66" charset="0"/>
            </a:endParaRPr>
          </a:p>
        </p:txBody>
      </p:sp>
      <p:sp>
        <p:nvSpPr>
          <p:cNvPr id="2056" name="Rectangle 26"/>
          <p:cNvSpPr>
            <a:spLocks noChangeArrowheads="1"/>
          </p:cNvSpPr>
          <p:nvPr/>
        </p:nvSpPr>
        <p:spPr bwMode="auto">
          <a:xfrm>
            <a:off x="1143001" y="1643064"/>
            <a:ext cx="2254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200">
                <a:solidFill>
                  <a:srgbClr val="000000"/>
                </a:solidFill>
                <a:latin typeface="Old English Text MT" pitchFamily="66" charset="0"/>
                <a:cs typeface="Times New Roman" pitchFamily="18" charset="0"/>
              </a:rPr>
              <a:t> </a:t>
            </a:r>
            <a:endParaRPr lang="en-US">
              <a:latin typeface="Old English Text MT" pitchFamily="66" charset="0"/>
            </a:endParaRPr>
          </a:p>
        </p:txBody>
      </p:sp>
      <p:sp>
        <p:nvSpPr>
          <p:cNvPr id="9" name="Rectangle 1"/>
          <p:cNvSpPr>
            <a:spLocks noChangeArrowheads="1"/>
          </p:cNvSpPr>
          <p:nvPr/>
        </p:nvSpPr>
        <p:spPr bwMode="auto">
          <a:xfrm>
            <a:off x="4614151" y="5373217"/>
            <a:ext cx="2407292"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r>
              <a:rPr lang="en-US" altLang="en-US" sz="1800" b="1" dirty="0">
                <a:latin typeface="Papyrus" pitchFamily="66" charset="0"/>
              </a:rPr>
              <a:t>IRSEI </a:t>
            </a:r>
            <a:br>
              <a:rPr lang="en-US" altLang="en-US" sz="1800" b="1" dirty="0">
                <a:latin typeface="Papyrus" pitchFamily="66" charset="0"/>
              </a:rPr>
            </a:br>
            <a:r>
              <a:rPr lang="en-US" altLang="en-US" sz="1800" b="1" dirty="0">
                <a:latin typeface="Papyrus" pitchFamily="66" charset="0"/>
              </a:rPr>
              <a:t>Institute for Research </a:t>
            </a:r>
            <a:br>
              <a:rPr lang="en-US" altLang="en-US" sz="1800" b="1" dirty="0">
                <a:latin typeface="Papyrus" pitchFamily="66" charset="0"/>
              </a:rPr>
            </a:br>
            <a:r>
              <a:rPr lang="en-US" altLang="en-US" sz="1800" b="1" dirty="0">
                <a:latin typeface="Papyrus" pitchFamily="66" charset="0"/>
              </a:rPr>
              <a:t>on  Socio-Economic  </a:t>
            </a:r>
            <a:br>
              <a:rPr lang="en-US" altLang="en-US" sz="1800" b="1" dirty="0">
                <a:latin typeface="Papyrus" pitchFamily="66" charset="0"/>
              </a:rPr>
            </a:br>
            <a:r>
              <a:rPr lang="en-US" altLang="en-US" sz="1800" b="1" dirty="0">
                <a:latin typeface="Papyrus" pitchFamily="66" charset="0"/>
              </a:rPr>
              <a:t>Inequality</a:t>
            </a:r>
          </a:p>
        </p:txBody>
      </p:sp>
      <p:pic>
        <p:nvPicPr>
          <p:cNvPr id="10" name="Picture 4" descr="Fonds National de la Recherche Luxembour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56683" y="291150"/>
            <a:ext cx="3760224"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descr="Résultats de recherche d'images pour « lisdatacenter »"/>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56683" y="1461933"/>
            <a:ext cx="1880112" cy="2139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5797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endParaRPr lang="en-US" altLang="en-US" smtClean="0"/>
          </a:p>
        </p:txBody>
      </p:sp>
      <p:sp>
        <p:nvSpPr>
          <p:cNvPr id="6147" name="Content Placeholder 2"/>
          <p:cNvSpPr>
            <a:spLocks noGrp="1"/>
          </p:cNvSpPr>
          <p:nvPr>
            <p:ph idx="1"/>
          </p:nvPr>
        </p:nvSpPr>
        <p:spPr/>
        <p:txBody>
          <a:bodyPr/>
          <a:lstStyle/>
          <a:p>
            <a:endParaRPr lang="en-US" altLang="en-US" dirty="0" smtClean="0"/>
          </a:p>
        </p:txBody>
      </p:sp>
      <p:sp>
        <p:nvSpPr>
          <p:cNvPr id="6148" name="Slide Number Placeholder 3"/>
          <p:cNvSpPr>
            <a:spLocks noGrp="1"/>
          </p:cNvSpPr>
          <p:nvPr>
            <p:ph type="sldNum" sz="quarter" idx="4294967295"/>
          </p:nvPr>
        </p:nvSpPr>
        <p:spPr>
          <a:xfrm>
            <a:off x="8759825" y="188913"/>
            <a:ext cx="2057400" cy="457200"/>
          </a:xfrm>
          <a:prstGeom prst="rect">
            <a:avLst/>
          </a:prstGeom>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AC39294E-B648-4C61-B97E-6B14729FA165}" type="slidenum">
              <a:rPr lang="fr-FR" altLang="en-US" sz="1400"/>
              <a:pPr/>
              <a:t>36</a:t>
            </a:fld>
            <a:endParaRPr lang="fr-FR" altLang="en-US" sz="1400"/>
          </a:p>
        </p:txBody>
      </p:sp>
      <p:pic>
        <p:nvPicPr>
          <p:cNvPr id="614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23065" y="195263"/>
            <a:ext cx="6737373" cy="5471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65514" y="487710"/>
            <a:ext cx="4806950"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1" name="Rectangle 11"/>
          <p:cNvSpPr>
            <a:spLocks noChangeArrowheads="1"/>
          </p:cNvSpPr>
          <p:nvPr/>
        </p:nvSpPr>
        <p:spPr bwMode="auto">
          <a:xfrm>
            <a:off x="1758951" y="161925"/>
            <a:ext cx="3417923" cy="117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lvl="1">
              <a:spcBef>
                <a:spcPct val="20000"/>
              </a:spcBef>
              <a:buClr>
                <a:schemeClr val="tx1"/>
              </a:buClr>
              <a:buFont typeface="Zapf Dingbats" charset="2"/>
              <a:buNone/>
            </a:pPr>
            <a:r>
              <a:rPr lang="en-US" altLang="en-US" sz="3200" b="1" i="1" dirty="0"/>
              <a:t>Backgrounds …</a:t>
            </a:r>
          </a:p>
          <a:p>
            <a:pPr lvl="1">
              <a:spcBef>
                <a:spcPct val="20000"/>
              </a:spcBef>
              <a:buClr>
                <a:schemeClr val="tx1"/>
              </a:buClr>
              <a:buFont typeface="Zapf Dingbats" charset="2"/>
              <a:buNone/>
            </a:pPr>
            <a:r>
              <a:rPr lang="en-US" altLang="en-US" sz="3200" dirty="0"/>
              <a:t> </a:t>
            </a:r>
          </a:p>
        </p:txBody>
      </p:sp>
      <p:sp>
        <p:nvSpPr>
          <p:cNvPr id="6152" name="Rectangle 5"/>
          <p:cNvSpPr>
            <a:spLocks noChangeArrowheads="1"/>
          </p:cNvSpPr>
          <p:nvPr/>
        </p:nvSpPr>
        <p:spPr bwMode="auto">
          <a:xfrm>
            <a:off x="2135560" y="1412777"/>
            <a:ext cx="7132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b="1" i="1" dirty="0"/>
              <a:t>A 17 countries comparison  of inter-cohort inequalities</a:t>
            </a:r>
            <a:endParaRPr lang="en-US" altLang="en-US" i="1" dirty="0"/>
          </a:p>
        </p:txBody>
      </p:sp>
      <p:sp>
        <p:nvSpPr>
          <p:cNvPr id="2" name="Rectangle 1"/>
          <p:cNvSpPr/>
          <p:nvPr/>
        </p:nvSpPr>
        <p:spPr>
          <a:xfrm>
            <a:off x="1734816" y="5805265"/>
            <a:ext cx="9473752" cy="584775"/>
          </a:xfrm>
          <a:prstGeom prst="rect">
            <a:avLst/>
          </a:prstGeom>
        </p:spPr>
        <p:txBody>
          <a:bodyPr wrap="square">
            <a:spAutoFit/>
          </a:bodyPr>
          <a:lstStyle/>
          <a:p>
            <a:pPr>
              <a:spcAft>
                <a:spcPts val="488"/>
              </a:spcAft>
              <a:defRPr/>
            </a:pPr>
            <a:r>
              <a:rPr lang="en-GB" sz="1600" dirty="0"/>
              <a:t>See also : Chauvel, L. and M. </a:t>
            </a:r>
            <a:r>
              <a:rPr lang="en-GB" sz="1600" dirty="0" err="1"/>
              <a:t>Schröder</a:t>
            </a:r>
            <a:r>
              <a:rPr lang="en-GB" sz="1600" dirty="0"/>
              <a:t>. 2015. The impact of cohort membership on disposable incomes </a:t>
            </a:r>
            <a:br>
              <a:rPr lang="en-GB" sz="1600" dirty="0"/>
            </a:br>
            <a:r>
              <a:rPr lang="en-GB" sz="1600" dirty="0"/>
              <a:t>in West Germany, France, and the United States. </a:t>
            </a:r>
            <a:r>
              <a:rPr lang="en-GB" sz="1600" i="1" dirty="0"/>
              <a:t>European Sociological Review</a:t>
            </a:r>
            <a:r>
              <a:rPr lang="en-GB" sz="1600" dirty="0"/>
              <a:t>, 31:298-311.</a:t>
            </a:r>
          </a:p>
        </p:txBody>
      </p:sp>
    </p:spTree>
    <p:extLst>
      <p:ext uri="{BB962C8B-B14F-4D97-AF65-F5344CB8AC3E}">
        <p14:creationId xmlns:p14="http://schemas.microsoft.com/office/powerpoint/2010/main" val="4344687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0"/>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9A86C4B7-D394-4411-A9F2-6B6759A99887}" type="slidenum">
              <a:rPr lang="fr-FR" sz="1400"/>
              <a:pPr/>
              <a:t>37</a:t>
            </a:fld>
            <a:endParaRPr lang="fr-FR" sz="1400"/>
          </a:p>
        </p:txBody>
      </p:sp>
      <p:sp>
        <p:nvSpPr>
          <p:cNvPr id="803842" name="Rectangle 2"/>
          <p:cNvSpPr>
            <a:spLocks noChangeArrowheads="1"/>
          </p:cNvSpPr>
          <p:nvPr/>
        </p:nvSpPr>
        <p:spPr bwMode="auto">
          <a:xfrm>
            <a:off x="1343472" y="1295400"/>
            <a:ext cx="917575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p>
            <a:pPr marL="747713" lvl="3" defTabSz="957263">
              <a:spcBef>
                <a:spcPct val="20000"/>
              </a:spcBef>
              <a:tabLst>
                <a:tab pos="741363" algn="l"/>
              </a:tabLst>
              <a:defRPr/>
            </a:pPr>
            <a:endParaRPr lang="en-US" sz="900" dirty="0"/>
          </a:p>
          <a:p>
            <a:pPr defTabSz="957263">
              <a:spcBef>
                <a:spcPct val="20000"/>
              </a:spcBef>
              <a:spcAft>
                <a:spcPct val="100000"/>
              </a:spcAft>
              <a:tabLst>
                <a:tab pos="741363" algn="l"/>
              </a:tabLst>
              <a:defRPr/>
            </a:pPr>
            <a:r>
              <a:rPr lang="en-US" sz="2100" b="1" dirty="0"/>
              <a:t>Interpreting the French case:</a:t>
            </a:r>
          </a:p>
          <a:p>
            <a:pPr marL="582613" lvl="2" indent="-168275" defTabSz="957263">
              <a:spcBef>
                <a:spcPct val="20000"/>
              </a:spcBef>
              <a:buClr>
                <a:schemeClr val="tx1"/>
              </a:buClr>
              <a:buFont typeface="Zapf Dingbats" charset="2"/>
              <a:buChar char="l"/>
              <a:tabLst>
                <a:tab pos="741363" algn="l"/>
              </a:tabLst>
              <a:defRPr/>
            </a:pPr>
            <a:r>
              <a:rPr lang="en-US" sz="2000" b="1" dirty="0" err="1"/>
              <a:t>Esping</a:t>
            </a:r>
            <a:r>
              <a:rPr lang="en-US" sz="2000" b="1" dirty="0"/>
              <a:t>-Andersen Typology of Welfare states: </a:t>
            </a:r>
            <a:br>
              <a:rPr lang="en-US" sz="2000" b="1" dirty="0"/>
            </a:br>
            <a:r>
              <a:rPr lang="en-US" b="1" dirty="0"/>
              <a:t>France = “corporatist-conservative” welfare regime, stabilization of social relations</a:t>
            </a:r>
            <a:br>
              <a:rPr lang="en-US" b="1" dirty="0"/>
            </a:br>
            <a:r>
              <a:rPr lang="en-US" b="1" dirty="0"/>
              <a:t>Protection of insiders (protected male workers) against outsiders</a:t>
            </a:r>
          </a:p>
          <a:p>
            <a:pPr marL="582613" lvl="2" indent="-168275" defTabSz="957263">
              <a:spcBef>
                <a:spcPct val="20000"/>
              </a:spcBef>
              <a:buClr>
                <a:schemeClr val="tx1"/>
              </a:buClr>
              <a:buFont typeface="Zapf Dingbats" charset="2"/>
              <a:buChar char="l"/>
              <a:tabLst>
                <a:tab pos="741363" algn="l"/>
              </a:tabLst>
              <a:defRPr/>
            </a:pPr>
            <a:endParaRPr lang="en-US" sz="2000" b="1" dirty="0"/>
          </a:p>
          <a:p>
            <a:pPr marL="582613" lvl="2" indent="-168275" defTabSz="957263">
              <a:spcBef>
                <a:spcPct val="20000"/>
              </a:spcBef>
              <a:buClr>
                <a:schemeClr val="tx1"/>
              </a:buClr>
              <a:buFont typeface="Zapf Dingbats" charset="2"/>
              <a:buChar char="l"/>
              <a:tabLst>
                <a:tab pos="741363" algn="l"/>
              </a:tabLst>
              <a:defRPr/>
            </a:pPr>
            <a:r>
              <a:rPr lang="en-US" sz="2000" b="1" dirty="0"/>
              <a:t>In case of economic brake :</a:t>
            </a:r>
            <a:br>
              <a:rPr lang="en-US" sz="2000" b="1" dirty="0"/>
            </a:br>
            <a:r>
              <a:rPr lang="en-US" b="1" dirty="0"/>
              <a:t> « </a:t>
            </a:r>
            <a:r>
              <a:rPr lang="en-US" b="1" dirty="0" err="1"/>
              <a:t>Insiderisation</a:t>
            </a:r>
            <a:r>
              <a:rPr lang="en-US" b="1" dirty="0"/>
              <a:t> » of insiders, already in the stable labor force </a:t>
            </a:r>
            <a:br>
              <a:rPr lang="en-US" b="1" dirty="0"/>
            </a:br>
            <a:r>
              <a:rPr lang="en-US" b="1" dirty="0"/>
              <a:t>and « </a:t>
            </a:r>
            <a:r>
              <a:rPr lang="en-US" b="1" dirty="0" err="1"/>
              <a:t>outsiderisation</a:t>
            </a:r>
            <a:r>
              <a:rPr lang="en-US" b="1" dirty="0"/>
              <a:t> » of new entrants</a:t>
            </a:r>
          </a:p>
          <a:p>
            <a:pPr marL="582613" lvl="2" indent="-168275" defTabSz="957263">
              <a:spcBef>
                <a:spcPct val="20000"/>
              </a:spcBef>
              <a:buClr>
                <a:schemeClr val="tx1"/>
              </a:buClr>
              <a:buFont typeface="Zapf Dingbats" charset="2"/>
              <a:buChar char="l"/>
              <a:tabLst>
                <a:tab pos="741363" algn="l"/>
              </a:tabLst>
              <a:defRPr/>
            </a:pPr>
            <a:endParaRPr lang="en-US" b="1" dirty="0"/>
          </a:p>
          <a:p>
            <a:pPr marL="582613" lvl="2" indent="-168275" defTabSz="957263">
              <a:spcBef>
                <a:spcPct val="20000"/>
              </a:spcBef>
              <a:buClr>
                <a:schemeClr val="tx1"/>
              </a:buClr>
              <a:buFont typeface="Zapf Dingbats" charset="2"/>
              <a:buChar char="l"/>
              <a:tabLst>
                <a:tab pos="741363" algn="l"/>
              </a:tabLst>
              <a:defRPr/>
            </a:pPr>
            <a:r>
              <a:rPr lang="en-US" sz="2000" b="1" dirty="0"/>
              <a:t>In France, young people can wait … decades </a:t>
            </a:r>
            <a:br>
              <a:rPr lang="en-US" sz="2000" b="1" dirty="0"/>
            </a:br>
            <a:r>
              <a:rPr lang="en-US" sz="2000" b="1" dirty="0"/>
              <a:t>Increasing poverty rates for young people</a:t>
            </a:r>
            <a:r>
              <a:rPr lang="en-US" b="1" dirty="0"/>
              <a:t>, stable </a:t>
            </a:r>
            <a:r>
              <a:rPr lang="en-US" b="1" dirty="0" err="1"/>
              <a:t>intracohort</a:t>
            </a:r>
            <a:r>
              <a:rPr lang="en-US" b="1" dirty="0"/>
              <a:t> inequalities </a:t>
            </a:r>
            <a:br>
              <a:rPr lang="en-US" b="1" dirty="0"/>
            </a:br>
            <a:r>
              <a:rPr lang="en-US" b="1" dirty="0"/>
              <a:t>(after taxes and welfare reallocations)</a:t>
            </a:r>
            <a:endParaRPr lang="en-US" sz="1600" b="1" dirty="0"/>
          </a:p>
          <a:p>
            <a:pPr marL="414338" lvl="2" defTabSz="957263">
              <a:spcBef>
                <a:spcPct val="20000"/>
              </a:spcBef>
              <a:buClr>
                <a:schemeClr val="tx1"/>
              </a:buClr>
              <a:tabLst>
                <a:tab pos="741363" algn="l"/>
              </a:tabLst>
              <a:defRPr/>
            </a:pPr>
            <a:endParaRPr lang="en-US" sz="2000" b="1"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88088" y="476673"/>
            <a:ext cx="3799218" cy="780673"/>
          </a:xfrm>
          <a:prstGeom prst="rect">
            <a:avLst/>
          </a:prstGeom>
        </p:spPr>
      </p:pic>
      <p:sp>
        <p:nvSpPr>
          <p:cNvPr id="3" name="Rectangle 2"/>
          <p:cNvSpPr/>
          <p:nvPr/>
        </p:nvSpPr>
        <p:spPr>
          <a:xfrm>
            <a:off x="6888088" y="1295400"/>
            <a:ext cx="2284600" cy="523220"/>
          </a:xfrm>
          <a:prstGeom prst="rect">
            <a:avLst/>
          </a:prstGeom>
        </p:spPr>
        <p:txBody>
          <a:bodyPr wrap="none">
            <a:spAutoFit/>
          </a:bodyPr>
          <a:lstStyle/>
          <a:p>
            <a:r>
              <a:rPr lang="en-US" sz="1400" dirty="0">
                <a:solidFill>
                  <a:srgbClr val="333333"/>
                </a:solidFill>
                <a:latin typeface="Arial" panose="020B0604020202020204" pitchFamily="34" charset="0"/>
              </a:rPr>
              <a:t>Emile Durkheim’s </a:t>
            </a:r>
            <a:r>
              <a:rPr lang="en-US" sz="1400" i="1" dirty="0">
                <a:solidFill>
                  <a:srgbClr val="333333"/>
                </a:solidFill>
                <a:latin typeface="Arial" panose="020B0604020202020204" pitchFamily="34" charset="0"/>
              </a:rPr>
              <a:t>Suicide</a:t>
            </a:r>
            <a:br>
              <a:rPr lang="en-US" sz="1400" i="1" dirty="0">
                <a:solidFill>
                  <a:srgbClr val="333333"/>
                </a:solidFill>
                <a:latin typeface="Arial" panose="020B0604020202020204" pitchFamily="34" charset="0"/>
              </a:rPr>
            </a:br>
            <a:endParaRPr lang="en-US" sz="1400" dirty="0"/>
          </a:p>
        </p:txBody>
      </p:sp>
      <p:cxnSp>
        <p:nvCxnSpPr>
          <p:cNvPr id="5" name="Straight Connector 4"/>
          <p:cNvCxnSpPr/>
          <p:nvPr/>
        </p:nvCxnSpPr>
        <p:spPr bwMode="auto">
          <a:xfrm>
            <a:off x="7176120" y="1124744"/>
            <a:ext cx="3439178"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75521" y="363367"/>
            <a:ext cx="4237223" cy="609306"/>
          </a:xfrm>
          <a:prstGeom prst="rect">
            <a:avLst/>
          </a:prstGeom>
        </p:spPr>
      </p:pic>
      <p:cxnSp>
        <p:nvCxnSpPr>
          <p:cNvPr id="9" name="Straight Connector 8"/>
          <p:cNvCxnSpPr/>
          <p:nvPr/>
        </p:nvCxnSpPr>
        <p:spPr bwMode="auto">
          <a:xfrm>
            <a:off x="2063552" y="764704"/>
            <a:ext cx="3744416"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angle 9"/>
          <p:cNvSpPr/>
          <p:nvPr/>
        </p:nvSpPr>
        <p:spPr>
          <a:xfrm>
            <a:off x="2063552" y="972673"/>
            <a:ext cx="2808312" cy="523220"/>
          </a:xfrm>
          <a:prstGeom prst="rect">
            <a:avLst/>
          </a:prstGeom>
        </p:spPr>
        <p:txBody>
          <a:bodyPr wrap="square">
            <a:spAutoFit/>
          </a:bodyPr>
          <a:lstStyle/>
          <a:p>
            <a:r>
              <a:rPr lang="fr-FR" sz="1400" dirty="0"/>
              <a:t>Émile Durkheim (1897), </a:t>
            </a:r>
            <a:br>
              <a:rPr lang="fr-FR" sz="1400" dirty="0"/>
            </a:br>
            <a:r>
              <a:rPr lang="fr-FR" sz="1400" dirty="0"/>
              <a:t>Le suicide. Étude de sociologie, p.1</a:t>
            </a:r>
            <a:endParaRPr lang="en-US" sz="1400" dirty="0"/>
          </a:p>
        </p:txBody>
      </p:sp>
    </p:spTree>
    <p:extLst>
      <p:ext uri="{BB962C8B-B14F-4D97-AF65-F5344CB8AC3E}">
        <p14:creationId xmlns:p14="http://schemas.microsoft.com/office/powerpoint/2010/main" val="15650393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a:xfrm>
            <a:off x="8229600" y="6643688"/>
            <a:ext cx="2057400" cy="457200"/>
          </a:xfrm>
          <a:noFill/>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C4BC2F36-2AED-4085-8C4E-0E6AE0B19A81}" type="slidenum">
              <a:rPr lang="fr-FR" altLang="en-US" sz="1800"/>
              <a:pPr/>
              <a:t>38</a:t>
            </a:fld>
            <a:endParaRPr lang="fr-FR" altLang="en-US" sz="1800"/>
          </a:p>
        </p:txBody>
      </p:sp>
      <p:sp>
        <p:nvSpPr>
          <p:cNvPr id="15363" name="Rectangle 2"/>
          <p:cNvSpPr>
            <a:spLocks noGrp="1" noChangeArrowheads="1"/>
          </p:cNvSpPr>
          <p:nvPr>
            <p:ph type="body" idx="1"/>
          </p:nvPr>
        </p:nvSpPr>
        <p:spPr>
          <a:xfrm>
            <a:off x="1558926" y="-26988"/>
            <a:ext cx="9001125" cy="6207126"/>
          </a:xfrm>
          <a:noFill/>
        </p:spPr>
        <p:txBody>
          <a:bodyPr/>
          <a:lstStyle/>
          <a:p>
            <a:pPr marL="488950" lvl="1" indent="-323850">
              <a:buNone/>
            </a:pPr>
            <a:endParaRPr lang="en-US" altLang="en-US" sz="2700"/>
          </a:p>
          <a:p>
            <a:pPr marL="488950" lvl="1" indent="-323850">
              <a:buNone/>
            </a:pPr>
            <a:r>
              <a:rPr lang="en-US" altLang="en-US" sz="3900" i="1"/>
              <a:t>Theories of Welfare Regimes</a:t>
            </a:r>
            <a:r>
              <a:rPr lang="en-US" altLang="en-US" sz="2800"/>
              <a:t/>
            </a:r>
            <a:br>
              <a:rPr lang="en-US" altLang="en-US" sz="2800"/>
            </a:br>
            <a:r>
              <a:rPr lang="en-US" altLang="en-US" sz="2800"/>
              <a:t>Decommodification models and welfare regimes </a:t>
            </a:r>
            <a:br>
              <a:rPr lang="en-US" altLang="en-US" sz="2800"/>
            </a:br>
            <a:r>
              <a:rPr lang="en-US" altLang="en-US" sz="2800"/>
              <a:t>				</a:t>
            </a:r>
          </a:p>
          <a:p>
            <a:pPr marL="488950" lvl="1" indent="-323850">
              <a:buNone/>
            </a:pPr>
            <a:endParaRPr lang="en-US" altLang="en-US" sz="2800"/>
          </a:p>
          <a:p>
            <a:pPr marL="661988" lvl="2" indent="-247650">
              <a:buNone/>
            </a:pPr>
            <a:endParaRPr lang="en-US" altLang="en-US" sz="3000"/>
          </a:p>
        </p:txBody>
      </p:sp>
      <p:pic>
        <p:nvPicPr>
          <p:cNvPr id="15364" name="Picture 4" descr="0745607969">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58925" y="2179639"/>
            <a:ext cx="30289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3369558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29489" y="2384425"/>
            <a:ext cx="351472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6"/>
          <p:cNvSpPr>
            <a:spLocks noChangeArrowheads="1"/>
          </p:cNvSpPr>
          <p:nvPr/>
        </p:nvSpPr>
        <p:spPr bwMode="auto">
          <a:xfrm>
            <a:off x="4503739" y="5059364"/>
            <a:ext cx="296068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pPr algn="ctr"/>
            <a:r>
              <a:rPr lang="en-US" altLang="en-US" sz="2000"/>
              <a:t>Gosta Esping-Andersen (Danish, born 1947) </a:t>
            </a:r>
            <a:br>
              <a:rPr lang="en-US" altLang="en-US" sz="2000"/>
            </a:br>
            <a:r>
              <a:rPr lang="en-US" altLang="en-US" sz="2000"/>
              <a:t>Professor @ </a:t>
            </a:r>
            <a:r>
              <a:rPr lang="en-US" altLang="en-US" sz="2000" i="1"/>
              <a:t>Universitat Pompeu Fabra </a:t>
            </a:r>
            <a:r>
              <a:rPr lang="en-US" altLang="en-US" sz="2000"/>
              <a:t>(Barcelona). </a:t>
            </a:r>
          </a:p>
        </p:txBody>
      </p:sp>
      <p:sp>
        <p:nvSpPr>
          <p:cNvPr id="15368" name="Rectangle 2"/>
          <p:cNvSpPr>
            <a:spLocks noChangeArrowheads="1"/>
          </p:cNvSpPr>
          <p:nvPr/>
        </p:nvSpPr>
        <p:spPr bwMode="auto">
          <a:xfrm>
            <a:off x="1419226" y="1558926"/>
            <a:ext cx="9572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altLang="en-US" sz="1800" dirty="0"/>
              <a:t>“De-commodification occurs when a service is rendered as a matter of right, and when a person can maintain a livelihood without reliance on the market” (</a:t>
            </a:r>
            <a:r>
              <a:rPr lang="en-US" altLang="en-US" sz="1800" dirty="0" err="1"/>
              <a:t>Esping</a:t>
            </a:r>
            <a:r>
              <a:rPr lang="en-US" altLang="en-US" sz="1800" dirty="0"/>
              <a:t>-Anderson, pp. 21-22)</a:t>
            </a:r>
          </a:p>
        </p:txBody>
      </p:sp>
    </p:spTree>
    <p:extLst>
      <p:ext uri="{BB962C8B-B14F-4D97-AF65-F5344CB8AC3E}">
        <p14:creationId xmlns:p14="http://schemas.microsoft.com/office/powerpoint/2010/main" val="8991943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0"/>
          </p:nvPr>
        </p:nvSpPr>
        <p:spPr>
          <a:noFill/>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144690C9-49DD-43A3-BDFC-157C885122C2}" type="slidenum">
              <a:rPr lang="fr-FR" altLang="en-US" sz="1800"/>
              <a:pPr/>
              <a:t>39</a:t>
            </a:fld>
            <a:endParaRPr lang="fr-FR" altLang="en-US" sz="1800"/>
          </a:p>
        </p:txBody>
      </p:sp>
      <p:sp>
        <p:nvSpPr>
          <p:cNvPr id="16387" name="Rectangle 2"/>
          <p:cNvSpPr>
            <a:spLocks noGrp="1" noChangeArrowheads="1"/>
          </p:cNvSpPr>
          <p:nvPr>
            <p:ph type="body" idx="1"/>
          </p:nvPr>
        </p:nvSpPr>
        <p:spPr>
          <a:xfrm>
            <a:off x="1558926" y="-531813"/>
            <a:ext cx="9001125" cy="6207126"/>
          </a:xfrm>
          <a:noFill/>
        </p:spPr>
        <p:txBody>
          <a:bodyPr/>
          <a:lstStyle/>
          <a:p>
            <a:pPr marL="995363" lvl="3" indent="-247650"/>
            <a:endParaRPr lang="en-US" altLang="en-US" sz="2700"/>
          </a:p>
          <a:p>
            <a:pPr marL="488950" lvl="1" indent="-323850">
              <a:buNone/>
            </a:pPr>
            <a:r>
              <a:rPr lang="en-US" altLang="en-US" sz="3900" i="1"/>
              <a:t>Central references</a:t>
            </a:r>
            <a:endParaRPr lang="en-US" altLang="en-US" sz="3800"/>
          </a:p>
        </p:txBody>
      </p:sp>
      <p:sp>
        <p:nvSpPr>
          <p:cNvPr id="16388" name="Rectangle 3"/>
          <p:cNvSpPr>
            <a:spLocks noChangeArrowheads="1"/>
          </p:cNvSpPr>
          <p:nvPr/>
        </p:nvSpPr>
        <p:spPr bwMode="auto">
          <a:xfrm>
            <a:off x="1487488" y="485775"/>
            <a:ext cx="9072562" cy="562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lvl1pPr marL="361950" indent="-361950" defTabSz="957263">
              <a:spcBef>
                <a:spcPct val="20000"/>
              </a:spcBef>
              <a:spcAft>
                <a:spcPct val="100000"/>
              </a:spcAft>
              <a:tabLst>
                <a:tab pos="741363" algn="l"/>
              </a:tabLst>
              <a:defRPr sz="2500" b="1">
                <a:solidFill>
                  <a:schemeClr val="tx1"/>
                </a:solidFill>
                <a:latin typeface="Times New Roman" pitchFamily="18" charset="0"/>
              </a:defRPr>
            </a:lvl1pPr>
            <a:lvl2pPr marL="488950" indent="-323850" defTabSz="957263">
              <a:spcBef>
                <a:spcPct val="20000"/>
              </a:spcBef>
              <a:buClr>
                <a:schemeClr val="tx1"/>
              </a:buClr>
              <a:buFont typeface="Zapf Dingbats" charset="2"/>
              <a:buChar char="l"/>
              <a:tabLst>
                <a:tab pos="741363" algn="l"/>
              </a:tabLst>
              <a:defRPr sz="2100" b="1">
                <a:solidFill>
                  <a:schemeClr val="tx1"/>
                </a:solidFill>
                <a:latin typeface="Times New Roman" pitchFamily="18" charset="0"/>
              </a:defRPr>
            </a:lvl2pPr>
            <a:lvl3pPr marL="661988" indent="-247650" defTabSz="957263">
              <a:spcBef>
                <a:spcPct val="20000"/>
              </a:spcBef>
              <a:buClr>
                <a:schemeClr val="tx1"/>
              </a:buClr>
              <a:buFont typeface="Zapf Dingbats" charset="2"/>
              <a:buChar char="l"/>
              <a:tabLst>
                <a:tab pos="741363" algn="l"/>
              </a:tabLst>
              <a:defRPr sz="1700" b="1">
                <a:solidFill>
                  <a:schemeClr val="tx1"/>
                </a:solidFill>
                <a:latin typeface="Times New Roman" pitchFamily="18" charset="0"/>
              </a:defRPr>
            </a:lvl3pPr>
            <a:lvl4pPr marL="995363" indent="-247650" defTabSz="957263">
              <a:spcBef>
                <a:spcPct val="20000"/>
              </a:spcBef>
              <a:tabLst>
                <a:tab pos="741363" algn="l"/>
              </a:tabLst>
              <a:defRPr sz="1700">
                <a:solidFill>
                  <a:schemeClr val="tx1"/>
                </a:solidFill>
                <a:latin typeface="Times New Roman" pitchFamily="18" charset="0"/>
              </a:defRPr>
            </a:lvl4pPr>
            <a:lvl5pPr marL="995363" indent="74613" defTabSz="957263">
              <a:spcBef>
                <a:spcPct val="20000"/>
              </a:spcBef>
              <a:tabLst>
                <a:tab pos="741363" algn="l"/>
              </a:tabLst>
              <a:defRPr sz="1500">
                <a:solidFill>
                  <a:schemeClr val="tx1"/>
                </a:solidFill>
                <a:latin typeface="Times New Roman" pitchFamily="18" charset="0"/>
              </a:defRPr>
            </a:lvl5pPr>
            <a:lvl6pPr marL="1452563" indent="74613" defTabSz="957263" eaLnBrk="0" fontAlgn="base" hangingPunct="0">
              <a:spcBef>
                <a:spcPct val="20000"/>
              </a:spcBef>
              <a:spcAft>
                <a:spcPct val="0"/>
              </a:spcAft>
              <a:tabLst>
                <a:tab pos="741363" algn="l"/>
              </a:tabLst>
              <a:defRPr sz="1500">
                <a:solidFill>
                  <a:schemeClr val="tx1"/>
                </a:solidFill>
                <a:latin typeface="Times New Roman" pitchFamily="18" charset="0"/>
              </a:defRPr>
            </a:lvl6pPr>
            <a:lvl7pPr marL="1909763" indent="74613" defTabSz="957263" eaLnBrk="0" fontAlgn="base" hangingPunct="0">
              <a:spcBef>
                <a:spcPct val="20000"/>
              </a:spcBef>
              <a:spcAft>
                <a:spcPct val="0"/>
              </a:spcAft>
              <a:tabLst>
                <a:tab pos="741363" algn="l"/>
              </a:tabLst>
              <a:defRPr sz="1500">
                <a:solidFill>
                  <a:schemeClr val="tx1"/>
                </a:solidFill>
                <a:latin typeface="Times New Roman" pitchFamily="18" charset="0"/>
              </a:defRPr>
            </a:lvl7pPr>
            <a:lvl8pPr marL="2366963" indent="74613" defTabSz="957263" eaLnBrk="0" fontAlgn="base" hangingPunct="0">
              <a:spcBef>
                <a:spcPct val="20000"/>
              </a:spcBef>
              <a:spcAft>
                <a:spcPct val="0"/>
              </a:spcAft>
              <a:tabLst>
                <a:tab pos="741363" algn="l"/>
              </a:tabLst>
              <a:defRPr sz="1500">
                <a:solidFill>
                  <a:schemeClr val="tx1"/>
                </a:solidFill>
                <a:latin typeface="Times New Roman" pitchFamily="18" charset="0"/>
              </a:defRPr>
            </a:lvl8pPr>
            <a:lvl9pPr marL="2824163" indent="74613" defTabSz="957263" eaLnBrk="0" fontAlgn="base" hangingPunct="0">
              <a:spcBef>
                <a:spcPct val="20000"/>
              </a:spcBef>
              <a:spcAft>
                <a:spcPct val="0"/>
              </a:spcAft>
              <a:tabLst>
                <a:tab pos="741363" algn="l"/>
              </a:tabLst>
              <a:defRPr sz="1500">
                <a:solidFill>
                  <a:schemeClr val="tx1"/>
                </a:solidFill>
                <a:latin typeface="Times New Roman" pitchFamily="18" charset="0"/>
              </a:defRPr>
            </a:lvl9pPr>
          </a:lstStyle>
          <a:p>
            <a:pPr lvl="3">
              <a:lnSpc>
                <a:spcPct val="80000"/>
              </a:lnSpc>
            </a:pPr>
            <a:endParaRPr lang="en-US" altLang="en-US" sz="1900"/>
          </a:p>
          <a:p>
            <a:pPr lvl="1">
              <a:lnSpc>
                <a:spcPct val="80000"/>
              </a:lnSpc>
              <a:buFont typeface="Zapf Dingbats" charset="2"/>
              <a:buNone/>
            </a:pPr>
            <a:r>
              <a:rPr lang="en-GB" altLang="en-US" b="0"/>
              <a:t>Pierson Ch. and Castles F.G. (eds) 2006, </a:t>
            </a:r>
            <a:br>
              <a:rPr lang="en-GB" altLang="en-US" b="0"/>
            </a:br>
            <a:r>
              <a:rPr lang="en-GB" altLang="en-US" b="0" i="1"/>
              <a:t>The Welfare State Reader</a:t>
            </a:r>
            <a:r>
              <a:rPr lang="en-GB" altLang="en-US" b="0"/>
              <a:t>, 2nd ed, Cambridge: Polity Press.</a:t>
            </a:r>
            <a:r>
              <a:rPr lang="fr-FR" altLang="en-US" sz="2500"/>
              <a:t> </a:t>
            </a:r>
            <a:r>
              <a:rPr lang="en-US" altLang="en-US" sz="2400" b="0"/>
              <a:t/>
            </a:r>
            <a:br>
              <a:rPr lang="en-US" altLang="en-US" sz="2400" b="0"/>
            </a:br>
            <a:endParaRPr lang="en-US" altLang="en-US" sz="2400" b="0"/>
          </a:p>
          <a:p>
            <a:pPr lvl="1">
              <a:lnSpc>
                <a:spcPct val="80000"/>
              </a:lnSpc>
              <a:buFont typeface="Zapf Dingbats" charset="2"/>
              <a:buNone/>
            </a:pPr>
            <a:endParaRPr lang="en-US" altLang="en-US" sz="2400" b="0"/>
          </a:p>
        </p:txBody>
      </p:sp>
      <p:pic>
        <p:nvPicPr>
          <p:cNvPr id="1638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4825" y="1844675"/>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0" name="Rectangle 5"/>
          <p:cNvSpPr>
            <a:spLocks noChangeArrowheads="1"/>
          </p:cNvSpPr>
          <p:nvPr/>
        </p:nvSpPr>
        <p:spPr bwMode="auto">
          <a:xfrm>
            <a:off x="1703388" y="1700214"/>
            <a:ext cx="3529012" cy="5048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endParaRPr lang="en-US" altLang="en-US"/>
          </a:p>
        </p:txBody>
      </p:sp>
      <p:pic>
        <p:nvPicPr>
          <p:cNvPr id="16391"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16725" y="170180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2" name="Rectangle 12"/>
          <p:cNvSpPr>
            <a:spLocks noChangeArrowheads="1"/>
          </p:cNvSpPr>
          <p:nvPr/>
        </p:nvSpPr>
        <p:spPr bwMode="auto">
          <a:xfrm>
            <a:off x="6599238" y="1555751"/>
            <a:ext cx="3529012" cy="5048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endParaRPr lang="en-US" altLang="en-US"/>
          </a:p>
        </p:txBody>
      </p:sp>
      <p:sp>
        <p:nvSpPr>
          <p:cNvPr id="16393" name="Rectangle 14"/>
          <p:cNvSpPr>
            <a:spLocks noChangeArrowheads="1"/>
          </p:cNvSpPr>
          <p:nvPr/>
        </p:nvSpPr>
        <p:spPr bwMode="auto">
          <a:xfrm>
            <a:off x="1416051" y="4676775"/>
            <a:ext cx="10152063"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endParaRPr lang="en-US" altLang="en-US" sz="2400"/>
          </a:p>
          <a:p>
            <a:r>
              <a:rPr lang="en-US" altLang="en-US" sz="2400"/>
              <a:t>Pierson C., Obinger H., Lewis J., Leibfried S., Castles F.G. (Eds), 2010,</a:t>
            </a:r>
            <a:br>
              <a:rPr lang="en-US" altLang="en-US" sz="2400"/>
            </a:br>
            <a:r>
              <a:rPr lang="en-US" altLang="en-US" sz="2400"/>
              <a:t>The Oxford Handbook of the Welfare State, Oxford ; Ox Univ Pr. </a:t>
            </a:r>
            <a:br>
              <a:rPr lang="en-US" altLang="en-US" sz="2400"/>
            </a:br>
            <a:endParaRPr lang="en-US" altLang="en-US" sz="2400"/>
          </a:p>
        </p:txBody>
      </p:sp>
      <p:pic>
        <p:nvPicPr>
          <p:cNvPr id="16394" name="Picture 15" descr="arrow_dow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38600" y="4706939"/>
            <a:ext cx="8572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Oval 1"/>
          <p:cNvSpPr>
            <a:spLocks noChangeArrowheads="1"/>
          </p:cNvSpPr>
          <p:nvPr/>
        </p:nvSpPr>
        <p:spPr bwMode="auto">
          <a:xfrm>
            <a:off x="6599239" y="1700213"/>
            <a:ext cx="3241675" cy="338455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endParaRPr lang="en-US" altLang="en-US"/>
          </a:p>
        </p:txBody>
      </p:sp>
      <p:sp>
        <p:nvSpPr>
          <p:cNvPr id="16396" name="Right Arrow 2"/>
          <p:cNvSpPr>
            <a:spLocks noChangeArrowheads="1"/>
          </p:cNvSpPr>
          <p:nvPr/>
        </p:nvSpPr>
        <p:spPr bwMode="auto">
          <a:xfrm rot="-2293970">
            <a:off x="4832351" y="3824288"/>
            <a:ext cx="2555875" cy="527050"/>
          </a:xfrm>
          <a:prstGeom prst="rightArrow">
            <a:avLst>
              <a:gd name="adj1" fmla="val 50000"/>
              <a:gd name="adj2" fmla="val 4988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endParaRPr lang="en-US" altLang="en-US"/>
          </a:p>
        </p:txBody>
      </p:sp>
      <p:sp>
        <p:nvSpPr>
          <p:cNvPr id="16397" name="Right Arrow 13"/>
          <p:cNvSpPr>
            <a:spLocks noChangeArrowheads="1"/>
          </p:cNvSpPr>
          <p:nvPr/>
        </p:nvSpPr>
        <p:spPr bwMode="auto">
          <a:xfrm rot="8603110">
            <a:off x="3897314" y="2190750"/>
            <a:ext cx="2555875" cy="527050"/>
          </a:xfrm>
          <a:prstGeom prst="rightArrow">
            <a:avLst>
              <a:gd name="adj1" fmla="val 50000"/>
              <a:gd name="adj2" fmla="val 4988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endParaRPr lang="en-US" altLang="en-US"/>
          </a:p>
        </p:txBody>
      </p:sp>
      <p:sp>
        <p:nvSpPr>
          <p:cNvPr id="14"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39</a:t>
            </a:fld>
            <a:endParaRPr lang="fr-CH" dirty="0"/>
          </a:p>
        </p:txBody>
      </p:sp>
    </p:spTree>
    <p:extLst>
      <p:ext uri="{BB962C8B-B14F-4D97-AF65-F5344CB8AC3E}">
        <p14:creationId xmlns:p14="http://schemas.microsoft.com/office/powerpoint/2010/main" val="32982113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6" name="Content Placeholder 5"/>
          <p:cNvGraphicFramePr>
            <a:graphicFrameLocks noGrp="1"/>
          </p:cNvGraphicFramePr>
          <p:nvPr>
            <p:ph idx="1"/>
            <p:extLst/>
          </p:nvPr>
        </p:nvGraphicFramePr>
        <p:xfrm>
          <a:off x="1415480" y="811299"/>
          <a:ext cx="9361040" cy="5726110"/>
        </p:xfrm>
        <a:graphic>
          <a:graphicData uri="http://schemas.openxmlformats.org/drawingml/2006/table">
            <a:tbl>
              <a:tblPr firstRow="1" bandRow="1">
                <a:tableStyleId>{5C22544A-7EE6-4342-B048-85BDC9FD1C3A}</a:tableStyleId>
              </a:tblPr>
              <a:tblGrid>
                <a:gridCol w="4680520">
                  <a:extLst>
                    <a:ext uri="{9D8B030D-6E8A-4147-A177-3AD203B41FA5}">
                      <a16:colId xmlns:a16="http://schemas.microsoft.com/office/drawing/2014/main" val="20000"/>
                    </a:ext>
                  </a:extLst>
                </a:gridCol>
                <a:gridCol w="4680520">
                  <a:extLst>
                    <a:ext uri="{9D8B030D-6E8A-4147-A177-3AD203B41FA5}">
                      <a16:colId xmlns:a16="http://schemas.microsoft.com/office/drawing/2014/main" val="20001"/>
                    </a:ext>
                  </a:extLst>
                </a:gridCol>
              </a:tblGrid>
              <a:tr h="2863055">
                <a:tc>
                  <a:txBody>
                    <a:bodyPr/>
                    <a:lstStyle/>
                    <a:p>
                      <a:r>
                        <a:rPr lang="en-US" dirty="0" smtClean="0">
                          <a:solidFill>
                            <a:schemeClr val="tx1"/>
                          </a:solidFill>
                        </a:rPr>
                        <a:t>Extreme inequalities &amp; wealth distributions  </a:t>
                      </a:r>
                      <a:endParaRPr lang="en-US" dirty="0">
                        <a:solidFill>
                          <a:schemeClr val="tx1"/>
                        </a:solidFill>
                      </a:endParaRPr>
                    </a:p>
                  </a:txBody>
                  <a:tcPr>
                    <a:solidFill>
                      <a:schemeClr val="bg1">
                        <a:lumMod val="85000"/>
                      </a:schemeClr>
                    </a:solidFill>
                  </a:tcPr>
                </a:tc>
                <a:tc>
                  <a:txBody>
                    <a:bodyPr/>
                    <a:lstStyle/>
                    <a:p>
                      <a:pPr algn="r"/>
                      <a:r>
                        <a:rPr lang="en-US" dirty="0" smtClean="0">
                          <a:solidFill>
                            <a:schemeClr val="tx1"/>
                          </a:solidFill>
                        </a:rPr>
                        <a:t>Middle class dynamics &amp; class structures </a:t>
                      </a:r>
                      <a:endParaRPr lang="en-US" dirty="0"/>
                    </a:p>
                  </a:txBody>
                  <a:tcPr>
                    <a:solidFill>
                      <a:schemeClr val="bg1">
                        <a:lumMod val="85000"/>
                      </a:schemeClr>
                    </a:solidFill>
                  </a:tcPr>
                </a:tc>
                <a:extLst>
                  <a:ext uri="{0D108BD9-81ED-4DB2-BD59-A6C34878D82A}">
                    <a16:rowId xmlns:a16="http://schemas.microsoft.com/office/drawing/2014/main" val="10000"/>
                  </a:ext>
                </a:extLst>
              </a:tr>
              <a:tr h="2863055">
                <a:tc>
                  <a:txBody>
                    <a:bodyPr/>
                    <a:lstStyle/>
                    <a:p>
                      <a:r>
                        <a:rPr lang="en-US" b="1" dirty="0" smtClean="0"/>
                        <a:t>Models of comparative socio historical change  </a:t>
                      </a:r>
                      <a:endParaRPr lang="en-US" b="1" dirty="0"/>
                    </a:p>
                  </a:txBody>
                  <a:tcPr>
                    <a:solidFill>
                      <a:schemeClr val="bg1">
                        <a:lumMod val="85000"/>
                      </a:schemeClr>
                    </a:solidFill>
                  </a:tcPr>
                </a:tc>
                <a:tc>
                  <a:txBody>
                    <a:bodyPr/>
                    <a:lstStyle/>
                    <a:p>
                      <a:pPr algn="r"/>
                      <a:r>
                        <a:rPr lang="en-US" b="1" dirty="0" smtClean="0"/>
                        <a:t>Generational/Cohort change </a:t>
                      </a:r>
                      <a:endParaRPr lang="en-US" dirty="0"/>
                    </a:p>
                  </a:txBody>
                  <a:tcPr>
                    <a:solidFill>
                      <a:schemeClr val="bg1">
                        <a:lumMod val="85000"/>
                      </a:schemeClr>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3287689" y="164968"/>
            <a:ext cx="4609147" cy="646331"/>
          </a:xfrm>
          <a:prstGeom prst="rect">
            <a:avLst/>
          </a:prstGeom>
        </p:spPr>
        <p:txBody>
          <a:bodyPr wrap="none">
            <a:spAutoFit/>
          </a:bodyPr>
          <a:lstStyle/>
          <a:p>
            <a:r>
              <a:rPr lang="fr-FR" sz="3600" b="1" dirty="0"/>
              <a:t>www.louischauvel.org </a:t>
            </a:r>
            <a:endParaRPr lang="en-US" sz="3600" dirty="0"/>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1545" y="1196753"/>
            <a:ext cx="3231671" cy="2365185"/>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2065" y="1052737"/>
            <a:ext cx="3725325" cy="265915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48128" y="3990697"/>
            <a:ext cx="3240360" cy="2566648"/>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87488" y="3974048"/>
            <a:ext cx="3844424" cy="2852373"/>
          </a:xfrm>
          <a:prstGeom prst="rect">
            <a:avLst/>
          </a:prstGeom>
        </p:spPr>
      </p:pic>
    </p:spTree>
    <p:extLst>
      <p:ext uri="{BB962C8B-B14F-4D97-AF65-F5344CB8AC3E}">
        <p14:creationId xmlns:p14="http://schemas.microsoft.com/office/powerpoint/2010/main" val="19468206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0"/>
          </p:nvPr>
        </p:nvSpPr>
        <p:spPr>
          <a:noFill/>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144690C9-49DD-43A3-BDFC-157C885122C2}" type="slidenum">
              <a:rPr lang="fr-FR" altLang="en-US" sz="1800"/>
              <a:pPr/>
              <a:t>40</a:t>
            </a:fld>
            <a:endParaRPr lang="fr-FR" altLang="en-US" sz="1800"/>
          </a:p>
        </p:txBody>
      </p:sp>
      <p:sp>
        <p:nvSpPr>
          <p:cNvPr id="16387" name="Rectangle 2"/>
          <p:cNvSpPr>
            <a:spLocks noGrp="1" noChangeArrowheads="1"/>
          </p:cNvSpPr>
          <p:nvPr>
            <p:ph type="body" idx="1"/>
          </p:nvPr>
        </p:nvSpPr>
        <p:spPr>
          <a:xfrm>
            <a:off x="1558926" y="-531813"/>
            <a:ext cx="9001125" cy="6207126"/>
          </a:xfrm>
          <a:noFill/>
        </p:spPr>
        <p:txBody>
          <a:bodyPr/>
          <a:lstStyle/>
          <a:p>
            <a:pPr marL="995363" lvl="3" indent="-247650"/>
            <a:endParaRPr lang="en-US" altLang="en-US" sz="2700"/>
          </a:p>
          <a:p>
            <a:pPr marL="488950" lvl="1" indent="-323850">
              <a:buNone/>
            </a:pPr>
            <a:r>
              <a:rPr lang="en-US" altLang="en-US" sz="3900" i="1"/>
              <a:t>Central references</a:t>
            </a:r>
            <a:endParaRPr lang="en-US" altLang="en-US" sz="3800"/>
          </a:p>
        </p:txBody>
      </p:sp>
      <p:sp>
        <p:nvSpPr>
          <p:cNvPr id="16388" name="Rectangle 3"/>
          <p:cNvSpPr>
            <a:spLocks noChangeArrowheads="1"/>
          </p:cNvSpPr>
          <p:nvPr/>
        </p:nvSpPr>
        <p:spPr bwMode="auto">
          <a:xfrm>
            <a:off x="1487488" y="485775"/>
            <a:ext cx="9072562" cy="562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lvl1pPr marL="361950" indent="-361950" defTabSz="957263">
              <a:spcBef>
                <a:spcPct val="20000"/>
              </a:spcBef>
              <a:spcAft>
                <a:spcPct val="100000"/>
              </a:spcAft>
              <a:tabLst>
                <a:tab pos="741363" algn="l"/>
              </a:tabLst>
              <a:defRPr sz="2500" b="1">
                <a:solidFill>
                  <a:schemeClr val="tx1"/>
                </a:solidFill>
                <a:latin typeface="Times New Roman" pitchFamily="18" charset="0"/>
              </a:defRPr>
            </a:lvl1pPr>
            <a:lvl2pPr marL="488950" indent="-323850" defTabSz="957263">
              <a:spcBef>
                <a:spcPct val="20000"/>
              </a:spcBef>
              <a:buClr>
                <a:schemeClr val="tx1"/>
              </a:buClr>
              <a:buFont typeface="Zapf Dingbats" charset="2"/>
              <a:buChar char="l"/>
              <a:tabLst>
                <a:tab pos="741363" algn="l"/>
              </a:tabLst>
              <a:defRPr sz="2100" b="1">
                <a:solidFill>
                  <a:schemeClr val="tx1"/>
                </a:solidFill>
                <a:latin typeface="Times New Roman" pitchFamily="18" charset="0"/>
              </a:defRPr>
            </a:lvl2pPr>
            <a:lvl3pPr marL="661988" indent="-247650" defTabSz="957263">
              <a:spcBef>
                <a:spcPct val="20000"/>
              </a:spcBef>
              <a:buClr>
                <a:schemeClr val="tx1"/>
              </a:buClr>
              <a:buFont typeface="Zapf Dingbats" charset="2"/>
              <a:buChar char="l"/>
              <a:tabLst>
                <a:tab pos="741363" algn="l"/>
              </a:tabLst>
              <a:defRPr sz="1700" b="1">
                <a:solidFill>
                  <a:schemeClr val="tx1"/>
                </a:solidFill>
                <a:latin typeface="Times New Roman" pitchFamily="18" charset="0"/>
              </a:defRPr>
            </a:lvl3pPr>
            <a:lvl4pPr marL="995363" indent="-247650" defTabSz="957263">
              <a:spcBef>
                <a:spcPct val="20000"/>
              </a:spcBef>
              <a:tabLst>
                <a:tab pos="741363" algn="l"/>
              </a:tabLst>
              <a:defRPr sz="1700">
                <a:solidFill>
                  <a:schemeClr val="tx1"/>
                </a:solidFill>
                <a:latin typeface="Times New Roman" pitchFamily="18" charset="0"/>
              </a:defRPr>
            </a:lvl4pPr>
            <a:lvl5pPr marL="995363" indent="74613" defTabSz="957263">
              <a:spcBef>
                <a:spcPct val="20000"/>
              </a:spcBef>
              <a:tabLst>
                <a:tab pos="741363" algn="l"/>
              </a:tabLst>
              <a:defRPr sz="1500">
                <a:solidFill>
                  <a:schemeClr val="tx1"/>
                </a:solidFill>
                <a:latin typeface="Times New Roman" pitchFamily="18" charset="0"/>
              </a:defRPr>
            </a:lvl5pPr>
            <a:lvl6pPr marL="1452563" indent="74613" defTabSz="957263" eaLnBrk="0" fontAlgn="base" hangingPunct="0">
              <a:spcBef>
                <a:spcPct val="20000"/>
              </a:spcBef>
              <a:spcAft>
                <a:spcPct val="0"/>
              </a:spcAft>
              <a:tabLst>
                <a:tab pos="741363" algn="l"/>
              </a:tabLst>
              <a:defRPr sz="1500">
                <a:solidFill>
                  <a:schemeClr val="tx1"/>
                </a:solidFill>
                <a:latin typeface="Times New Roman" pitchFamily="18" charset="0"/>
              </a:defRPr>
            </a:lvl6pPr>
            <a:lvl7pPr marL="1909763" indent="74613" defTabSz="957263" eaLnBrk="0" fontAlgn="base" hangingPunct="0">
              <a:spcBef>
                <a:spcPct val="20000"/>
              </a:spcBef>
              <a:spcAft>
                <a:spcPct val="0"/>
              </a:spcAft>
              <a:tabLst>
                <a:tab pos="741363" algn="l"/>
              </a:tabLst>
              <a:defRPr sz="1500">
                <a:solidFill>
                  <a:schemeClr val="tx1"/>
                </a:solidFill>
                <a:latin typeface="Times New Roman" pitchFamily="18" charset="0"/>
              </a:defRPr>
            </a:lvl7pPr>
            <a:lvl8pPr marL="2366963" indent="74613" defTabSz="957263" eaLnBrk="0" fontAlgn="base" hangingPunct="0">
              <a:spcBef>
                <a:spcPct val="20000"/>
              </a:spcBef>
              <a:spcAft>
                <a:spcPct val="0"/>
              </a:spcAft>
              <a:tabLst>
                <a:tab pos="741363" algn="l"/>
              </a:tabLst>
              <a:defRPr sz="1500">
                <a:solidFill>
                  <a:schemeClr val="tx1"/>
                </a:solidFill>
                <a:latin typeface="Times New Roman" pitchFamily="18" charset="0"/>
              </a:defRPr>
            </a:lvl8pPr>
            <a:lvl9pPr marL="2824163" indent="74613" defTabSz="957263" eaLnBrk="0" fontAlgn="base" hangingPunct="0">
              <a:spcBef>
                <a:spcPct val="20000"/>
              </a:spcBef>
              <a:spcAft>
                <a:spcPct val="0"/>
              </a:spcAft>
              <a:tabLst>
                <a:tab pos="741363" algn="l"/>
              </a:tabLst>
              <a:defRPr sz="1500">
                <a:solidFill>
                  <a:schemeClr val="tx1"/>
                </a:solidFill>
                <a:latin typeface="Times New Roman" pitchFamily="18" charset="0"/>
              </a:defRPr>
            </a:lvl9pPr>
          </a:lstStyle>
          <a:p>
            <a:pPr lvl="3">
              <a:lnSpc>
                <a:spcPct val="80000"/>
              </a:lnSpc>
            </a:pPr>
            <a:endParaRPr lang="en-US" altLang="en-US" sz="1900" dirty="0"/>
          </a:p>
          <a:p>
            <a:pPr lvl="1">
              <a:lnSpc>
                <a:spcPct val="80000"/>
              </a:lnSpc>
              <a:buNone/>
            </a:pPr>
            <a:r>
              <a:rPr lang="en-US" altLang="en-US" b="0" dirty="0" err="1"/>
              <a:t>Schröder</a:t>
            </a:r>
            <a:r>
              <a:rPr lang="en-US" altLang="en-US" b="0" dirty="0"/>
              <a:t>, Martin, 2013: </a:t>
            </a:r>
            <a:br>
              <a:rPr lang="en-US" altLang="en-US" b="0" dirty="0"/>
            </a:br>
            <a:r>
              <a:rPr lang="en-US" altLang="en-US" b="0" dirty="0"/>
              <a:t>Integrating Varieties of </a:t>
            </a:r>
            <a:br>
              <a:rPr lang="en-US" altLang="en-US" b="0" dirty="0"/>
            </a:br>
            <a:r>
              <a:rPr lang="en-US" altLang="en-US" b="0" dirty="0"/>
              <a:t>Capitalism and Welfare State Research: </a:t>
            </a:r>
            <a:br>
              <a:rPr lang="en-US" altLang="en-US" b="0" dirty="0"/>
            </a:br>
            <a:r>
              <a:rPr lang="en-US" altLang="en-US" b="0" dirty="0"/>
              <a:t>A Unified Typology of Capitalisms. </a:t>
            </a:r>
            <a:br>
              <a:rPr lang="en-US" altLang="en-US" b="0" dirty="0"/>
            </a:br>
            <a:r>
              <a:rPr lang="en-US" altLang="en-US" b="0" dirty="0"/>
              <a:t>New York: Palgrave.</a:t>
            </a:r>
            <a:endParaRPr lang="en-US" altLang="en-US" sz="2400" b="0" dirty="0"/>
          </a:p>
        </p:txBody>
      </p:sp>
      <p:pic>
        <p:nvPicPr>
          <p:cNvPr id="16394" name="Picture 15" descr="arrow_dow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8600" y="4706939"/>
            <a:ext cx="8572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2" descr="http://i.ebayimg.com/00/s/MTYwMFgxMDE3/z/BRUAAOSwu4BVnIqQ/$_5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14304" y="652501"/>
            <a:ext cx="3361113" cy="5287887"/>
          </a:xfrm>
          <a:prstGeom prst="rect">
            <a:avLst/>
          </a:prstGeom>
          <a:noFill/>
          <a:extLst>
            <a:ext uri="{909E8E84-426E-40DD-AFC4-6F175D3DCCD1}">
              <a14:hiddenFill xmlns:a14="http://schemas.microsoft.com/office/drawing/2010/main">
                <a:solidFill>
                  <a:srgbClr val="FFFFFF"/>
                </a:solidFill>
              </a14:hiddenFill>
            </a:ext>
          </a:extLst>
        </p:spPr>
      </p:pic>
      <p:sp>
        <p:nvSpPr>
          <p:cNvPr id="7"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40</a:t>
            </a:fld>
            <a:endParaRPr lang="fr-CH" dirty="0"/>
          </a:p>
        </p:txBody>
      </p:sp>
    </p:spTree>
    <p:extLst>
      <p:ext uri="{BB962C8B-B14F-4D97-AF65-F5344CB8AC3E}">
        <p14:creationId xmlns:p14="http://schemas.microsoft.com/office/powerpoint/2010/main" val="34489849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0"/>
          </p:nvPr>
        </p:nvSpPr>
        <p:spPr>
          <a:noFill/>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D60BEF46-7457-4026-82F6-3ADDBEC7CCFC}" type="slidenum">
              <a:rPr lang="fr-FR" altLang="en-US" sz="1800"/>
              <a:pPr/>
              <a:t>41</a:t>
            </a:fld>
            <a:endParaRPr lang="fr-FR" altLang="en-US" sz="1800"/>
          </a:p>
        </p:txBody>
      </p:sp>
      <p:graphicFrame>
        <p:nvGraphicFramePr>
          <p:cNvPr id="1229856" name="Group 32"/>
          <p:cNvGraphicFramePr>
            <a:graphicFrameLocks noGrp="1"/>
          </p:cNvGraphicFramePr>
          <p:nvPr>
            <p:extLst/>
          </p:nvPr>
        </p:nvGraphicFramePr>
        <p:xfrm>
          <a:off x="1703388" y="620689"/>
          <a:ext cx="8712200" cy="5819091"/>
        </p:xfrm>
        <a:graphic>
          <a:graphicData uri="http://schemas.openxmlformats.org/drawingml/2006/table">
            <a:tbl>
              <a:tblPr/>
              <a:tblGrid>
                <a:gridCol w="2160587">
                  <a:extLst>
                    <a:ext uri="{9D8B030D-6E8A-4147-A177-3AD203B41FA5}">
                      <a16:colId xmlns:a16="http://schemas.microsoft.com/office/drawing/2014/main" val="20000"/>
                    </a:ext>
                  </a:extLst>
                </a:gridCol>
                <a:gridCol w="2232025">
                  <a:extLst>
                    <a:ext uri="{9D8B030D-6E8A-4147-A177-3AD203B41FA5}">
                      <a16:colId xmlns:a16="http://schemas.microsoft.com/office/drawing/2014/main" val="20001"/>
                    </a:ext>
                  </a:extLst>
                </a:gridCol>
                <a:gridCol w="2159000">
                  <a:extLst>
                    <a:ext uri="{9D8B030D-6E8A-4147-A177-3AD203B41FA5}">
                      <a16:colId xmlns:a16="http://schemas.microsoft.com/office/drawing/2014/main" val="20002"/>
                    </a:ext>
                  </a:extLst>
                </a:gridCol>
                <a:gridCol w="2160588">
                  <a:extLst>
                    <a:ext uri="{9D8B030D-6E8A-4147-A177-3AD203B41FA5}">
                      <a16:colId xmlns:a16="http://schemas.microsoft.com/office/drawing/2014/main" val="20003"/>
                    </a:ext>
                  </a:extLst>
                </a:gridCol>
              </a:tblGrid>
              <a:tr h="881116">
                <a:tc>
                  <a:txBody>
                    <a:bodyPr/>
                    <a:lstStyle>
                      <a:lvl1pPr defTabSz="957263">
                        <a:spcBef>
                          <a:spcPct val="20000"/>
                        </a:spcBef>
                        <a:spcAft>
                          <a:spcPct val="100000"/>
                        </a:spcAft>
                        <a:tabLst>
                          <a:tab pos="741363" algn="l"/>
                        </a:tabLst>
                        <a:defRPr sz="2100" b="1">
                          <a:solidFill>
                            <a:schemeClr val="tx1"/>
                          </a:solidFill>
                          <a:latin typeface="Times New Roman" pitchFamily="18" charset="0"/>
                        </a:defRPr>
                      </a:lvl1pPr>
                      <a:lvl2pPr marL="165100" defTabSz="957263">
                        <a:spcBef>
                          <a:spcPct val="20000"/>
                        </a:spcBef>
                        <a:buClr>
                          <a:schemeClr val="tx1"/>
                        </a:buClr>
                        <a:buFont typeface="Zapf Dingbats" charset="2"/>
                        <a:tabLst>
                          <a:tab pos="741363" algn="l"/>
                        </a:tabLst>
                        <a:defRPr sz="1900" b="1">
                          <a:solidFill>
                            <a:schemeClr val="tx1"/>
                          </a:solidFill>
                          <a:latin typeface="Times New Roman" pitchFamily="18" charset="0"/>
                        </a:defRPr>
                      </a:lvl2pPr>
                      <a:lvl3pPr marL="414338" defTabSz="957263">
                        <a:spcBef>
                          <a:spcPct val="20000"/>
                        </a:spcBef>
                        <a:buClr>
                          <a:schemeClr val="tx1"/>
                        </a:buClr>
                        <a:buFont typeface="Zapf Dingbats" charset="2"/>
                        <a:tabLst>
                          <a:tab pos="741363" algn="l"/>
                        </a:tabLst>
                        <a:defRPr sz="1500" b="1">
                          <a:solidFill>
                            <a:schemeClr val="tx1"/>
                          </a:solidFill>
                          <a:latin typeface="Times New Roman" pitchFamily="18" charset="0"/>
                        </a:defRPr>
                      </a:lvl3pPr>
                      <a:lvl4pPr marL="747713" defTabSz="957263">
                        <a:spcBef>
                          <a:spcPct val="20000"/>
                        </a:spcBef>
                        <a:tabLst>
                          <a:tab pos="741363" algn="l"/>
                        </a:tabLst>
                        <a:defRPr sz="1500">
                          <a:solidFill>
                            <a:schemeClr val="tx1"/>
                          </a:solidFill>
                          <a:latin typeface="Times New Roman" pitchFamily="18" charset="0"/>
                        </a:defRPr>
                      </a:lvl4pPr>
                      <a:lvl5pPr marL="1069975" defTabSz="957263">
                        <a:spcBef>
                          <a:spcPct val="20000"/>
                        </a:spcBef>
                        <a:tabLst>
                          <a:tab pos="741363" algn="l"/>
                        </a:tabLst>
                        <a:defRPr sz="1300">
                          <a:solidFill>
                            <a:schemeClr val="tx1"/>
                          </a:solidFill>
                          <a:latin typeface="Times New Roman" pitchFamily="18" charset="0"/>
                        </a:defRPr>
                      </a:lvl5pPr>
                      <a:lvl6pPr marL="1527175" defTabSz="957263" eaLnBrk="0" fontAlgn="base" hangingPunct="0">
                        <a:spcBef>
                          <a:spcPct val="20000"/>
                        </a:spcBef>
                        <a:spcAft>
                          <a:spcPct val="0"/>
                        </a:spcAft>
                        <a:tabLst>
                          <a:tab pos="741363" algn="l"/>
                        </a:tabLst>
                        <a:defRPr sz="1300">
                          <a:solidFill>
                            <a:schemeClr val="tx1"/>
                          </a:solidFill>
                          <a:latin typeface="Times New Roman" pitchFamily="18" charset="0"/>
                        </a:defRPr>
                      </a:lvl6pPr>
                      <a:lvl7pPr marL="1984375" defTabSz="957263" eaLnBrk="0" fontAlgn="base" hangingPunct="0">
                        <a:spcBef>
                          <a:spcPct val="20000"/>
                        </a:spcBef>
                        <a:spcAft>
                          <a:spcPct val="0"/>
                        </a:spcAft>
                        <a:tabLst>
                          <a:tab pos="741363" algn="l"/>
                        </a:tabLst>
                        <a:defRPr sz="1300">
                          <a:solidFill>
                            <a:schemeClr val="tx1"/>
                          </a:solidFill>
                          <a:latin typeface="Times New Roman" pitchFamily="18" charset="0"/>
                        </a:defRPr>
                      </a:lvl7pPr>
                      <a:lvl8pPr marL="2441575" defTabSz="957263" eaLnBrk="0" fontAlgn="base" hangingPunct="0">
                        <a:spcBef>
                          <a:spcPct val="20000"/>
                        </a:spcBef>
                        <a:spcAft>
                          <a:spcPct val="0"/>
                        </a:spcAft>
                        <a:tabLst>
                          <a:tab pos="741363" algn="l"/>
                        </a:tabLst>
                        <a:defRPr sz="1300">
                          <a:solidFill>
                            <a:schemeClr val="tx1"/>
                          </a:solidFill>
                          <a:latin typeface="Times New Roman" pitchFamily="18" charset="0"/>
                        </a:defRPr>
                      </a:lvl8pPr>
                      <a:lvl9pPr marL="2898775" defTabSz="957263" eaLnBrk="0" fontAlgn="base" hangingPunct="0">
                        <a:spcBef>
                          <a:spcPct val="20000"/>
                        </a:spcBef>
                        <a:spcAft>
                          <a:spcPct val="0"/>
                        </a:spcAft>
                        <a:tabLst>
                          <a:tab pos="741363" algn="l"/>
                        </a:tabLst>
                        <a:defRPr sz="1300">
                          <a:solidFill>
                            <a:schemeClr val="tx1"/>
                          </a:solidFill>
                          <a:latin typeface="Times New Roman" pitchFamily="18" charset="0"/>
                        </a:defRPr>
                      </a:lvl9pPr>
                    </a:lstStyle>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endParaRPr kumimoji="0" lang="fr-FR" altLang="en-US" sz="1800" b="1" i="0" u="none" strike="noStrike" cap="none" normalizeH="0" baseline="0" dirty="0" smtClean="0">
                        <a:ln>
                          <a:noFill/>
                        </a:ln>
                        <a:solidFill>
                          <a:schemeClr val="tx1"/>
                        </a:solidFill>
                        <a:effectLst/>
                        <a:latin typeface="Times New Roman"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957263">
                        <a:spcBef>
                          <a:spcPct val="20000"/>
                        </a:spcBef>
                        <a:spcAft>
                          <a:spcPct val="100000"/>
                        </a:spcAft>
                        <a:tabLst>
                          <a:tab pos="741363" algn="l"/>
                        </a:tabLst>
                        <a:defRPr sz="2100" b="1">
                          <a:solidFill>
                            <a:schemeClr val="tx1"/>
                          </a:solidFill>
                          <a:latin typeface="Times New Roman" pitchFamily="18" charset="0"/>
                        </a:defRPr>
                      </a:lvl1pPr>
                      <a:lvl2pPr marL="165100" defTabSz="957263">
                        <a:spcBef>
                          <a:spcPct val="20000"/>
                        </a:spcBef>
                        <a:buClr>
                          <a:schemeClr val="tx1"/>
                        </a:buClr>
                        <a:buFont typeface="Zapf Dingbats" charset="2"/>
                        <a:tabLst>
                          <a:tab pos="741363" algn="l"/>
                        </a:tabLst>
                        <a:defRPr sz="1900" b="1">
                          <a:solidFill>
                            <a:schemeClr val="tx1"/>
                          </a:solidFill>
                          <a:latin typeface="Times New Roman" pitchFamily="18" charset="0"/>
                        </a:defRPr>
                      </a:lvl2pPr>
                      <a:lvl3pPr marL="414338" defTabSz="957263">
                        <a:spcBef>
                          <a:spcPct val="20000"/>
                        </a:spcBef>
                        <a:buClr>
                          <a:schemeClr val="tx1"/>
                        </a:buClr>
                        <a:buFont typeface="Zapf Dingbats" charset="2"/>
                        <a:tabLst>
                          <a:tab pos="741363" algn="l"/>
                        </a:tabLst>
                        <a:defRPr sz="1500" b="1">
                          <a:solidFill>
                            <a:schemeClr val="tx1"/>
                          </a:solidFill>
                          <a:latin typeface="Times New Roman" pitchFamily="18" charset="0"/>
                        </a:defRPr>
                      </a:lvl3pPr>
                      <a:lvl4pPr marL="747713" defTabSz="957263">
                        <a:spcBef>
                          <a:spcPct val="20000"/>
                        </a:spcBef>
                        <a:tabLst>
                          <a:tab pos="741363" algn="l"/>
                        </a:tabLst>
                        <a:defRPr sz="1500">
                          <a:solidFill>
                            <a:schemeClr val="tx1"/>
                          </a:solidFill>
                          <a:latin typeface="Times New Roman" pitchFamily="18" charset="0"/>
                        </a:defRPr>
                      </a:lvl4pPr>
                      <a:lvl5pPr marL="1069975" defTabSz="957263">
                        <a:spcBef>
                          <a:spcPct val="20000"/>
                        </a:spcBef>
                        <a:tabLst>
                          <a:tab pos="741363" algn="l"/>
                        </a:tabLst>
                        <a:defRPr sz="1300">
                          <a:solidFill>
                            <a:schemeClr val="tx1"/>
                          </a:solidFill>
                          <a:latin typeface="Times New Roman" pitchFamily="18" charset="0"/>
                        </a:defRPr>
                      </a:lvl5pPr>
                      <a:lvl6pPr marL="1527175" defTabSz="957263" eaLnBrk="0" fontAlgn="base" hangingPunct="0">
                        <a:spcBef>
                          <a:spcPct val="20000"/>
                        </a:spcBef>
                        <a:spcAft>
                          <a:spcPct val="0"/>
                        </a:spcAft>
                        <a:tabLst>
                          <a:tab pos="741363" algn="l"/>
                        </a:tabLst>
                        <a:defRPr sz="1300">
                          <a:solidFill>
                            <a:schemeClr val="tx1"/>
                          </a:solidFill>
                          <a:latin typeface="Times New Roman" pitchFamily="18" charset="0"/>
                        </a:defRPr>
                      </a:lvl6pPr>
                      <a:lvl7pPr marL="1984375" defTabSz="957263" eaLnBrk="0" fontAlgn="base" hangingPunct="0">
                        <a:spcBef>
                          <a:spcPct val="20000"/>
                        </a:spcBef>
                        <a:spcAft>
                          <a:spcPct val="0"/>
                        </a:spcAft>
                        <a:tabLst>
                          <a:tab pos="741363" algn="l"/>
                        </a:tabLst>
                        <a:defRPr sz="1300">
                          <a:solidFill>
                            <a:schemeClr val="tx1"/>
                          </a:solidFill>
                          <a:latin typeface="Times New Roman" pitchFamily="18" charset="0"/>
                        </a:defRPr>
                      </a:lvl7pPr>
                      <a:lvl8pPr marL="2441575" defTabSz="957263" eaLnBrk="0" fontAlgn="base" hangingPunct="0">
                        <a:spcBef>
                          <a:spcPct val="20000"/>
                        </a:spcBef>
                        <a:spcAft>
                          <a:spcPct val="0"/>
                        </a:spcAft>
                        <a:tabLst>
                          <a:tab pos="741363" algn="l"/>
                        </a:tabLst>
                        <a:defRPr sz="1300">
                          <a:solidFill>
                            <a:schemeClr val="tx1"/>
                          </a:solidFill>
                          <a:latin typeface="Times New Roman" pitchFamily="18" charset="0"/>
                        </a:defRPr>
                      </a:lvl8pPr>
                      <a:lvl9pPr marL="2898775" defTabSz="957263" eaLnBrk="0" fontAlgn="base" hangingPunct="0">
                        <a:spcBef>
                          <a:spcPct val="20000"/>
                        </a:spcBef>
                        <a:spcAft>
                          <a:spcPct val="0"/>
                        </a:spcAft>
                        <a:tabLst>
                          <a:tab pos="741363" algn="l"/>
                        </a:tabLst>
                        <a:defRPr sz="1300">
                          <a:solidFill>
                            <a:schemeClr val="tx1"/>
                          </a:solidFill>
                          <a:latin typeface="Times New Roman" pitchFamily="18" charset="0"/>
                        </a:defRPr>
                      </a:lvl9pPr>
                    </a:lstStyle>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r>
                        <a:rPr kumimoji="0" lang="en-US" altLang="en-US" sz="1800" b="1" i="0" u="none" strike="noStrike" cap="none" normalizeH="0" baseline="0" dirty="0" smtClean="0">
                          <a:ln>
                            <a:noFill/>
                          </a:ln>
                          <a:solidFill>
                            <a:schemeClr val="tx1"/>
                          </a:solidFill>
                          <a:effectLst/>
                          <a:latin typeface="Times New Roman" pitchFamily="18" charset="0"/>
                        </a:rPr>
                        <a:t>Liberal </a:t>
                      </a:r>
                      <a:br>
                        <a:rPr kumimoji="0" lang="en-US" altLang="en-US" sz="1800" b="1" i="0" u="none" strike="noStrike" cap="none" normalizeH="0" baseline="0" dirty="0" smtClean="0">
                          <a:ln>
                            <a:noFill/>
                          </a:ln>
                          <a:solidFill>
                            <a:schemeClr val="tx1"/>
                          </a:solidFill>
                          <a:effectLst/>
                          <a:latin typeface="Times New Roman" pitchFamily="18" charset="0"/>
                        </a:rPr>
                      </a:br>
                      <a:r>
                        <a:rPr kumimoji="0" lang="en-US" altLang="en-US" sz="1800" b="1" i="0" u="none" strike="noStrike" cap="none" normalizeH="0" baseline="0" dirty="0" smtClean="0">
                          <a:ln>
                            <a:noFill/>
                          </a:ln>
                          <a:solidFill>
                            <a:schemeClr val="tx1"/>
                          </a:solidFill>
                          <a:effectLst/>
                          <a:latin typeface="Times New Roman" pitchFamily="18" charset="0"/>
                        </a:rPr>
                        <a:t>(=Residual)</a:t>
                      </a:r>
                      <a:br>
                        <a:rPr kumimoji="0" lang="en-US" altLang="en-US" sz="1800" b="1" i="0" u="none" strike="noStrike" cap="none" normalizeH="0" baseline="0" dirty="0" smtClean="0">
                          <a:ln>
                            <a:noFill/>
                          </a:ln>
                          <a:solidFill>
                            <a:schemeClr val="tx1"/>
                          </a:solidFill>
                          <a:effectLst/>
                          <a:latin typeface="Times New Roman" pitchFamily="18" charset="0"/>
                        </a:rPr>
                      </a:br>
                      <a:r>
                        <a:rPr kumimoji="0" lang="en-US" altLang="en-US" sz="1800" b="1" i="0" u="none" strike="noStrike" cap="none" normalizeH="0" baseline="0" dirty="0" smtClean="0">
                          <a:ln>
                            <a:noFill/>
                          </a:ln>
                          <a:solidFill>
                            <a:schemeClr val="tx1"/>
                          </a:solidFill>
                          <a:effectLst/>
                          <a:latin typeface="Times New Roman" pitchFamily="18" charset="0"/>
                        </a:rPr>
                        <a:t/>
                      </a:r>
                      <a:br>
                        <a:rPr kumimoji="0" lang="en-US" altLang="en-US" sz="1800" b="1" i="0" u="none" strike="noStrike" cap="none" normalizeH="0" baseline="0" dirty="0" smtClean="0">
                          <a:ln>
                            <a:noFill/>
                          </a:ln>
                          <a:solidFill>
                            <a:schemeClr val="tx1"/>
                          </a:solidFill>
                          <a:effectLst/>
                          <a:latin typeface="Times New Roman" pitchFamily="18" charset="0"/>
                        </a:rPr>
                      </a:br>
                      <a:r>
                        <a:rPr kumimoji="0" lang="en-US" altLang="en-US" sz="1800" b="1" i="0" u="none" strike="noStrike" cap="none" normalizeH="0" baseline="0" dirty="0" smtClean="0">
                          <a:ln>
                            <a:noFill/>
                          </a:ln>
                          <a:solidFill>
                            <a:schemeClr val="tx1"/>
                          </a:solidFill>
                          <a:effectLst/>
                          <a:latin typeface="Times New Roman" pitchFamily="18" charset="0"/>
                        </a:rPr>
                        <a:t>Theoretical  equality of opportunity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957263">
                        <a:spcBef>
                          <a:spcPct val="20000"/>
                        </a:spcBef>
                        <a:spcAft>
                          <a:spcPct val="100000"/>
                        </a:spcAft>
                        <a:tabLst>
                          <a:tab pos="741363" algn="l"/>
                        </a:tabLst>
                        <a:defRPr sz="2100" b="1">
                          <a:solidFill>
                            <a:schemeClr val="tx1"/>
                          </a:solidFill>
                          <a:latin typeface="Times New Roman" pitchFamily="18" charset="0"/>
                        </a:defRPr>
                      </a:lvl1pPr>
                      <a:lvl2pPr marL="165100" defTabSz="957263">
                        <a:spcBef>
                          <a:spcPct val="20000"/>
                        </a:spcBef>
                        <a:buClr>
                          <a:schemeClr val="tx1"/>
                        </a:buClr>
                        <a:buFont typeface="Zapf Dingbats" charset="2"/>
                        <a:tabLst>
                          <a:tab pos="741363" algn="l"/>
                        </a:tabLst>
                        <a:defRPr sz="1900" b="1">
                          <a:solidFill>
                            <a:schemeClr val="tx1"/>
                          </a:solidFill>
                          <a:latin typeface="Times New Roman" pitchFamily="18" charset="0"/>
                        </a:defRPr>
                      </a:lvl2pPr>
                      <a:lvl3pPr marL="414338" defTabSz="957263">
                        <a:spcBef>
                          <a:spcPct val="20000"/>
                        </a:spcBef>
                        <a:buClr>
                          <a:schemeClr val="tx1"/>
                        </a:buClr>
                        <a:buFont typeface="Zapf Dingbats" charset="2"/>
                        <a:tabLst>
                          <a:tab pos="741363" algn="l"/>
                        </a:tabLst>
                        <a:defRPr sz="1500" b="1">
                          <a:solidFill>
                            <a:schemeClr val="tx1"/>
                          </a:solidFill>
                          <a:latin typeface="Times New Roman" pitchFamily="18" charset="0"/>
                        </a:defRPr>
                      </a:lvl3pPr>
                      <a:lvl4pPr marL="747713" defTabSz="957263">
                        <a:spcBef>
                          <a:spcPct val="20000"/>
                        </a:spcBef>
                        <a:tabLst>
                          <a:tab pos="741363" algn="l"/>
                        </a:tabLst>
                        <a:defRPr sz="1500">
                          <a:solidFill>
                            <a:schemeClr val="tx1"/>
                          </a:solidFill>
                          <a:latin typeface="Times New Roman" pitchFamily="18" charset="0"/>
                        </a:defRPr>
                      </a:lvl4pPr>
                      <a:lvl5pPr marL="1069975" defTabSz="957263">
                        <a:spcBef>
                          <a:spcPct val="20000"/>
                        </a:spcBef>
                        <a:tabLst>
                          <a:tab pos="741363" algn="l"/>
                        </a:tabLst>
                        <a:defRPr sz="1300">
                          <a:solidFill>
                            <a:schemeClr val="tx1"/>
                          </a:solidFill>
                          <a:latin typeface="Times New Roman" pitchFamily="18" charset="0"/>
                        </a:defRPr>
                      </a:lvl5pPr>
                      <a:lvl6pPr marL="1527175" defTabSz="957263" eaLnBrk="0" fontAlgn="base" hangingPunct="0">
                        <a:spcBef>
                          <a:spcPct val="20000"/>
                        </a:spcBef>
                        <a:spcAft>
                          <a:spcPct val="0"/>
                        </a:spcAft>
                        <a:tabLst>
                          <a:tab pos="741363" algn="l"/>
                        </a:tabLst>
                        <a:defRPr sz="1300">
                          <a:solidFill>
                            <a:schemeClr val="tx1"/>
                          </a:solidFill>
                          <a:latin typeface="Times New Roman" pitchFamily="18" charset="0"/>
                        </a:defRPr>
                      </a:lvl6pPr>
                      <a:lvl7pPr marL="1984375" defTabSz="957263" eaLnBrk="0" fontAlgn="base" hangingPunct="0">
                        <a:spcBef>
                          <a:spcPct val="20000"/>
                        </a:spcBef>
                        <a:spcAft>
                          <a:spcPct val="0"/>
                        </a:spcAft>
                        <a:tabLst>
                          <a:tab pos="741363" algn="l"/>
                        </a:tabLst>
                        <a:defRPr sz="1300">
                          <a:solidFill>
                            <a:schemeClr val="tx1"/>
                          </a:solidFill>
                          <a:latin typeface="Times New Roman" pitchFamily="18" charset="0"/>
                        </a:defRPr>
                      </a:lvl7pPr>
                      <a:lvl8pPr marL="2441575" defTabSz="957263" eaLnBrk="0" fontAlgn="base" hangingPunct="0">
                        <a:spcBef>
                          <a:spcPct val="20000"/>
                        </a:spcBef>
                        <a:spcAft>
                          <a:spcPct val="0"/>
                        </a:spcAft>
                        <a:tabLst>
                          <a:tab pos="741363" algn="l"/>
                        </a:tabLst>
                        <a:defRPr sz="1300">
                          <a:solidFill>
                            <a:schemeClr val="tx1"/>
                          </a:solidFill>
                          <a:latin typeface="Times New Roman" pitchFamily="18" charset="0"/>
                        </a:defRPr>
                      </a:lvl8pPr>
                      <a:lvl9pPr marL="2898775" defTabSz="957263" eaLnBrk="0" fontAlgn="base" hangingPunct="0">
                        <a:spcBef>
                          <a:spcPct val="20000"/>
                        </a:spcBef>
                        <a:spcAft>
                          <a:spcPct val="0"/>
                        </a:spcAft>
                        <a:tabLst>
                          <a:tab pos="741363" algn="l"/>
                        </a:tabLst>
                        <a:defRPr sz="1300">
                          <a:solidFill>
                            <a:schemeClr val="tx1"/>
                          </a:solidFill>
                          <a:latin typeface="Times New Roman" pitchFamily="18" charset="0"/>
                        </a:defRPr>
                      </a:lvl9pPr>
                    </a:lstStyle>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r>
                        <a:rPr kumimoji="0" lang="en-US" altLang="en-US" sz="1800" b="1" i="0" u="none" strike="noStrike" cap="none" normalizeH="0" baseline="0" dirty="0" smtClean="0">
                          <a:ln>
                            <a:noFill/>
                          </a:ln>
                          <a:solidFill>
                            <a:schemeClr val="tx1"/>
                          </a:solidFill>
                          <a:effectLst/>
                          <a:latin typeface="Times New Roman" pitchFamily="18" charset="0"/>
                        </a:rPr>
                        <a:t>Corporatist (=Conservative)</a:t>
                      </a:r>
                      <a:br>
                        <a:rPr kumimoji="0" lang="en-US" altLang="en-US" sz="1800" b="1" i="0" u="none" strike="noStrike" cap="none" normalizeH="0" baseline="0" dirty="0" smtClean="0">
                          <a:ln>
                            <a:noFill/>
                          </a:ln>
                          <a:solidFill>
                            <a:schemeClr val="tx1"/>
                          </a:solidFill>
                          <a:effectLst/>
                          <a:latin typeface="Times New Roman" pitchFamily="18" charset="0"/>
                        </a:rPr>
                      </a:br>
                      <a:r>
                        <a:rPr kumimoji="0" lang="en-US" altLang="en-US" sz="1800" b="1" i="0" u="none" strike="noStrike" cap="none" normalizeH="0" baseline="0" dirty="0" smtClean="0">
                          <a:ln>
                            <a:noFill/>
                          </a:ln>
                          <a:solidFill>
                            <a:schemeClr val="tx1"/>
                          </a:solidFill>
                          <a:effectLst/>
                          <a:latin typeface="Times New Roman" pitchFamily="18" charset="0"/>
                        </a:rPr>
                        <a:t/>
                      </a:r>
                      <a:br>
                        <a:rPr kumimoji="0" lang="en-US" altLang="en-US" sz="1800" b="1" i="0" u="none" strike="noStrike" cap="none" normalizeH="0" baseline="0" dirty="0" smtClean="0">
                          <a:ln>
                            <a:noFill/>
                          </a:ln>
                          <a:solidFill>
                            <a:schemeClr val="tx1"/>
                          </a:solidFill>
                          <a:effectLst/>
                          <a:latin typeface="Times New Roman" pitchFamily="18" charset="0"/>
                        </a:rPr>
                      </a:br>
                      <a:r>
                        <a:rPr kumimoji="0" lang="en-US" altLang="en-US" sz="1800" b="1" i="0" u="none" strike="noStrike" cap="none" normalizeH="0" baseline="0" dirty="0" smtClean="0">
                          <a:ln>
                            <a:noFill/>
                          </a:ln>
                          <a:solidFill>
                            <a:schemeClr val="tx1"/>
                          </a:solidFill>
                          <a:effectLst/>
                          <a:latin typeface="Times New Roman" pitchFamily="18" charset="0"/>
                        </a:rPr>
                        <a:t>Maintaining</a:t>
                      </a:r>
                      <a:br>
                        <a:rPr kumimoji="0" lang="en-US" altLang="en-US" sz="1800" b="1" i="0" u="none" strike="noStrike" cap="none" normalizeH="0" baseline="0" dirty="0" smtClean="0">
                          <a:ln>
                            <a:noFill/>
                          </a:ln>
                          <a:solidFill>
                            <a:schemeClr val="tx1"/>
                          </a:solidFill>
                          <a:effectLst/>
                          <a:latin typeface="Times New Roman" pitchFamily="18" charset="0"/>
                        </a:rPr>
                      </a:br>
                      <a:r>
                        <a:rPr kumimoji="0" lang="en-US" altLang="en-US" sz="1800" b="1" i="0" u="none" strike="noStrike" cap="none" normalizeH="0" baseline="0" dirty="0" smtClean="0">
                          <a:ln>
                            <a:noFill/>
                          </a:ln>
                          <a:solidFill>
                            <a:schemeClr val="tx1"/>
                          </a:solidFill>
                          <a:effectLst/>
                          <a:latin typeface="Times New Roman" pitchFamily="18" charset="0"/>
                        </a:rPr>
                        <a:t>social order </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957263">
                        <a:spcBef>
                          <a:spcPct val="20000"/>
                        </a:spcBef>
                        <a:spcAft>
                          <a:spcPct val="100000"/>
                        </a:spcAft>
                        <a:tabLst>
                          <a:tab pos="741363" algn="l"/>
                        </a:tabLst>
                        <a:defRPr sz="2100" b="1">
                          <a:solidFill>
                            <a:schemeClr val="tx1"/>
                          </a:solidFill>
                          <a:latin typeface="Times New Roman" pitchFamily="18" charset="0"/>
                        </a:defRPr>
                      </a:lvl1pPr>
                      <a:lvl2pPr marL="165100" defTabSz="957263">
                        <a:spcBef>
                          <a:spcPct val="20000"/>
                        </a:spcBef>
                        <a:buClr>
                          <a:schemeClr val="tx1"/>
                        </a:buClr>
                        <a:buFont typeface="Zapf Dingbats" charset="2"/>
                        <a:tabLst>
                          <a:tab pos="741363" algn="l"/>
                        </a:tabLst>
                        <a:defRPr sz="1900" b="1">
                          <a:solidFill>
                            <a:schemeClr val="tx1"/>
                          </a:solidFill>
                          <a:latin typeface="Times New Roman" pitchFamily="18" charset="0"/>
                        </a:defRPr>
                      </a:lvl2pPr>
                      <a:lvl3pPr marL="414338" defTabSz="957263">
                        <a:spcBef>
                          <a:spcPct val="20000"/>
                        </a:spcBef>
                        <a:buClr>
                          <a:schemeClr val="tx1"/>
                        </a:buClr>
                        <a:buFont typeface="Zapf Dingbats" charset="2"/>
                        <a:tabLst>
                          <a:tab pos="741363" algn="l"/>
                        </a:tabLst>
                        <a:defRPr sz="1500" b="1">
                          <a:solidFill>
                            <a:schemeClr val="tx1"/>
                          </a:solidFill>
                          <a:latin typeface="Times New Roman" pitchFamily="18" charset="0"/>
                        </a:defRPr>
                      </a:lvl3pPr>
                      <a:lvl4pPr marL="747713" defTabSz="957263">
                        <a:spcBef>
                          <a:spcPct val="20000"/>
                        </a:spcBef>
                        <a:tabLst>
                          <a:tab pos="741363" algn="l"/>
                        </a:tabLst>
                        <a:defRPr sz="1500">
                          <a:solidFill>
                            <a:schemeClr val="tx1"/>
                          </a:solidFill>
                          <a:latin typeface="Times New Roman" pitchFamily="18" charset="0"/>
                        </a:defRPr>
                      </a:lvl4pPr>
                      <a:lvl5pPr marL="1069975" defTabSz="957263">
                        <a:spcBef>
                          <a:spcPct val="20000"/>
                        </a:spcBef>
                        <a:tabLst>
                          <a:tab pos="741363" algn="l"/>
                        </a:tabLst>
                        <a:defRPr sz="1300">
                          <a:solidFill>
                            <a:schemeClr val="tx1"/>
                          </a:solidFill>
                          <a:latin typeface="Times New Roman" pitchFamily="18" charset="0"/>
                        </a:defRPr>
                      </a:lvl5pPr>
                      <a:lvl6pPr marL="1527175" defTabSz="957263" eaLnBrk="0" fontAlgn="base" hangingPunct="0">
                        <a:spcBef>
                          <a:spcPct val="20000"/>
                        </a:spcBef>
                        <a:spcAft>
                          <a:spcPct val="0"/>
                        </a:spcAft>
                        <a:tabLst>
                          <a:tab pos="741363" algn="l"/>
                        </a:tabLst>
                        <a:defRPr sz="1300">
                          <a:solidFill>
                            <a:schemeClr val="tx1"/>
                          </a:solidFill>
                          <a:latin typeface="Times New Roman" pitchFamily="18" charset="0"/>
                        </a:defRPr>
                      </a:lvl6pPr>
                      <a:lvl7pPr marL="1984375" defTabSz="957263" eaLnBrk="0" fontAlgn="base" hangingPunct="0">
                        <a:spcBef>
                          <a:spcPct val="20000"/>
                        </a:spcBef>
                        <a:spcAft>
                          <a:spcPct val="0"/>
                        </a:spcAft>
                        <a:tabLst>
                          <a:tab pos="741363" algn="l"/>
                        </a:tabLst>
                        <a:defRPr sz="1300">
                          <a:solidFill>
                            <a:schemeClr val="tx1"/>
                          </a:solidFill>
                          <a:latin typeface="Times New Roman" pitchFamily="18" charset="0"/>
                        </a:defRPr>
                      </a:lvl7pPr>
                      <a:lvl8pPr marL="2441575" defTabSz="957263" eaLnBrk="0" fontAlgn="base" hangingPunct="0">
                        <a:spcBef>
                          <a:spcPct val="20000"/>
                        </a:spcBef>
                        <a:spcAft>
                          <a:spcPct val="0"/>
                        </a:spcAft>
                        <a:tabLst>
                          <a:tab pos="741363" algn="l"/>
                        </a:tabLst>
                        <a:defRPr sz="1300">
                          <a:solidFill>
                            <a:schemeClr val="tx1"/>
                          </a:solidFill>
                          <a:latin typeface="Times New Roman" pitchFamily="18" charset="0"/>
                        </a:defRPr>
                      </a:lvl8pPr>
                      <a:lvl9pPr marL="2898775" defTabSz="957263" eaLnBrk="0" fontAlgn="base" hangingPunct="0">
                        <a:spcBef>
                          <a:spcPct val="20000"/>
                        </a:spcBef>
                        <a:spcAft>
                          <a:spcPct val="0"/>
                        </a:spcAft>
                        <a:tabLst>
                          <a:tab pos="741363" algn="l"/>
                        </a:tabLst>
                        <a:defRPr sz="1300">
                          <a:solidFill>
                            <a:schemeClr val="tx1"/>
                          </a:solidFill>
                          <a:latin typeface="Times New Roman" pitchFamily="18" charset="0"/>
                        </a:defRPr>
                      </a:lvl9pPr>
                    </a:lstStyle>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r>
                        <a:rPr kumimoji="0" lang="en-US" altLang="en-US" sz="1800" b="1" i="0" u="none" strike="noStrike" cap="none" normalizeH="0" baseline="0" dirty="0" smtClean="0">
                          <a:ln>
                            <a:noFill/>
                          </a:ln>
                          <a:solidFill>
                            <a:schemeClr val="tx1"/>
                          </a:solidFill>
                          <a:effectLst/>
                          <a:latin typeface="Times New Roman" pitchFamily="18" charset="0"/>
                        </a:rPr>
                        <a:t>Social-demo.</a:t>
                      </a:r>
                      <a:br>
                        <a:rPr kumimoji="0" lang="en-US" altLang="en-US" sz="1800" b="1" i="0" u="none" strike="noStrike" cap="none" normalizeH="0" baseline="0" dirty="0" smtClean="0">
                          <a:ln>
                            <a:noFill/>
                          </a:ln>
                          <a:solidFill>
                            <a:schemeClr val="tx1"/>
                          </a:solidFill>
                          <a:effectLst/>
                          <a:latin typeface="Times New Roman" pitchFamily="18" charset="0"/>
                        </a:rPr>
                      </a:br>
                      <a:r>
                        <a:rPr kumimoji="0" lang="en-US" altLang="en-US" sz="1800" b="1" i="0" u="none" strike="noStrike" cap="none" normalizeH="0" baseline="0" dirty="0" smtClean="0">
                          <a:ln>
                            <a:noFill/>
                          </a:ln>
                          <a:solidFill>
                            <a:schemeClr val="tx1"/>
                          </a:solidFill>
                          <a:effectLst/>
                          <a:latin typeface="Times New Roman" pitchFamily="18" charset="0"/>
                        </a:rPr>
                        <a:t>(=Universalistic)</a:t>
                      </a:r>
                      <a:br>
                        <a:rPr kumimoji="0" lang="en-US" altLang="en-US" sz="1800" b="1" i="0" u="none" strike="noStrike" cap="none" normalizeH="0" baseline="0" dirty="0" smtClean="0">
                          <a:ln>
                            <a:noFill/>
                          </a:ln>
                          <a:solidFill>
                            <a:schemeClr val="tx1"/>
                          </a:solidFill>
                          <a:effectLst/>
                          <a:latin typeface="Times New Roman" pitchFamily="18" charset="0"/>
                        </a:rPr>
                      </a:br>
                      <a:r>
                        <a:rPr kumimoji="0" lang="en-US" altLang="en-US" sz="1800" b="1" i="0" u="none" strike="noStrike" cap="none" normalizeH="0" baseline="0" dirty="0" err="1" smtClean="0">
                          <a:ln>
                            <a:noFill/>
                          </a:ln>
                          <a:solidFill>
                            <a:schemeClr val="tx1"/>
                          </a:solidFill>
                          <a:effectLst/>
                          <a:latin typeface="Times New Roman" pitchFamily="18" charset="0"/>
                        </a:rPr>
                        <a:t>decommodification</a:t>
                      </a:r>
                      <a:r>
                        <a:rPr kumimoji="0" lang="en-US" altLang="en-US" sz="1800" b="1" i="0" u="none" strike="noStrike" cap="none" normalizeH="0" baseline="0" dirty="0" smtClean="0">
                          <a:ln>
                            <a:noFill/>
                          </a:ln>
                          <a:solidFill>
                            <a:schemeClr val="tx1"/>
                          </a:solidFill>
                          <a:effectLst/>
                          <a:latin typeface="Times New Roman" pitchFamily="18" charset="0"/>
                        </a:rPr>
                        <a:t/>
                      </a:r>
                      <a:br>
                        <a:rPr kumimoji="0" lang="en-US" altLang="en-US" sz="1800" b="1" i="0" u="none" strike="noStrike" cap="none" normalizeH="0" baseline="0" dirty="0" smtClean="0">
                          <a:ln>
                            <a:noFill/>
                          </a:ln>
                          <a:solidFill>
                            <a:schemeClr val="tx1"/>
                          </a:solidFill>
                          <a:effectLst/>
                          <a:latin typeface="Times New Roman" pitchFamily="18" charset="0"/>
                        </a:rPr>
                      </a:br>
                      <a:r>
                        <a:rPr kumimoji="0" lang="en-US" altLang="en-US" sz="1800" b="1" i="0" u="none" strike="noStrike" cap="none" normalizeH="0" baseline="0" dirty="0" err="1" smtClean="0">
                          <a:ln>
                            <a:noFill/>
                          </a:ln>
                          <a:solidFill>
                            <a:schemeClr val="tx1"/>
                          </a:solidFill>
                          <a:effectLst/>
                          <a:latin typeface="Times New Roman" pitchFamily="18" charset="0"/>
                        </a:rPr>
                        <a:t>defamilialistion</a:t>
                      </a:r>
                      <a:r>
                        <a:rPr kumimoji="0" lang="en-US" altLang="en-US" sz="1800" b="1" i="0" u="none" strike="noStrike" cap="none" normalizeH="0" baseline="0" dirty="0" smtClean="0">
                          <a:ln>
                            <a:noFill/>
                          </a:ln>
                          <a:solidFill>
                            <a:schemeClr val="tx1"/>
                          </a:solidFill>
                          <a:effectLst/>
                          <a:latin typeface="Times New Roman" pitchFamily="18" charset="0"/>
                        </a:rPr>
                        <a:t> </a:t>
                      </a:r>
                      <a:br>
                        <a:rPr kumimoji="0" lang="en-US" altLang="en-US" sz="1800" b="1" i="0" u="none" strike="noStrike" cap="none" normalizeH="0" baseline="0" dirty="0" smtClean="0">
                          <a:ln>
                            <a:noFill/>
                          </a:ln>
                          <a:solidFill>
                            <a:schemeClr val="tx1"/>
                          </a:solidFill>
                          <a:effectLst/>
                          <a:latin typeface="Times New Roman" pitchFamily="18" charset="0"/>
                        </a:rPr>
                      </a:br>
                      <a:r>
                        <a:rPr kumimoji="0" lang="en-US" altLang="en-US" sz="1800" b="1" i="0" u="none" strike="noStrike" cap="none" normalizeH="0" baseline="0" dirty="0" err="1" smtClean="0">
                          <a:ln>
                            <a:noFill/>
                          </a:ln>
                          <a:solidFill>
                            <a:schemeClr val="tx1"/>
                          </a:solidFill>
                          <a:effectLst/>
                          <a:latin typeface="Times New Roman" pitchFamily="18" charset="0"/>
                        </a:rPr>
                        <a:t>destartification</a:t>
                      </a:r>
                      <a:r>
                        <a:rPr kumimoji="0" lang="en-US" altLang="en-US" sz="1800" b="1" i="0" u="none" strike="noStrike" cap="none" normalizeH="0" baseline="0" dirty="0" smtClean="0">
                          <a:ln>
                            <a:noFill/>
                          </a:ln>
                          <a:solidFill>
                            <a:schemeClr val="tx1"/>
                          </a:solidFill>
                          <a:effectLst/>
                          <a:latin typeface="Times New Roman" pitchFamily="18" charset="0"/>
                        </a:rPr>
                        <a:t> </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4455">
                <a:tc>
                  <a:txBody>
                    <a:bodyPr/>
                    <a:lstStyle>
                      <a:lvl1pPr defTabSz="957263">
                        <a:spcBef>
                          <a:spcPct val="20000"/>
                        </a:spcBef>
                        <a:spcAft>
                          <a:spcPct val="100000"/>
                        </a:spcAft>
                        <a:tabLst>
                          <a:tab pos="741363" algn="l"/>
                        </a:tabLst>
                        <a:defRPr sz="2100" b="1">
                          <a:solidFill>
                            <a:schemeClr val="tx1"/>
                          </a:solidFill>
                          <a:latin typeface="Times New Roman" pitchFamily="18" charset="0"/>
                        </a:defRPr>
                      </a:lvl1pPr>
                      <a:lvl2pPr marL="165100" defTabSz="957263">
                        <a:spcBef>
                          <a:spcPct val="20000"/>
                        </a:spcBef>
                        <a:buClr>
                          <a:schemeClr val="tx1"/>
                        </a:buClr>
                        <a:buFont typeface="Zapf Dingbats" charset="2"/>
                        <a:tabLst>
                          <a:tab pos="741363" algn="l"/>
                        </a:tabLst>
                        <a:defRPr sz="1900" b="1">
                          <a:solidFill>
                            <a:schemeClr val="tx1"/>
                          </a:solidFill>
                          <a:latin typeface="Times New Roman" pitchFamily="18" charset="0"/>
                        </a:defRPr>
                      </a:lvl2pPr>
                      <a:lvl3pPr marL="414338" defTabSz="957263">
                        <a:spcBef>
                          <a:spcPct val="20000"/>
                        </a:spcBef>
                        <a:buClr>
                          <a:schemeClr val="tx1"/>
                        </a:buClr>
                        <a:buFont typeface="Zapf Dingbats" charset="2"/>
                        <a:tabLst>
                          <a:tab pos="741363" algn="l"/>
                        </a:tabLst>
                        <a:defRPr sz="1500" b="1">
                          <a:solidFill>
                            <a:schemeClr val="tx1"/>
                          </a:solidFill>
                          <a:latin typeface="Times New Roman" pitchFamily="18" charset="0"/>
                        </a:defRPr>
                      </a:lvl3pPr>
                      <a:lvl4pPr marL="747713" defTabSz="957263">
                        <a:spcBef>
                          <a:spcPct val="20000"/>
                        </a:spcBef>
                        <a:tabLst>
                          <a:tab pos="741363" algn="l"/>
                        </a:tabLst>
                        <a:defRPr sz="1500">
                          <a:solidFill>
                            <a:schemeClr val="tx1"/>
                          </a:solidFill>
                          <a:latin typeface="Times New Roman" pitchFamily="18" charset="0"/>
                        </a:defRPr>
                      </a:lvl4pPr>
                      <a:lvl5pPr marL="1069975" defTabSz="957263">
                        <a:spcBef>
                          <a:spcPct val="20000"/>
                        </a:spcBef>
                        <a:tabLst>
                          <a:tab pos="741363" algn="l"/>
                        </a:tabLst>
                        <a:defRPr sz="1300">
                          <a:solidFill>
                            <a:schemeClr val="tx1"/>
                          </a:solidFill>
                          <a:latin typeface="Times New Roman" pitchFamily="18" charset="0"/>
                        </a:defRPr>
                      </a:lvl5pPr>
                      <a:lvl6pPr marL="1527175" defTabSz="957263" eaLnBrk="0" fontAlgn="base" hangingPunct="0">
                        <a:spcBef>
                          <a:spcPct val="20000"/>
                        </a:spcBef>
                        <a:spcAft>
                          <a:spcPct val="0"/>
                        </a:spcAft>
                        <a:tabLst>
                          <a:tab pos="741363" algn="l"/>
                        </a:tabLst>
                        <a:defRPr sz="1300">
                          <a:solidFill>
                            <a:schemeClr val="tx1"/>
                          </a:solidFill>
                          <a:latin typeface="Times New Roman" pitchFamily="18" charset="0"/>
                        </a:defRPr>
                      </a:lvl6pPr>
                      <a:lvl7pPr marL="1984375" defTabSz="957263" eaLnBrk="0" fontAlgn="base" hangingPunct="0">
                        <a:spcBef>
                          <a:spcPct val="20000"/>
                        </a:spcBef>
                        <a:spcAft>
                          <a:spcPct val="0"/>
                        </a:spcAft>
                        <a:tabLst>
                          <a:tab pos="741363" algn="l"/>
                        </a:tabLst>
                        <a:defRPr sz="1300">
                          <a:solidFill>
                            <a:schemeClr val="tx1"/>
                          </a:solidFill>
                          <a:latin typeface="Times New Roman" pitchFamily="18" charset="0"/>
                        </a:defRPr>
                      </a:lvl7pPr>
                      <a:lvl8pPr marL="2441575" defTabSz="957263" eaLnBrk="0" fontAlgn="base" hangingPunct="0">
                        <a:spcBef>
                          <a:spcPct val="20000"/>
                        </a:spcBef>
                        <a:spcAft>
                          <a:spcPct val="0"/>
                        </a:spcAft>
                        <a:tabLst>
                          <a:tab pos="741363" algn="l"/>
                        </a:tabLst>
                        <a:defRPr sz="1300">
                          <a:solidFill>
                            <a:schemeClr val="tx1"/>
                          </a:solidFill>
                          <a:latin typeface="Times New Roman" pitchFamily="18" charset="0"/>
                        </a:defRPr>
                      </a:lvl8pPr>
                      <a:lvl9pPr marL="2898775" defTabSz="957263" eaLnBrk="0" fontAlgn="base" hangingPunct="0">
                        <a:spcBef>
                          <a:spcPct val="20000"/>
                        </a:spcBef>
                        <a:spcAft>
                          <a:spcPct val="0"/>
                        </a:spcAft>
                        <a:tabLst>
                          <a:tab pos="741363" algn="l"/>
                        </a:tabLst>
                        <a:defRPr sz="1300">
                          <a:solidFill>
                            <a:schemeClr val="tx1"/>
                          </a:solidFill>
                          <a:latin typeface="Times New Roman" pitchFamily="18" charset="0"/>
                        </a:defRPr>
                      </a:lvl9pPr>
                    </a:lstStyle>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r>
                        <a:rPr kumimoji="0" lang="en-US" altLang="en-US" sz="1800" b="1" i="0" u="none" strike="noStrike" cap="none" normalizeH="0" baseline="0" smtClean="0">
                          <a:ln>
                            <a:noFill/>
                          </a:ln>
                          <a:solidFill>
                            <a:schemeClr val="tx1"/>
                          </a:solidFill>
                          <a:effectLst/>
                          <a:latin typeface="Times New Roman" pitchFamily="18" charset="0"/>
                        </a:rPr>
                        <a:t>Degree / Model of decommodification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957263">
                        <a:spcBef>
                          <a:spcPct val="20000"/>
                        </a:spcBef>
                        <a:spcAft>
                          <a:spcPct val="100000"/>
                        </a:spcAft>
                        <a:tabLst>
                          <a:tab pos="741363" algn="l"/>
                        </a:tabLst>
                        <a:defRPr sz="2100" b="1">
                          <a:solidFill>
                            <a:schemeClr val="tx1"/>
                          </a:solidFill>
                          <a:latin typeface="Times New Roman" pitchFamily="18" charset="0"/>
                        </a:defRPr>
                      </a:lvl1pPr>
                      <a:lvl2pPr marL="165100" defTabSz="957263">
                        <a:spcBef>
                          <a:spcPct val="20000"/>
                        </a:spcBef>
                        <a:buClr>
                          <a:schemeClr val="tx1"/>
                        </a:buClr>
                        <a:buFont typeface="Zapf Dingbats" charset="2"/>
                        <a:tabLst>
                          <a:tab pos="741363" algn="l"/>
                        </a:tabLst>
                        <a:defRPr sz="1900" b="1">
                          <a:solidFill>
                            <a:schemeClr val="tx1"/>
                          </a:solidFill>
                          <a:latin typeface="Times New Roman" pitchFamily="18" charset="0"/>
                        </a:defRPr>
                      </a:lvl2pPr>
                      <a:lvl3pPr marL="414338" defTabSz="957263">
                        <a:spcBef>
                          <a:spcPct val="20000"/>
                        </a:spcBef>
                        <a:buClr>
                          <a:schemeClr val="tx1"/>
                        </a:buClr>
                        <a:buFont typeface="Zapf Dingbats" charset="2"/>
                        <a:tabLst>
                          <a:tab pos="741363" algn="l"/>
                        </a:tabLst>
                        <a:defRPr sz="1500" b="1">
                          <a:solidFill>
                            <a:schemeClr val="tx1"/>
                          </a:solidFill>
                          <a:latin typeface="Times New Roman" pitchFamily="18" charset="0"/>
                        </a:defRPr>
                      </a:lvl3pPr>
                      <a:lvl4pPr marL="747713" defTabSz="957263">
                        <a:spcBef>
                          <a:spcPct val="20000"/>
                        </a:spcBef>
                        <a:tabLst>
                          <a:tab pos="741363" algn="l"/>
                        </a:tabLst>
                        <a:defRPr sz="1500">
                          <a:solidFill>
                            <a:schemeClr val="tx1"/>
                          </a:solidFill>
                          <a:latin typeface="Times New Roman" pitchFamily="18" charset="0"/>
                        </a:defRPr>
                      </a:lvl4pPr>
                      <a:lvl5pPr marL="1069975" defTabSz="957263">
                        <a:spcBef>
                          <a:spcPct val="20000"/>
                        </a:spcBef>
                        <a:tabLst>
                          <a:tab pos="741363" algn="l"/>
                        </a:tabLst>
                        <a:defRPr sz="1300">
                          <a:solidFill>
                            <a:schemeClr val="tx1"/>
                          </a:solidFill>
                          <a:latin typeface="Times New Roman" pitchFamily="18" charset="0"/>
                        </a:defRPr>
                      </a:lvl5pPr>
                      <a:lvl6pPr marL="1527175" defTabSz="957263" eaLnBrk="0" fontAlgn="base" hangingPunct="0">
                        <a:spcBef>
                          <a:spcPct val="20000"/>
                        </a:spcBef>
                        <a:spcAft>
                          <a:spcPct val="0"/>
                        </a:spcAft>
                        <a:tabLst>
                          <a:tab pos="741363" algn="l"/>
                        </a:tabLst>
                        <a:defRPr sz="1300">
                          <a:solidFill>
                            <a:schemeClr val="tx1"/>
                          </a:solidFill>
                          <a:latin typeface="Times New Roman" pitchFamily="18" charset="0"/>
                        </a:defRPr>
                      </a:lvl6pPr>
                      <a:lvl7pPr marL="1984375" defTabSz="957263" eaLnBrk="0" fontAlgn="base" hangingPunct="0">
                        <a:spcBef>
                          <a:spcPct val="20000"/>
                        </a:spcBef>
                        <a:spcAft>
                          <a:spcPct val="0"/>
                        </a:spcAft>
                        <a:tabLst>
                          <a:tab pos="741363" algn="l"/>
                        </a:tabLst>
                        <a:defRPr sz="1300">
                          <a:solidFill>
                            <a:schemeClr val="tx1"/>
                          </a:solidFill>
                          <a:latin typeface="Times New Roman" pitchFamily="18" charset="0"/>
                        </a:defRPr>
                      </a:lvl7pPr>
                      <a:lvl8pPr marL="2441575" defTabSz="957263" eaLnBrk="0" fontAlgn="base" hangingPunct="0">
                        <a:spcBef>
                          <a:spcPct val="20000"/>
                        </a:spcBef>
                        <a:spcAft>
                          <a:spcPct val="0"/>
                        </a:spcAft>
                        <a:tabLst>
                          <a:tab pos="741363" algn="l"/>
                        </a:tabLst>
                        <a:defRPr sz="1300">
                          <a:solidFill>
                            <a:schemeClr val="tx1"/>
                          </a:solidFill>
                          <a:latin typeface="Times New Roman" pitchFamily="18" charset="0"/>
                        </a:defRPr>
                      </a:lvl8pPr>
                      <a:lvl9pPr marL="2898775" defTabSz="957263" eaLnBrk="0" fontAlgn="base" hangingPunct="0">
                        <a:spcBef>
                          <a:spcPct val="20000"/>
                        </a:spcBef>
                        <a:spcAft>
                          <a:spcPct val="0"/>
                        </a:spcAft>
                        <a:tabLst>
                          <a:tab pos="741363" algn="l"/>
                        </a:tabLst>
                        <a:defRPr sz="1300">
                          <a:solidFill>
                            <a:schemeClr val="tx1"/>
                          </a:solidFill>
                          <a:latin typeface="Times New Roman" pitchFamily="18" charset="0"/>
                        </a:defRPr>
                      </a:lvl9pPr>
                    </a:lstStyle>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r>
                        <a:rPr kumimoji="0" lang="en-US" altLang="en-US" sz="1800" b="1" i="0" u="none" strike="noStrike" cap="none" normalizeH="0" baseline="0" dirty="0" smtClean="0">
                          <a:ln>
                            <a:noFill/>
                          </a:ln>
                          <a:solidFill>
                            <a:schemeClr val="tx1"/>
                          </a:solidFill>
                          <a:effectLst/>
                          <a:latin typeface="Times New Roman" pitchFamily="18" charset="0"/>
                        </a:rPr>
                        <a:t>Free Market as the central institution</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957263">
                        <a:spcBef>
                          <a:spcPct val="20000"/>
                        </a:spcBef>
                        <a:spcAft>
                          <a:spcPct val="100000"/>
                        </a:spcAft>
                        <a:tabLst>
                          <a:tab pos="741363" algn="l"/>
                        </a:tabLst>
                        <a:defRPr sz="2100" b="1">
                          <a:solidFill>
                            <a:schemeClr val="tx1"/>
                          </a:solidFill>
                          <a:latin typeface="Times New Roman" pitchFamily="18" charset="0"/>
                        </a:defRPr>
                      </a:lvl1pPr>
                      <a:lvl2pPr marL="165100" defTabSz="957263">
                        <a:spcBef>
                          <a:spcPct val="20000"/>
                        </a:spcBef>
                        <a:buClr>
                          <a:schemeClr val="tx1"/>
                        </a:buClr>
                        <a:buFont typeface="Zapf Dingbats" charset="2"/>
                        <a:tabLst>
                          <a:tab pos="741363" algn="l"/>
                        </a:tabLst>
                        <a:defRPr sz="1900" b="1">
                          <a:solidFill>
                            <a:schemeClr val="tx1"/>
                          </a:solidFill>
                          <a:latin typeface="Times New Roman" pitchFamily="18" charset="0"/>
                        </a:defRPr>
                      </a:lvl2pPr>
                      <a:lvl3pPr marL="414338" defTabSz="957263">
                        <a:spcBef>
                          <a:spcPct val="20000"/>
                        </a:spcBef>
                        <a:buClr>
                          <a:schemeClr val="tx1"/>
                        </a:buClr>
                        <a:buFont typeface="Zapf Dingbats" charset="2"/>
                        <a:tabLst>
                          <a:tab pos="741363" algn="l"/>
                        </a:tabLst>
                        <a:defRPr sz="1500" b="1">
                          <a:solidFill>
                            <a:schemeClr val="tx1"/>
                          </a:solidFill>
                          <a:latin typeface="Times New Roman" pitchFamily="18" charset="0"/>
                        </a:defRPr>
                      </a:lvl3pPr>
                      <a:lvl4pPr marL="747713" defTabSz="957263">
                        <a:spcBef>
                          <a:spcPct val="20000"/>
                        </a:spcBef>
                        <a:tabLst>
                          <a:tab pos="741363" algn="l"/>
                        </a:tabLst>
                        <a:defRPr sz="1500">
                          <a:solidFill>
                            <a:schemeClr val="tx1"/>
                          </a:solidFill>
                          <a:latin typeface="Times New Roman" pitchFamily="18" charset="0"/>
                        </a:defRPr>
                      </a:lvl4pPr>
                      <a:lvl5pPr marL="1069975" defTabSz="957263">
                        <a:spcBef>
                          <a:spcPct val="20000"/>
                        </a:spcBef>
                        <a:tabLst>
                          <a:tab pos="741363" algn="l"/>
                        </a:tabLst>
                        <a:defRPr sz="1300">
                          <a:solidFill>
                            <a:schemeClr val="tx1"/>
                          </a:solidFill>
                          <a:latin typeface="Times New Roman" pitchFamily="18" charset="0"/>
                        </a:defRPr>
                      </a:lvl5pPr>
                      <a:lvl6pPr marL="1527175" defTabSz="957263" eaLnBrk="0" fontAlgn="base" hangingPunct="0">
                        <a:spcBef>
                          <a:spcPct val="20000"/>
                        </a:spcBef>
                        <a:spcAft>
                          <a:spcPct val="0"/>
                        </a:spcAft>
                        <a:tabLst>
                          <a:tab pos="741363" algn="l"/>
                        </a:tabLst>
                        <a:defRPr sz="1300">
                          <a:solidFill>
                            <a:schemeClr val="tx1"/>
                          </a:solidFill>
                          <a:latin typeface="Times New Roman" pitchFamily="18" charset="0"/>
                        </a:defRPr>
                      </a:lvl6pPr>
                      <a:lvl7pPr marL="1984375" defTabSz="957263" eaLnBrk="0" fontAlgn="base" hangingPunct="0">
                        <a:spcBef>
                          <a:spcPct val="20000"/>
                        </a:spcBef>
                        <a:spcAft>
                          <a:spcPct val="0"/>
                        </a:spcAft>
                        <a:tabLst>
                          <a:tab pos="741363" algn="l"/>
                        </a:tabLst>
                        <a:defRPr sz="1300">
                          <a:solidFill>
                            <a:schemeClr val="tx1"/>
                          </a:solidFill>
                          <a:latin typeface="Times New Roman" pitchFamily="18" charset="0"/>
                        </a:defRPr>
                      </a:lvl7pPr>
                      <a:lvl8pPr marL="2441575" defTabSz="957263" eaLnBrk="0" fontAlgn="base" hangingPunct="0">
                        <a:spcBef>
                          <a:spcPct val="20000"/>
                        </a:spcBef>
                        <a:spcAft>
                          <a:spcPct val="0"/>
                        </a:spcAft>
                        <a:tabLst>
                          <a:tab pos="741363" algn="l"/>
                        </a:tabLst>
                        <a:defRPr sz="1300">
                          <a:solidFill>
                            <a:schemeClr val="tx1"/>
                          </a:solidFill>
                          <a:latin typeface="Times New Roman" pitchFamily="18" charset="0"/>
                        </a:defRPr>
                      </a:lvl8pPr>
                      <a:lvl9pPr marL="2898775" defTabSz="957263" eaLnBrk="0" fontAlgn="base" hangingPunct="0">
                        <a:spcBef>
                          <a:spcPct val="20000"/>
                        </a:spcBef>
                        <a:spcAft>
                          <a:spcPct val="0"/>
                        </a:spcAft>
                        <a:tabLst>
                          <a:tab pos="741363" algn="l"/>
                        </a:tabLst>
                        <a:defRPr sz="1300">
                          <a:solidFill>
                            <a:schemeClr val="tx1"/>
                          </a:solidFill>
                          <a:latin typeface="Times New Roman" pitchFamily="18" charset="0"/>
                        </a:defRPr>
                      </a:lvl9pPr>
                    </a:lstStyle>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r>
                        <a:rPr kumimoji="0" lang="en-US" altLang="en-US" sz="1800" b="1" i="0" u="none" strike="noStrike" cap="none" normalizeH="0" baseline="0" smtClean="0">
                          <a:ln>
                            <a:noFill/>
                          </a:ln>
                          <a:solidFill>
                            <a:schemeClr val="tx1"/>
                          </a:solidFill>
                          <a:effectLst/>
                          <a:latin typeface="Times New Roman" pitchFamily="18" charset="0"/>
                        </a:rPr>
                        <a:t>Intermediate level of decommo-dification</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957263">
                        <a:spcBef>
                          <a:spcPct val="20000"/>
                        </a:spcBef>
                        <a:spcAft>
                          <a:spcPct val="100000"/>
                        </a:spcAft>
                        <a:tabLst>
                          <a:tab pos="741363" algn="l"/>
                        </a:tabLst>
                        <a:defRPr sz="2100" b="1">
                          <a:solidFill>
                            <a:schemeClr val="tx1"/>
                          </a:solidFill>
                          <a:latin typeface="Times New Roman" pitchFamily="18" charset="0"/>
                        </a:defRPr>
                      </a:lvl1pPr>
                      <a:lvl2pPr marL="165100" defTabSz="957263">
                        <a:spcBef>
                          <a:spcPct val="20000"/>
                        </a:spcBef>
                        <a:buClr>
                          <a:schemeClr val="tx1"/>
                        </a:buClr>
                        <a:buFont typeface="Zapf Dingbats" charset="2"/>
                        <a:tabLst>
                          <a:tab pos="741363" algn="l"/>
                        </a:tabLst>
                        <a:defRPr sz="1900" b="1">
                          <a:solidFill>
                            <a:schemeClr val="tx1"/>
                          </a:solidFill>
                          <a:latin typeface="Times New Roman" pitchFamily="18" charset="0"/>
                        </a:defRPr>
                      </a:lvl2pPr>
                      <a:lvl3pPr marL="414338" defTabSz="957263">
                        <a:spcBef>
                          <a:spcPct val="20000"/>
                        </a:spcBef>
                        <a:buClr>
                          <a:schemeClr val="tx1"/>
                        </a:buClr>
                        <a:buFont typeface="Zapf Dingbats" charset="2"/>
                        <a:tabLst>
                          <a:tab pos="741363" algn="l"/>
                        </a:tabLst>
                        <a:defRPr sz="1500" b="1">
                          <a:solidFill>
                            <a:schemeClr val="tx1"/>
                          </a:solidFill>
                          <a:latin typeface="Times New Roman" pitchFamily="18" charset="0"/>
                        </a:defRPr>
                      </a:lvl3pPr>
                      <a:lvl4pPr marL="747713" defTabSz="957263">
                        <a:spcBef>
                          <a:spcPct val="20000"/>
                        </a:spcBef>
                        <a:tabLst>
                          <a:tab pos="741363" algn="l"/>
                        </a:tabLst>
                        <a:defRPr sz="1500">
                          <a:solidFill>
                            <a:schemeClr val="tx1"/>
                          </a:solidFill>
                          <a:latin typeface="Times New Roman" pitchFamily="18" charset="0"/>
                        </a:defRPr>
                      </a:lvl4pPr>
                      <a:lvl5pPr marL="1069975" defTabSz="957263">
                        <a:spcBef>
                          <a:spcPct val="20000"/>
                        </a:spcBef>
                        <a:tabLst>
                          <a:tab pos="741363" algn="l"/>
                        </a:tabLst>
                        <a:defRPr sz="1300">
                          <a:solidFill>
                            <a:schemeClr val="tx1"/>
                          </a:solidFill>
                          <a:latin typeface="Times New Roman" pitchFamily="18" charset="0"/>
                        </a:defRPr>
                      </a:lvl5pPr>
                      <a:lvl6pPr marL="1527175" defTabSz="957263" eaLnBrk="0" fontAlgn="base" hangingPunct="0">
                        <a:spcBef>
                          <a:spcPct val="20000"/>
                        </a:spcBef>
                        <a:spcAft>
                          <a:spcPct val="0"/>
                        </a:spcAft>
                        <a:tabLst>
                          <a:tab pos="741363" algn="l"/>
                        </a:tabLst>
                        <a:defRPr sz="1300">
                          <a:solidFill>
                            <a:schemeClr val="tx1"/>
                          </a:solidFill>
                          <a:latin typeface="Times New Roman" pitchFamily="18" charset="0"/>
                        </a:defRPr>
                      </a:lvl6pPr>
                      <a:lvl7pPr marL="1984375" defTabSz="957263" eaLnBrk="0" fontAlgn="base" hangingPunct="0">
                        <a:spcBef>
                          <a:spcPct val="20000"/>
                        </a:spcBef>
                        <a:spcAft>
                          <a:spcPct val="0"/>
                        </a:spcAft>
                        <a:tabLst>
                          <a:tab pos="741363" algn="l"/>
                        </a:tabLst>
                        <a:defRPr sz="1300">
                          <a:solidFill>
                            <a:schemeClr val="tx1"/>
                          </a:solidFill>
                          <a:latin typeface="Times New Roman" pitchFamily="18" charset="0"/>
                        </a:defRPr>
                      </a:lvl7pPr>
                      <a:lvl8pPr marL="2441575" defTabSz="957263" eaLnBrk="0" fontAlgn="base" hangingPunct="0">
                        <a:spcBef>
                          <a:spcPct val="20000"/>
                        </a:spcBef>
                        <a:spcAft>
                          <a:spcPct val="0"/>
                        </a:spcAft>
                        <a:tabLst>
                          <a:tab pos="741363" algn="l"/>
                        </a:tabLst>
                        <a:defRPr sz="1300">
                          <a:solidFill>
                            <a:schemeClr val="tx1"/>
                          </a:solidFill>
                          <a:latin typeface="Times New Roman" pitchFamily="18" charset="0"/>
                        </a:defRPr>
                      </a:lvl8pPr>
                      <a:lvl9pPr marL="2898775" defTabSz="957263" eaLnBrk="0" fontAlgn="base" hangingPunct="0">
                        <a:spcBef>
                          <a:spcPct val="20000"/>
                        </a:spcBef>
                        <a:spcAft>
                          <a:spcPct val="0"/>
                        </a:spcAft>
                        <a:tabLst>
                          <a:tab pos="741363" algn="l"/>
                        </a:tabLst>
                        <a:defRPr sz="1300">
                          <a:solidFill>
                            <a:schemeClr val="tx1"/>
                          </a:solidFill>
                          <a:latin typeface="Times New Roman" pitchFamily="18" charset="0"/>
                        </a:defRPr>
                      </a:lvl9pPr>
                    </a:lstStyle>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r>
                        <a:rPr kumimoji="0" lang="en-US" altLang="en-US" sz="1800" b="1" i="0" u="none" strike="noStrike" cap="none" normalizeH="0" baseline="0" dirty="0" smtClean="0">
                          <a:ln>
                            <a:noFill/>
                          </a:ln>
                          <a:solidFill>
                            <a:schemeClr val="tx1"/>
                          </a:solidFill>
                          <a:effectLst/>
                          <a:latin typeface="Times New Roman" pitchFamily="18" charset="0"/>
                        </a:rPr>
                        <a:t>Collective social consumption promoted</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60474">
                <a:tc>
                  <a:txBody>
                    <a:bodyPr/>
                    <a:lstStyle>
                      <a:lvl1pPr defTabSz="957263">
                        <a:spcBef>
                          <a:spcPct val="20000"/>
                        </a:spcBef>
                        <a:spcAft>
                          <a:spcPct val="100000"/>
                        </a:spcAft>
                        <a:tabLst>
                          <a:tab pos="741363" algn="l"/>
                        </a:tabLst>
                        <a:defRPr sz="2100" b="1">
                          <a:solidFill>
                            <a:schemeClr val="tx1"/>
                          </a:solidFill>
                          <a:latin typeface="Times New Roman" pitchFamily="18" charset="0"/>
                        </a:defRPr>
                      </a:lvl1pPr>
                      <a:lvl2pPr marL="165100" defTabSz="957263">
                        <a:spcBef>
                          <a:spcPct val="20000"/>
                        </a:spcBef>
                        <a:buClr>
                          <a:schemeClr val="tx1"/>
                        </a:buClr>
                        <a:buFont typeface="Zapf Dingbats" charset="2"/>
                        <a:tabLst>
                          <a:tab pos="741363" algn="l"/>
                        </a:tabLst>
                        <a:defRPr sz="1900" b="1">
                          <a:solidFill>
                            <a:schemeClr val="tx1"/>
                          </a:solidFill>
                          <a:latin typeface="Times New Roman" pitchFamily="18" charset="0"/>
                        </a:defRPr>
                      </a:lvl2pPr>
                      <a:lvl3pPr marL="414338" defTabSz="957263">
                        <a:spcBef>
                          <a:spcPct val="20000"/>
                        </a:spcBef>
                        <a:buClr>
                          <a:schemeClr val="tx1"/>
                        </a:buClr>
                        <a:buFont typeface="Zapf Dingbats" charset="2"/>
                        <a:tabLst>
                          <a:tab pos="741363" algn="l"/>
                        </a:tabLst>
                        <a:defRPr sz="1500" b="1">
                          <a:solidFill>
                            <a:schemeClr val="tx1"/>
                          </a:solidFill>
                          <a:latin typeface="Times New Roman" pitchFamily="18" charset="0"/>
                        </a:defRPr>
                      </a:lvl3pPr>
                      <a:lvl4pPr marL="747713" defTabSz="957263">
                        <a:spcBef>
                          <a:spcPct val="20000"/>
                        </a:spcBef>
                        <a:tabLst>
                          <a:tab pos="741363" algn="l"/>
                        </a:tabLst>
                        <a:defRPr sz="1500">
                          <a:solidFill>
                            <a:schemeClr val="tx1"/>
                          </a:solidFill>
                          <a:latin typeface="Times New Roman" pitchFamily="18" charset="0"/>
                        </a:defRPr>
                      </a:lvl4pPr>
                      <a:lvl5pPr marL="1069975" defTabSz="957263">
                        <a:spcBef>
                          <a:spcPct val="20000"/>
                        </a:spcBef>
                        <a:tabLst>
                          <a:tab pos="741363" algn="l"/>
                        </a:tabLst>
                        <a:defRPr sz="1300">
                          <a:solidFill>
                            <a:schemeClr val="tx1"/>
                          </a:solidFill>
                          <a:latin typeface="Times New Roman" pitchFamily="18" charset="0"/>
                        </a:defRPr>
                      </a:lvl5pPr>
                      <a:lvl6pPr marL="1527175" defTabSz="957263" eaLnBrk="0" fontAlgn="base" hangingPunct="0">
                        <a:spcBef>
                          <a:spcPct val="20000"/>
                        </a:spcBef>
                        <a:spcAft>
                          <a:spcPct val="0"/>
                        </a:spcAft>
                        <a:tabLst>
                          <a:tab pos="741363" algn="l"/>
                        </a:tabLst>
                        <a:defRPr sz="1300">
                          <a:solidFill>
                            <a:schemeClr val="tx1"/>
                          </a:solidFill>
                          <a:latin typeface="Times New Roman" pitchFamily="18" charset="0"/>
                        </a:defRPr>
                      </a:lvl6pPr>
                      <a:lvl7pPr marL="1984375" defTabSz="957263" eaLnBrk="0" fontAlgn="base" hangingPunct="0">
                        <a:spcBef>
                          <a:spcPct val="20000"/>
                        </a:spcBef>
                        <a:spcAft>
                          <a:spcPct val="0"/>
                        </a:spcAft>
                        <a:tabLst>
                          <a:tab pos="741363" algn="l"/>
                        </a:tabLst>
                        <a:defRPr sz="1300">
                          <a:solidFill>
                            <a:schemeClr val="tx1"/>
                          </a:solidFill>
                          <a:latin typeface="Times New Roman" pitchFamily="18" charset="0"/>
                        </a:defRPr>
                      </a:lvl7pPr>
                      <a:lvl8pPr marL="2441575" defTabSz="957263" eaLnBrk="0" fontAlgn="base" hangingPunct="0">
                        <a:spcBef>
                          <a:spcPct val="20000"/>
                        </a:spcBef>
                        <a:spcAft>
                          <a:spcPct val="0"/>
                        </a:spcAft>
                        <a:tabLst>
                          <a:tab pos="741363" algn="l"/>
                        </a:tabLst>
                        <a:defRPr sz="1300">
                          <a:solidFill>
                            <a:schemeClr val="tx1"/>
                          </a:solidFill>
                          <a:latin typeface="Times New Roman" pitchFamily="18" charset="0"/>
                        </a:defRPr>
                      </a:lvl8pPr>
                      <a:lvl9pPr marL="2898775" defTabSz="957263" eaLnBrk="0" fontAlgn="base" hangingPunct="0">
                        <a:spcBef>
                          <a:spcPct val="20000"/>
                        </a:spcBef>
                        <a:spcAft>
                          <a:spcPct val="0"/>
                        </a:spcAft>
                        <a:tabLst>
                          <a:tab pos="741363" algn="l"/>
                        </a:tabLst>
                        <a:defRPr sz="1300">
                          <a:solidFill>
                            <a:schemeClr val="tx1"/>
                          </a:solidFill>
                          <a:latin typeface="Times New Roman" pitchFamily="18" charset="0"/>
                        </a:defRPr>
                      </a:lvl9pPr>
                    </a:lstStyle>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r>
                        <a:rPr kumimoji="0" lang="en-US" altLang="en-US" sz="1800" b="1" i="0" u="none" strike="noStrike" cap="none" normalizeH="0" baseline="0" smtClean="0">
                          <a:ln>
                            <a:noFill/>
                          </a:ln>
                          <a:solidFill>
                            <a:schemeClr val="tx1"/>
                          </a:solidFill>
                          <a:effectLst/>
                          <a:latin typeface="Times New Roman" pitchFamily="18" charset="0"/>
                        </a:rPr>
                        <a:t>System of social stratification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957263">
                        <a:spcBef>
                          <a:spcPct val="20000"/>
                        </a:spcBef>
                        <a:spcAft>
                          <a:spcPct val="100000"/>
                        </a:spcAft>
                        <a:tabLst>
                          <a:tab pos="741363" algn="l"/>
                        </a:tabLst>
                        <a:defRPr sz="2100" b="1">
                          <a:solidFill>
                            <a:schemeClr val="tx1"/>
                          </a:solidFill>
                          <a:latin typeface="Times New Roman" pitchFamily="18" charset="0"/>
                        </a:defRPr>
                      </a:lvl1pPr>
                      <a:lvl2pPr marL="165100" defTabSz="957263">
                        <a:spcBef>
                          <a:spcPct val="20000"/>
                        </a:spcBef>
                        <a:buClr>
                          <a:schemeClr val="tx1"/>
                        </a:buClr>
                        <a:buFont typeface="Zapf Dingbats" charset="2"/>
                        <a:tabLst>
                          <a:tab pos="741363" algn="l"/>
                        </a:tabLst>
                        <a:defRPr sz="1900" b="1">
                          <a:solidFill>
                            <a:schemeClr val="tx1"/>
                          </a:solidFill>
                          <a:latin typeface="Times New Roman" pitchFamily="18" charset="0"/>
                        </a:defRPr>
                      </a:lvl2pPr>
                      <a:lvl3pPr marL="414338" defTabSz="957263">
                        <a:spcBef>
                          <a:spcPct val="20000"/>
                        </a:spcBef>
                        <a:buClr>
                          <a:schemeClr val="tx1"/>
                        </a:buClr>
                        <a:buFont typeface="Zapf Dingbats" charset="2"/>
                        <a:tabLst>
                          <a:tab pos="741363" algn="l"/>
                        </a:tabLst>
                        <a:defRPr sz="1500" b="1">
                          <a:solidFill>
                            <a:schemeClr val="tx1"/>
                          </a:solidFill>
                          <a:latin typeface="Times New Roman" pitchFamily="18" charset="0"/>
                        </a:defRPr>
                      </a:lvl3pPr>
                      <a:lvl4pPr marL="747713" defTabSz="957263">
                        <a:spcBef>
                          <a:spcPct val="20000"/>
                        </a:spcBef>
                        <a:tabLst>
                          <a:tab pos="741363" algn="l"/>
                        </a:tabLst>
                        <a:defRPr sz="1500">
                          <a:solidFill>
                            <a:schemeClr val="tx1"/>
                          </a:solidFill>
                          <a:latin typeface="Times New Roman" pitchFamily="18" charset="0"/>
                        </a:defRPr>
                      </a:lvl4pPr>
                      <a:lvl5pPr marL="1069975" defTabSz="957263">
                        <a:spcBef>
                          <a:spcPct val="20000"/>
                        </a:spcBef>
                        <a:tabLst>
                          <a:tab pos="741363" algn="l"/>
                        </a:tabLst>
                        <a:defRPr sz="1300">
                          <a:solidFill>
                            <a:schemeClr val="tx1"/>
                          </a:solidFill>
                          <a:latin typeface="Times New Roman" pitchFamily="18" charset="0"/>
                        </a:defRPr>
                      </a:lvl5pPr>
                      <a:lvl6pPr marL="1527175" defTabSz="957263" eaLnBrk="0" fontAlgn="base" hangingPunct="0">
                        <a:spcBef>
                          <a:spcPct val="20000"/>
                        </a:spcBef>
                        <a:spcAft>
                          <a:spcPct val="0"/>
                        </a:spcAft>
                        <a:tabLst>
                          <a:tab pos="741363" algn="l"/>
                        </a:tabLst>
                        <a:defRPr sz="1300">
                          <a:solidFill>
                            <a:schemeClr val="tx1"/>
                          </a:solidFill>
                          <a:latin typeface="Times New Roman" pitchFamily="18" charset="0"/>
                        </a:defRPr>
                      </a:lvl6pPr>
                      <a:lvl7pPr marL="1984375" defTabSz="957263" eaLnBrk="0" fontAlgn="base" hangingPunct="0">
                        <a:spcBef>
                          <a:spcPct val="20000"/>
                        </a:spcBef>
                        <a:spcAft>
                          <a:spcPct val="0"/>
                        </a:spcAft>
                        <a:tabLst>
                          <a:tab pos="741363" algn="l"/>
                        </a:tabLst>
                        <a:defRPr sz="1300">
                          <a:solidFill>
                            <a:schemeClr val="tx1"/>
                          </a:solidFill>
                          <a:latin typeface="Times New Roman" pitchFamily="18" charset="0"/>
                        </a:defRPr>
                      </a:lvl7pPr>
                      <a:lvl8pPr marL="2441575" defTabSz="957263" eaLnBrk="0" fontAlgn="base" hangingPunct="0">
                        <a:spcBef>
                          <a:spcPct val="20000"/>
                        </a:spcBef>
                        <a:spcAft>
                          <a:spcPct val="0"/>
                        </a:spcAft>
                        <a:tabLst>
                          <a:tab pos="741363" algn="l"/>
                        </a:tabLst>
                        <a:defRPr sz="1300">
                          <a:solidFill>
                            <a:schemeClr val="tx1"/>
                          </a:solidFill>
                          <a:latin typeface="Times New Roman" pitchFamily="18" charset="0"/>
                        </a:defRPr>
                      </a:lvl8pPr>
                      <a:lvl9pPr marL="2898775" defTabSz="957263" eaLnBrk="0" fontAlgn="base" hangingPunct="0">
                        <a:spcBef>
                          <a:spcPct val="20000"/>
                        </a:spcBef>
                        <a:spcAft>
                          <a:spcPct val="0"/>
                        </a:spcAft>
                        <a:tabLst>
                          <a:tab pos="741363" algn="l"/>
                        </a:tabLst>
                        <a:defRPr sz="1300">
                          <a:solidFill>
                            <a:schemeClr val="tx1"/>
                          </a:solidFill>
                          <a:latin typeface="Times New Roman" pitchFamily="18" charset="0"/>
                        </a:defRPr>
                      </a:lvl9pPr>
                    </a:lstStyle>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r>
                        <a:rPr kumimoji="0" lang="en-US" altLang="en-US" sz="1800" b="1" i="0" u="none" strike="noStrike" cap="none" normalizeH="0" baseline="0" smtClean="0">
                          <a:ln>
                            <a:noFill/>
                          </a:ln>
                          <a:solidFill>
                            <a:schemeClr val="tx1"/>
                          </a:solidFill>
                          <a:effectLst/>
                          <a:latin typeface="Times New Roman" pitchFamily="18" charset="0"/>
                        </a:rPr>
                        <a:t>Protection of the (good) poor, but stigmatization of “free riders”: </a:t>
                      </a:r>
                      <a:br>
                        <a:rPr kumimoji="0" lang="en-US" altLang="en-US" sz="1800" b="1" i="0" u="none" strike="noStrike" cap="none" normalizeH="0" baseline="0" smtClean="0">
                          <a:ln>
                            <a:noFill/>
                          </a:ln>
                          <a:solidFill>
                            <a:schemeClr val="tx1"/>
                          </a:solidFill>
                          <a:effectLst/>
                          <a:latin typeface="Times New Roman" pitchFamily="18" charset="0"/>
                        </a:rPr>
                      </a:br>
                      <a:r>
                        <a:rPr kumimoji="0" lang="en-US" altLang="en-US" sz="1800" b="1" i="0" u="none" strike="noStrike" cap="none" normalizeH="0" baseline="0" smtClean="0">
                          <a:ln>
                            <a:noFill/>
                          </a:ln>
                          <a:solidFill>
                            <a:schemeClr val="tx1"/>
                          </a:solidFill>
                          <a:effectLst/>
                          <a:latin typeface="Times New Roman" pitchFamily="18" charset="0"/>
                        </a:rPr>
                        <a:t>Strong economic inequalities but more permeable boundaries between social classes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957263">
                        <a:spcBef>
                          <a:spcPct val="20000"/>
                        </a:spcBef>
                        <a:spcAft>
                          <a:spcPct val="100000"/>
                        </a:spcAft>
                        <a:tabLst>
                          <a:tab pos="741363" algn="l"/>
                        </a:tabLst>
                        <a:defRPr sz="2100" b="1">
                          <a:solidFill>
                            <a:schemeClr val="tx1"/>
                          </a:solidFill>
                          <a:latin typeface="Times New Roman" pitchFamily="18" charset="0"/>
                        </a:defRPr>
                      </a:lvl1pPr>
                      <a:lvl2pPr marL="165100" defTabSz="957263">
                        <a:spcBef>
                          <a:spcPct val="20000"/>
                        </a:spcBef>
                        <a:buClr>
                          <a:schemeClr val="tx1"/>
                        </a:buClr>
                        <a:buFont typeface="Zapf Dingbats" charset="2"/>
                        <a:tabLst>
                          <a:tab pos="741363" algn="l"/>
                        </a:tabLst>
                        <a:defRPr sz="1900" b="1">
                          <a:solidFill>
                            <a:schemeClr val="tx1"/>
                          </a:solidFill>
                          <a:latin typeface="Times New Roman" pitchFamily="18" charset="0"/>
                        </a:defRPr>
                      </a:lvl2pPr>
                      <a:lvl3pPr marL="414338" defTabSz="957263">
                        <a:spcBef>
                          <a:spcPct val="20000"/>
                        </a:spcBef>
                        <a:buClr>
                          <a:schemeClr val="tx1"/>
                        </a:buClr>
                        <a:buFont typeface="Zapf Dingbats" charset="2"/>
                        <a:tabLst>
                          <a:tab pos="741363" algn="l"/>
                        </a:tabLst>
                        <a:defRPr sz="1500" b="1">
                          <a:solidFill>
                            <a:schemeClr val="tx1"/>
                          </a:solidFill>
                          <a:latin typeface="Times New Roman" pitchFamily="18" charset="0"/>
                        </a:defRPr>
                      </a:lvl3pPr>
                      <a:lvl4pPr marL="747713" defTabSz="957263">
                        <a:spcBef>
                          <a:spcPct val="20000"/>
                        </a:spcBef>
                        <a:tabLst>
                          <a:tab pos="741363" algn="l"/>
                        </a:tabLst>
                        <a:defRPr sz="1500">
                          <a:solidFill>
                            <a:schemeClr val="tx1"/>
                          </a:solidFill>
                          <a:latin typeface="Times New Roman" pitchFamily="18" charset="0"/>
                        </a:defRPr>
                      </a:lvl4pPr>
                      <a:lvl5pPr marL="1069975" defTabSz="957263">
                        <a:spcBef>
                          <a:spcPct val="20000"/>
                        </a:spcBef>
                        <a:tabLst>
                          <a:tab pos="741363" algn="l"/>
                        </a:tabLst>
                        <a:defRPr sz="1300">
                          <a:solidFill>
                            <a:schemeClr val="tx1"/>
                          </a:solidFill>
                          <a:latin typeface="Times New Roman" pitchFamily="18" charset="0"/>
                        </a:defRPr>
                      </a:lvl5pPr>
                      <a:lvl6pPr marL="1527175" defTabSz="957263" eaLnBrk="0" fontAlgn="base" hangingPunct="0">
                        <a:spcBef>
                          <a:spcPct val="20000"/>
                        </a:spcBef>
                        <a:spcAft>
                          <a:spcPct val="0"/>
                        </a:spcAft>
                        <a:tabLst>
                          <a:tab pos="741363" algn="l"/>
                        </a:tabLst>
                        <a:defRPr sz="1300">
                          <a:solidFill>
                            <a:schemeClr val="tx1"/>
                          </a:solidFill>
                          <a:latin typeface="Times New Roman" pitchFamily="18" charset="0"/>
                        </a:defRPr>
                      </a:lvl6pPr>
                      <a:lvl7pPr marL="1984375" defTabSz="957263" eaLnBrk="0" fontAlgn="base" hangingPunct="0">
                        <a:spcBef>
                          <a:spcPct val="20000"/>
                        </a:spcBef>
                        <a:spcAft>
                          <a:spcPct val="0"/>
                        </a:spcAft>
                        <a:tabLst>
                          <a:tab pos="741363" algn="l"/>
                        </a:tabLst>
                        <a:defRPr sz="1300">
                          <a:solidFill>
                            <a:schemeClr val="tx1"/>
                          </a:solidFill>
                          <a:latin typeface="Times New Roman" pitchFamily="18" charset="0"/>
                        </a:defRPr>
                      </a:lvl7pPr>
                      <a:lvl8pPr marL="2441575" defTabSz="957263" eaLnBrk="0" fontAlgn="base" hangingPunct="0">
                        <a:spcBef>
                          <a:spcPct val="20000"/>
                        </a:spcBef>
                        <a:spcAft>
                          <a:spcPct val="0"/>
                        </a:spcAft>
                        <a:tabLst>
                          <a:tab pos="741363" algn="l"/>
                        </a:tabLst>
                        <a:defRPr sz="1300">
                          <a:solidFill>
                            <a:schemeClr val="tx1"/>
                          </a:solidFill>
                          <a:latin typeface="Times New Roman" pitchFamily="18" charset="0"/>
                        </a:defRPr>
                      </a:lvl8pPr>
                      <a:lvl9pPr marL="2898775" defTabSz="957263" eaLnBrk="0" fontAlgn="base" hangingPunct="0">
                        <a:spcBef>
                          <a:spcPct val="20000"/>
                        </a:spcBef>
                        <a:spcAft>
                          <a:spcPct val="0"/>
                        </a:spcAft>
                        <a:tabLst>
                          <a:tab pos="741363" algn="l"/>
                        </a:tabLst>
                        <a:defRPr sz="1300">
                          <a:solidFill>
                            <a:schemeClr val="tx1"/>
                          </a:solidFill>
                          <a:latin typeface="Times New Roman" pitchFamily="18" charset="0"/>
                        </a:defRPr>
                      </a:lvl9pPr>
                    </a:lstStyle>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r>
                        <a:rPr kumimoji="0" lang="en-US" altLang="en-US" sz="1800" b="1" i="0" u="none" strike="noStrike" cap="none" normalizeH="0" baseline="0" smtClean="0">
                          <a:ln>
                            <a:noFill/>
                          </a:ln>
                          <a:solidFill>
                            <a:schemeClr val="tx1"/>
                          </a:solidFill>
                          <a:effectLst/>
                          <a:latin typeface="Times New Roman" pitchFamily="18" charset="0"/>
                        </a:rPr>
                        <a:t>Solidarity between equals: Intermediate degree of inequality but social boundaries strongly impermeable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957263">
                        <a:spcBef>
                          <a:spcPct val="20000"/>
                        </a:spcBef>
                        <a:spcAft>
                          <a:spcPct val="100000"/>
                        </a:spcAft>
                        <a:tabLst>
                          <a:tab pos="741363" algn="l"/>
                        </a:tabLst>
                        <a:defRPr sz="2100" b="1">
                          <a:solidFill>
                            <a:schemeClr val="tx1"/>
                          </a:solidFill>
                          <a:latin typeface="Times New Roman" pitchFamily="18" charset="0"/>
                        </a:defRPr>
                      </a:lvl1pPr>
                      <a:lvl2pPr marL="165100" defTabSz="957263">
                        <a:spcBef>
                          <a:spcPct val="20000"/>
                        </a:spcBef>
                        <a:buClr>
                          <a:schemeClr val="tx1"/>
                        </a:buClr>
                        <a:buFont typeface="Zapf Dingbats" charset="2"/>
                        <a:tabLst>
                          <a:tab pos="741363" algn="l"/>
                        </a:tabLst>
                        <a:defRPr sz="1900" b="1">
                          <a:solidFill>
                            <a:schemeClr val="tx1"/>
                          </a:solidFill>
                          <a:latin typeface="Times New Roman" pitchFamily="18" charset="0"/>
                        </a:defRPr>
                      </a:lvl2pPr>
                      <a:lvl3pPr marL="414338" defTabSz="957263">
                        <a:spcBef>
                          <a:spcPct val="20000"/>
                        </a:spcBef>
                        <a:buClr>
                          <a:schemeClr val="tx1"/>
                        </a:buClr>
                        <a:buFont typeface="Zapf Dingbats" charset="2"/>
                        <a:tabLst>
                          <a:tab pos="741363" algn="l"/>
                        </a:tabLst>
                        <a:defRPr sz="1500" b="1">
                          <a:solidFill>
                            <a:schemeClr val="tx1"/>
                          </a:solidFill>
                          <a:latin typeface="Times New Roman" pitchFamily="18" charset="0"/>
                        </a:defRPr>
                      </a:lvl3pPr>
                      <a:lvl4pPr marL="747713" defTabSz="957263">
                        <a:spcBef>
                          <a:spcPct val="20000"/>
                        </a:spcBef>
                        <a:tabLst>
                          <a:tab pos="741363" algn="l"/>
                        </a:tabLst>
                        <a:defRPr sz="1500">
                          <a:solidFill>
                            <a:schemeClr val="tx1"/>
                          </a:solidFill>
                          <a:latin typeface="Times New Roman" pitchFamily="18" charset="0"/>
                        </a:defRPr>
                      </a:lvl4pPr>
                      <a:lvl5pPr marL="1069975" defTabSz="957263">
                        <a:spcBef>
                          <a:spcPct val="20000"/>
                        </a:spcBef>
                        <a:tabLst>
                          <a:tab pos="741363" algn="l"/>
                        </a:tabLst>
                        <a:defRPr sz="1300">
                          <a:solidFill>
                            <a:schemeClr val="tx1"/>
                          </a:solidFill>
                          <a:latin typeface="Times New Roman" pitchFamily="18" charset="0"/>
                        </a:defRPr>
                      </a:lvl5pPr>
                      <a:lvl6pPr marL="1527175" defTabSz="957263" eaLnBrk="0" fontAlgn="base" hangingPunct="0">
                        <a:spcBef>
                          <a:spcPct val="20000"/>
                        </a:spcBef>
                        <a:spcAft>
                          <a:spcPct val="0"/>
                        </a:spcAft>
                        <a:tabLst>
                          <a:tab pos="741363" algn="l"/>
                        </a:tabLst>
                        <a:defRPr sz="1300">
                          <a:solidFill>
                            <a:schemeClr val="tx1"/>
                          </a:solidFill>
                          <a:latin typeface="Times New Roman" pitchFamily="18" charset="0"/>
                        </a:defRPr>
                      </a:lvl6pPr>
                      <a:lvl7pPr marL="1984375" defTabSz="957263" eaLnBrk="0" fontAlgn="base" hangingPunct="0">
                        <a:spcBef>
                          <a:spcPct val="20000"/>
                        </a:spcBef>
                        <a:spcAft>
                          <a:spcPct val="0"/>
                        </a:spcAft>
                        <a:tabLst>
                          <a:tab pos="741363" algn="l"/>
                        </a:tabLst>
                        <a:defRPr sz="1300">
                          <a:solidFill>
                            <a:schemeClr val="tx1"/>
                          </a:solidFill>
                          <a:latin typeface="Times New Roman" pitchFamily="18" charset="0"/>
                        </a:defRPr>
                      </a:lvl7pPr>
                      <a:lvl8pPr marL="2441575" defTabSz="957263" eaLnBrk="0" fontAlgn="base" hangingPunct="0">
                        <a:spcBef>
                          <a:spcPct val="20000"/>
                        </a:spcBef>
                        <a:spcAft>
                          <a:spcPct val="0"/>
                        </a:spcAft>
                        <a:tabLst>
                          <a:tab pos="741363" algn="l"/>
                        </a:tabLst>
                        <a:defRPr sz="1300">
                          <a:solidFill>
                            <a:schemeClr val="tx1"/>
                          </a:solidFill>
                          <a:latin typeface="Times New Roman" pitchFamily="18" charset="0"/>
                        </a:defRPr>
                      </a:lvl8pPr>
                      <a:lvl9pPr marL="2898775" defTabSz="957263" eaLnBrk="0" fontAlgn="base" hangingPunct="0">
                        <a:spcBef>
                          <a:spcPct val="20000"/>
                        </a:spcBef>
                        <a:spcAft>
                          <a:spcPct val="0"/>
                        </a:spcAft>
                        <a:tabLst>
                          <a:tab pos="741363" algn="l"/>
                        </a:tabLst>
                        <a:defRPr sz="1300">
                          <a:solidFill>
                            <a:schemeClr val="tx1"/>
                          </a:solidFill>
                          <a:latin typeface="Times New Roman" pitchFamily="18" charset="0"/>
                        </a:defRPr>
                      </a:lvl9pPr>
                    </a:lstStyle>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r>
                        <a:rPr kumimoji="0" lang="en-US" altLang="en-US" sz="1800" b="1" i="0" u="none" strike="noStrike" cap="none" normalizeH="0" baseline="0" dirty="0" smtClean="0">
                          <a:ln>
                            <a:noFill/>
                          </a:ln>
                          <a:solidFill>
                            <a:schemeClr val="tx1"/>
                          </a:solidFill>
                          <a:effectLst/>
                          <a:latin typeface="Times New Roman" pitchFamily="18" charset="0"/>
                        </a:rPr>
                        <a:t>Economic, gender,  inequality is minimal and strong “fluidity” (net mobility, equality of opportunities &amp; outcomes) between classes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81116">
                <a:tc>
                  <a:txBody>
                    <a:bodyPr/>
                    <a:lstStyle>
                      <a:lvl1pPr defTabSz="957263">
                        <a:spcBef>
                          <a:spcPct val="20000"/>
                        </a:spcBef>
                        <a:spcAft>
                          <a:spcPct val="100000"/>
                        </a:spcAft>
                        <a:tabLst>
                          <a:tab pos="741363" algn="l"/>
                        </a:tabLst>
                        <a:defRPr sz="2100" b="1">
                          <a:solidFill>
                            <a:schemeClr val="tx1"/>
                          </a:solidFill>
                          <a:latin typeface="Times New Roman" pitchFamily="18" charset="0"/>
                        </a:defRPr>
                      </a:lvl1pPr>
                      <a:lvl2pPr marL="165100" defTabSz="957263">
                        <a:spcBef>
                          <a:spcPct val="20000"/>
                        </a:spcBef>
                        <a:buClr>
                          <a:schemeClr val="tx1"/>
                        </a:buClr>
                        <a:buFont typeface="Zapf Dingbats" charset="2"/>
                        <a:tabLst>
                          <a:tab pos="741363" algn="l"/>
                        </a:tabLst>
                        <a:defRPr sz="1900" b="1">
                          <a:solidFill>
                            <a:schemeClr val="tx1"/>
                          </a:solidFill>
                          <a:latin typeface="Times New Roman" pitchFamily="18" charset="0"/>
                        </a:defRPr>
                      </a:lvl2pPr>
                      <a:lvl3pPr marL="414338" defTabSz="957263">
                        <a:spcBef>
                          <a:spcPct val="20000"/>
                        </a:spcBef>
                        <a:buClr>
                          <a:schemeClr val="tx1"/>
                        </a:buClr>
                        <a:buFont typeface="Zapf Dingbats" charset="2"/>
                        <a:tabLst>
                          <a:tab pos="741363" algn="l"/>
                        </a:tabLst>
                        <a:defRPr sz="1500" b="1">
                          <a:solidFill>
                            <a:schemeClr val="tx1"/>
                          </a:solidFill>
                          <a:latin typeface="Times New Roman" pitchFamily="18" charset="0"/>
                        </a:defRPr>
                      </a:lvl3pPr>
                      <a:lvl4pPr marL="747713" defTabSz="957263">
                        <a:spcBef>
                          <a:spcPct val="20000"/>
                        </a:spcBef>
                        <a:tabLst>
                          <a:tab pos="741363" algn="l"/>
                        </a:tabLst>
                        <a:defRPr sz="1500">
                          <a:solidFill>
                            <a:schemeClr val="tx1"/>
                          </a:solidFill>
                          <a:latin typeface="Times New Roman" pitchFamily="18" charset="0"/>
                        </a:defRPr>
                      </a:lvl4pPr>
                      <a:lvl5pPr marL="1069975" defTabSz="957263">
                        <a:spcBef>
                          <a:spcPct val="20000"/>
                        </a:spcBef>
                        <a:tabLst>
                          <a:tab pos="741363" algn="l"/>
                        </a:tabLst>
                        <a:defRPr sz="1300">
                          <a:solidFill>
                            <a:schemeClr val="tx1"/>
                          </a:solidFill>
                          <a:latin typeface="Times New Roman" pitchFamily="18" charset="0"/>
                        </a:defRPr>
                      </a:lvl5pPr>
                      <a:lvl6pPr marL="1527175" defTabSz="957263" eaLnBrk="0" fontAlgn="base" hangingPunct="0">
                        <a:spcBef>
                          <a:spcPct val="20000"/>
                        </a:spcBef>
                        <a:spcAft>
                          <a:spcPct val="0"/>
                        </a:spcAft>
                        <a:tabLst>
                          <a:tab pos="741363" algn="l"/>
                        </a:tabLst>
                        <a:defRPr sz="1300">
                          <a:solidFill>
                            <a:schemeClr val="tx1"/>
                          </a:solidFill>
                          <a:latin typeface="Times New Roman" pitchFamily="18" charset="0"/>
                        </a:defRPr>
                      </a:lvl6pPr>
                      <a:lvl7pPr marL="1984375" defTabSz="957263" eaLnBrk="0" fontAlgn="base" hangingPunct="0">
                        <a:spcBef>
                          <a:spcPct val="20000"/>
                        </a:spcBef>
                        <a:spcAft>
                          <a:spcPct val="0"/>
                        </a:spcAft>
                        <a:tabLst>
                          <a:tab pos="741363" algn="l"/>
                        </a:tabLst>
                        <a:defRPr sz="1300">
                          <a:solidFill>
                            <a:schemeClr val="tx1"/>
                          </a:solidFill>
                          <a:latin typeface="Times New Roman" pitchFamily="18" charset="0"/>
                        </a:defRPr>
                      </a:lvl7pPr>
                      <a:lvl8pPr marL="2441575" defTabSz="957263" eaLnBrk="0" fontAlgn="base" hangingPunct="0">
                        <a:spcBef>
                          <a:spcPct val="20000"/>
                        </a:spcBef>
                        <a:spcAft>
                          <a:spcPct val="0"/>
                        </a:spcAft>
                        <a:tabLst>
                          <a:tab pos="741363" algn="l"/>
                        </a:tabLst>
                        <a:defRPr sz="1300">
                          <a:solidFill>
                            <a:schemeClr val="tx1"/>
                          </a:solidFill>
                          <a:latin typeface="Times New Roman" pitchFamily="18" charset="0"/>
                        </a:defRPr>
                      </a:lvl8pPr>
                      <a:lvl9pPr marL="2898775" defTabSz="957263" eaLnBrk="0" fontAlgn="base" hangingPunct="0">
                        <a:spcBef>
                          <a:spcPct val="20000"/>
                        </a:spcBef>
                        <a:spcAft>
                          <a:spcPct val="0"/>
                        </a:spcAft>
                        <a:tabLst>
                          <a:tab pos="741363" algn="l"/>
                        </a:tabLst>
                        <a:defRPr sz="1300">
                          <a:solidFill>
                            <a:schemeClr val="tx1"/>
                          </a:solidFill>
                          <a:latin typeface="Times New Roman" pitchFamily="18" charset="0"/>
                        </a:defRPr>
                      </a:lvl9pPr>
                    </a:lstStyle>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r>
                        <a:rPr kumimoji="0" lang="en-US" altLang="en-US" sz="1800" b="1" i="0" u="none" strike="noStrike" cap="none" normalizeH="0" baseline="0" smtClean="0">
                          <a:ln>
                            <a:noFill/>
                          </a:ln>
                          <a:solidFill>
                            <a:schemeClr val="tx1"/>
                          </a:solidFill>
                          <a:effectLst/>
                          <a:latin typeface="Times New Roman" pitchFamily="18" charset="0"/>
                        </a:rPr>
                        <a:t>Typical countries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957263">
                        <a:spcBef>
                          <a:spcPct val="20000"/>
                        </a:spcBef>
                        <a:spcAft>
                          <a:spcPct val="100000"/>
                        </a:spcAft>
                        <a:tabLst>
                          <a:tab pos="741363" algn="l"/>
                        </a:tabLst>
                        <a:defRPr sz="2100" b="1">
                          <a:solidFill>
                            <a:schemeClr val="tx1"/>
                          </a:solidFill>
                          <a:latin typeface="Times New Roman" pitchFamily="18" charset="0"/>
                        </a:defRPr>
                      </a:lvl1pPr>
                      <a:lvl2pPr marL="165100" defTabSz="957263">
                        <a:spcBef>
                          <a:spcPct val="20000"/>
                        </a:spcBef>
                        <a:buClr>
                          <a:schemeClr val="tx1"/>
                        </a:buClr>
                        <a:buFont typeface="Zapf Dingbats" charset="2"/>
                        <a:tabLst>
                          <a:tab pos="741363" algn="l"/>
                        </a:tabLst>
                        <a:defRPr sz="1900" b="1">
                          <a:solidFill>
                            <a:schemeClr val="tx1"/>
                          </a:solidFill>
                          <a:latin typeface="Times New Roman" pitchFamily="18" charset="0"/>
                        </a:defRPr>
                      </a:lvl2pPr>
                      <a:lvl3pPr marL="414338" defTabSz="957263">
                        <a:spcBef>
                          <a:spcPct val="20000"/>
                        </a:spcBef>
                        <a:buClr>
                          <a:schemeClr val="tx1"/>
                        </a:buClr>
                        <a:buFont typeface="Zapf Dingbats" charset="2"/>
                        <a:tabLst>
                          <a:tab pos="741363" algn="l"/>
                        </a:tabLst>
                        <a:defRPr sz="1500" b="1">
                          <a:solidFill>
                            <a:schemeClr val="tx1"/>
                          </a:solidFill>
                          <a:latin typeface="Times New Roman" pitchFamily="18" charset="0"/>
                        </a:defRPr>
                      </a:lvl3pPr>
                      <a:lvl4pPr marL="747713" defTabSz="957263">
                        <a:spcBef>
                          <a:spcPct val="20000"/>
                        </a:spcBef>
                        <a:tabLst>
                          <a:tab pos="741363" algn="l"/>
                        </a:tabLst>
                        <a:defRPr sz="1500">
                          <a:solidFill>
                            <a:schemeClr val="tx1"/>
                          </a:solidFill>
                          <a:latin typeface="Times New Roman" pitchFamily="18" charset="0"/>
                        </a:defRPr>
                      </a:lvl4pPr>
                      <a:lvl5pPr marL="1069975" defTabSz="957263">
                        <a:spcBef>
                          <a:spcPct val="20000"/>
                        </a:spcBef>
                        <a:tabLst>
                          <a:tab pos="741363" algn="l"/>
                        </a:tabLst>
                        <a:defRPr sz="1300">
                          <a:solidFill>
                            <a:schemeClr val="tx1"/>
                          </a:solidFill>
                          <a:latin typeface="Times New Roman" pitchFamily="18" charset="0"/>
                        </a:defRPr>
                      </a:lvl5pPr>
                      <a:lvl6pPr marL="1527175" defTabSz="957263" eaLnBrk="0" fontAlgn="base" hangingPunct="0">
                        <a:spcBef>
                          <a:spcPct val="20000"/>
                        </a:spcBef>
                        <a:spcAft>
                          <a:spcPct val="0"/>
                        </a:spcAft>
                        <a:tabLst>
                          <a:tab pos="741363" algn="l"/>
                        </a:tabLst>
                        <a:defRPr sz="1300">
                          <a:solidFill>
                            <a:schemeClr val="tx1"/>
                          </a:solidFill>
                          <a:latin typeface="Times New Roman" pitchFamily="18" charset="0"/>
                        </a:defRPr>
                      </a:lvl6pPr>
                      <a:lvl7pPr marL="1984375" defTabSz="957263" eaLnBrk="0" fontAlgn="base" hangingPunct="0">
                        <a:spcBef>
                          <a:spcPct val="20000"/>
                        </a:spcBef>
                        <a:spcAft>
                          <a:spcPct val="0"/>
                        </a:spcAft>
                        <a:tabLst>
                          <a:tab pos="741363" algn="l"/>
                        </a:tabLst>
                        <a:defRPr sz="1300">
                          <a:solidFill>
                            <a:schemeClr val="tx1"/>
                          </a:solidFill>
                          <a:latin typeface="Times New Roman" pitchFamily="18" charset="0"/>
                        </a:defRPr>
                      </a:lvl7pPr>
                      <a:lvl8pPr marL="2441575" defTabSz="957263" eaLnBrk="0" fontAlgn="base" hangingPunct="0">
                        <a:spcBef>
                          <a:spcPct val="20000"/>
                        </a:spcBef>
                        <a:spcAft>
                          <a:spcPct val="0"/>
                        </a:spcAft>
                        <a:tabLst>
                          <a:tab pos="741363" algn="l"/>
                        </a:tabLst>
                        <a:defRPr sz="1300">
                          <a:solidFill>
                            <a:schemeClr val="tx1"/>
                          </a:solidFill>
                          <a:latin typeface="Times New Roman" pitchFamily="18" charset="0"/>
                        </a:defRPr>
                      </a:lvl8pPr>
                      <a:lvl9pPr marL="2898775" defTabSz="957263" eaLnBrk="0" fontAlgn="base" hangingPunct="0">
                        <a:spcBef>
                          <a:spcPct val="20000"/>
                        </a:spcBef>
                        <a:spcAft>
                          <a:spcPct val="0"/>
                        </a:spcAft>
                        <a:tabLst>
                          <a:tab pos="741363" algn="l"/>
                        </a:tabLst>
                        <a:defRPr sz="1300">
                          <a:solidFill>
                            <a:schemeClr val="tx1"/>
                          </a:solidFill>
                          <a:latin typeface="Times New Roman" pitchFamily="18" charset="0"/>
                        </a:defRPr>
                      </a:lvl9pPr>
                    </a:lstStyle>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r>
                        <a:rPr kumimoji="0" lang="en-US" altLang="en-US" sz="1800" b="1" i="0" u="none" strike="noStrike" cap="none" normalizeH="0" baseline="0" smtClean="0">
                          <a:ln>
                            <a:noFill/>
                          </a:ln>
                          <a:solidFill>
                            <a:schemeClr val="tx1"/>
                          </a:solidFill>
                          <a:effectLst/>
                          <a:latin typeface="Times New Roman" pitchFamily="18" charset="0"/>
                        </a:rPr>
                        <a:t>US UK </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957263">
                        <a:spcBef>
                          <a:spcPct val="20000"/>
                        </a:spcBef>
                        <a:spcAft>
                          <a:spcPct val="100000"/>
                        </a:spcAft>
                        <a:tabLst>
                          <a:tab pos="741363" algn="l"/>
                        </a:tabLst>
                        <a:defRPr sz="2100" b="1">
                          <a:solidFill>
                            <a:schemeClr val="tx1"/>
                          </a:solidFill>
                          <a:latin typeface="Times New Roman" pitchFamily="18" charset="0"/>
                        </a:defRPr>
                      </a:lvl1pPr>
                      <a:lvl2pPr marL="165100" defTabSz="957263">
                        <a:spcBef>
                          <a:spcPct val="20000"/>
                        </a:spcBef>
                        <a:buClr>
                          <a:schemeClr val="tx1"/>
                        </a:buClr>
                        <a:buFont typeface="Zapf Dingbats" charset="2"/>
                        <a:tabLst>
                          <a:tab pos="741363" algn="l"/>
                        </a:tabLst>
                        <a:defRPr sz="1900" b="1">
                          <a:solidFill>
                            <a:schemeClr val="tx1"/>
                          </a:solidFill>
                          <a:latin typeface="Times New Roman" pitchFamily="18" charset="0"/>
                        </a:defRPr>
                      </a:lvl2pPr>
                      <a:lvl3pPr marL="414338" defTabSz="957263">
                        <a:spcBef>
                          <a:spcPct val="20000"/>
                        </a:spcBef>
                        <a:buClr>
                          <a:schemeClr val="tx1"/>
                        </a:buClr>
                        <a:buFont typeface="Zapf Dingbats" charset="2"/>
                        <a:tabLst>
                          <a:tab pos="741363" algn="l"/>
                        </a:tabLst>
                        <a:defRPr sz="1500" b="1">
                          <a:solidFill>
                            <a:schemeClr val="tx1"/>
                          </a:solidFill>
                          <a:latin typeface="Times New Roman" pitchFamily="18" charset="0"/>
                        </a:defRPr>
                      </a:lvl3pPr>
                      <a:lvl4pPr marL="747713" defTabSz="957263">
                        <a:spcBef>
                          <a:spcPct val="20000"/>
                        </a:spcBef>
                        <a:tabLst>
                          <a:tab pos="741363" algn="l"/>
                        </a:tabLst>
                        <a:defRPr sz="1500">
                          <a:solidFill>
                            <a:schemeClr val="tx1"/>
                          </a:solidFill>
                          <a:latin typeface="Times New Roman" pitchFamily="18" charset="0"/>
                        </a:defRPr>
                      </a:lvl4pPr>
                      <a:lvl5pPr marL="1069975" defTabSz="957263">
                        <a:spcBef>
                          <a:spcPct val="20000"/>
                        </a:spcBef>
                        <a:tabLst>
                          <a:tab pos="741363" algn="l"/>
                        </a:tabLst>
                        <a:defRPr sz="1300">
                          <a:solidFill>
                            <a:schemeClr val="tx1"/>
                          </a:solidFill>
                          <a:latin typeface="Times New Roman" pitchFamily="18" charset="0"/>
                        </a:defRPr>
                      </a:lvl5pPr>
                      <a:lvl6pPr marL="1527175" defTabSz="957263" eaLnBrk="0" fontAlgn="base" hangingPunct="0">
                        <a:spcBef>
                          <a:spcPct val="20000"/>
                        </a:spcBef>
                        <a:spcAft>
                          <a:spcPct val="0"/>
                        </a:spcAft>
                        <a:tabLst>
                          <a:tab pos="741363" algn="l"/>
                        </a:tabLst>
                        <a:defRPr sz="1300">
                          <a:solidFill>
                            <a:schemeClr val="tx1"/>
                          </a:solidFill>
                          <a:latin typeface="Times New Roman" pitchFamily="18" charset="0"/>
                        </a:defRPr>
                      </a:lvl6pPr>
                      <a:lvl7pPr marL="1984375" defTabSz="957263" eaLnBrk="0" fontAlgn="base" hangingPunct="0">
                        <a:spcBef>
                          <a:spcPct val="20000"/>
                        </a:spcBef>
                        <a:spcAft>
                          <a:spcPct val="0"/>
                        </a:spcAft>
                        <a:tabLst>
                          <a:tab pos="741363" algn="l"/>
                        </a:tabLst>
                        <a:defRPr sz="1300">
                          <a:solidFill>
                            <a:schemeClr val="tx1"/>
                          </a:solidFill>
                          <a:latin typeface="Times New Roman" pitchFamily="18" charset="0"/>
                        </a:defRPr>
                      </a:lvl7pPr>
                      <a:lvl8pPr marL="2441575" defTabSz="957263" eaLnBrk="0" fontAlgn="base" hangingPunct="0">
                        <a:spcBef>
                          <a:spcPct val="20000"/>
                        </a:spcBef>
                        <a:spcAft>
                          <a:spcPct val="0"/>
                        </a:spcAft>
                        <a:tabLst>
                          <a:tab pos="741363" algn="l"/>
                        </a:tabLst>
                        <a:defRPr sz="1300">
                          <a:solidFill>
                            <a:schemeClr val="tx1"/>
                          </a:solidFill>
                          <a:latin typeface="Times New Roman" pitchFamily="18" charset="0"/>
                        </a:defRPr>
                      </a:lvl8pPr>
                      <a:lvl9pPr marL="2898775" defTabSz="957263" eaLnBrk="0" fontAlgn="base" hangingPunct="0">
                        <a:spcBef>
                          <a:spcPct val="20000"/>
                        </a:spcBef>
                        <a:spcAft>
                          <a:spcPct val="0"/>
                        </a:spcAft>
                        <a:tabLst>
                          <a:tab pos="741363" algn="l"/>
                        </a:tabLst>
                        <a:defRPr sz="1300">
                          <a:solidFill>
                            <a:schemeClr val="tx1"/>
                          </a:solidFill>
                          <a:latin typeface="Times New Roman" pitchFamily="18" charset="0"/>
                        </a:defRPr>
                      </a:lvl9pPr>
                    </a:lstStyle>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r>
                        <a:rPr kumimoji="0" lang="en-US" altLang="en-US" sz="1800" b="1" i="0" u="none" strike="noStrike" cap="none" normalizeH="0" baseline="0" smtClean="0">
                          <a:ln>
                            <a:noFill/>
                          </a:ln>
                          <a:solidFill>
                            <a:schemeClr val="tx1"/>
                          </a:solidFill>
                          <a:effectLst/>
                          <a:latin typeface="Times New Roman" pitchFamily="18" charset="0"/>
                        </a:rPr>
                        <a:t>Germany</a:t>
                      </a:r>
                      <a:br>
                        <a:rPr kumimoji="0" lang="en-US" altLang="en-US" sz="1800" b="1" i="0" u="none" strike="noStrike" cap="none" normalizeH="0" baseline="0" smtClean="0">
                          <a:ln>
                            <a:noFill/>
                          </a:ln>
                          <a:solidFill>
                            <a:schemeClr val="tx1"/>
                          </a:solidFill>
                          <a:effectLst/>
                          <a:latin typeface="Times New Roman" pitchFamily="18" charset="0"/>
                        </a:rPr>
                      </a:br>
                      <a:r>
                        <a:rPr kumimoji="0" lang="en-US" altLang="en-US" sz="1800" b="1" i="0" u="none" strike="noStrike" cap="none" normalizeH="0" baseline="0" smtClean="0">
                          <a:ln>
                            <a:noFill/>
                          </a:ln>
                          <a:solidFill>
                            <a:schemeClr val="tx1"/>
                          </a:solidFill>
                          <a:effectLst/>
                          <a:latin typeface="Times New Roman" pitchFamily="18" charset="0"/>
                        </a:rPr>
                        <a:t>(France)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957263">
                        <a:spcBef>
                          <a:spcPct val="20000"/>
                        </a:spcBef>
                        <a:spcAft>
                          <a:spcPct val="100000"/>
                        </a:spcAft>
                        <a:tabLst>
                          <a:tab pos="741363" algn="l"/>
                        </a:tabLst>
                        <a:defRPr sz="2100" b="1">
                          <a:solidFill>
                            <a:schemeClr val="tx1"/>
                          </a:solidFill>
                          <a:latin typeface="Times New Roman" pitchFamily="18" charset="0"/>
                        </a:defRPr>
                      </a:lvl1pPr>
                      <a:lvl2pPr marL="165100" defTabSz="957263">
                        <a:spcBef>
                          <a:spcPct val="20000"/>
                        </a:spcBef>
                        <a:buClr>
                          <a:schemeClr val="tx1"/>
                        </a:buClr>
                        <a:buFont typeface="Zapf Dingbats" charset="2"/>
                        <a:tabLst>
                          <a:tab pos="741363" algn="l"/>
                        </a:tabLst>
                        <a:defRPr sz="1900" b="1">
                          <a:solidFill>
                            <a:schemeClr val="tx1"/>
                          </a:solidFill>
                          <a:latin typeface="Times New Roman" pitchFamily="18" charset="0"/>
                        </a:defRPr>
                      </a:lvl2pPr>
                      <a:lvl3pPr marL="414338" defTabSz="957263">
                        <a:spcBef>
                          <a:spcPct val="20000"/>
                        </a:spcBef>
                        <a:buClr>
                          <a:schemeClr val="tx1"/>
                        </a:buClr>
                        <a:buFont typeface="Zapf Dingbats" charset="2"/>
                        <a:tabLst>
                          <a:tab pos="741363" algn="l"/>
                        </a:tabLst>
                        <a:defRPr sz="1500" b="1">
                          <a:solidFill>
                            <a:schemeClr val="tx1"/>
                          </a:solidFill>
                          <a:latin typeface="Times New Roman" pitchFamily="18" charset="0"/>
                        </a:defRPr>
                      </a:lvl3pPr>
                      <a:lvl4pPr marL="747713" defTabSz="957263">
                        <a:spcBef>
                          <a:spcPct val="20000"/>
                        </a:spcBef>
                        <a:tabLst>
                          <a:tab pos="741363" algn="l"/>
                        </a:tabLst>
                        <a:defRPr sz="1500">
                          <a:solidFill>
                            <a:schemeClr val="tx1"/>
                          </a:solidFill>
                          <a:latin typeface="Times New Roman" pitchFamily="18" charset="0"/>
                        </a:defRPr>
                      </a:lvl4pPr>
                      <a:lvl5pPr marL="1069975" defTabSz="957263">
                        <a:spcBef>
                          <a:spcPct val="20000"/>
                        </a:spcBef>
                        <a:tabLst>
                          <a:tab pos="741363" algn="l"/>
                        </a:tabLst>
                        <a:defRPr sz="1300">
                          <a:solidFill>
                            <a:schemeClr val="tx1"/>
                          </a:solidFill>
                          <a:latin typeface="Times New Roman" pitchFamily="18" charset="0"/>
                        </a:defRPr>
                      </a:lvl5pPr>
                      <a:lvl6pPr marL="1527175" defTabSz="957263" eaLnBrk="0" fontAlgn="base" hangingPunct="0">
                        <a:spcBef>
                          <a:spcPct val="20000"/>
                        </a:spcBef>
                        <a:spcAft>
                          <a:spcPct val="0"/>
                        </a:spcAft>
                        <a:tabLst>
                          <a:tab pos="741363" algn="l"/>
                        </a:tabLst>
                        <a:defRPr sz="1300">
                          <a:solidFill>
                            <a:schemeClr val="tx1"/>
                          </a:solidFill>
                          <a:latin typeface="Times New Roman" pitchFamily="18" charset="0"/>
                        </a:defRPr>
                      </a:lvl6pPr>
                      <a:lvl7pPr marL="1984375" defTabSz="957263" eaLnBrk="0" fontAlgn="base" hangingPunct="0">
                        <a:spcBef>
                          <a:spcPct val="20000"/>
                        </a:spcBef>
                        <a:spcAft>
                          <a:spcPct val="0"/>
                        </a:spcAft>
                        <a:tabLst>
                          <a:tab pos="741363" algn="l"/>
                        </a:tabLst>
                        <a:defRPr sz="1300">
                          <a:solidFill>
                            <a:schemeClr val="tx1"/>
                          </a:solidFill>
                          <a:latin typeface="Times New Roman" pitchFamily="18" charset="0"/>
                        </a:defRPr>
                      </a:lvl7pPr>
                      <a:lvl8pPr marL="2441575" defTabSz="957263" eaLnBrk="0" fontAlgn="base" hangingPunct="0">
                        <a:spcBef>
                          <a:spcPct val="20000"/>
                        </a:spcBef>
                        <a:spcAft>
                          <a:spcPct val="0"/>
                        </a:spcAft>
                        <a:tabLst>
                          <a:tab pos="741363" algn="l"/>
                        </a:tabLst>
                        <a:defRPr sz="1300">
                          <a:solidFill>
                            <a:schemeClr val="tx1"/>
                          </a:solidFill>
                          <a:latin typeface="Times New Roman" pitchFamily="18" charset="0"/>
                        </a:defRPr>
                      </a:lvl8pPr>
                      <a:lvl9pPr marL="2898775" defTabSz="957263" eaLnBrk="0" fontAlgn="base" hangingPunct="0">
                        <a:spcBef>
                          <a:spcPct val="20000"/>
                        </a:spcBef>
                        <a:spcAft>
                          <a:spcPct val="0"/>
                        </a:spcAft>
                        <a:tabLst>
                          <a:tab pos="741363" algn="l"/>
                        </a:tabLst>
                        <a:defRPr sz="1300">
                          <a:solidFill>
                            <a:schemeClr val="tx1"/>
                          </a:solidFill>
                          <a:latin typeface="Times New Roman" pitchFamily="18" charset="0"/>
                        </a:defRPr>
                      </a:lvl9pPr>
                    </a:lstStyle>
                    <a:p>
                      <a:pPr marL="0" marR="0" lvl="0" indent="0" algn="ctr" defTabSz="957263" rtl="0" eaLnBrk="0" fontAlgn="base" latinLnBrk="0" hangingPunct="0">
                        <a:lnSpc>
                          <a:spcPct val="100000"/>
                        </a:lnSpc>
                        <a:spcBef>
                          <a:spcPct val="20000"/>
                        </a:spcBef>
                        <a:spcAft>
                          <a:spcPct val="100000"/>
                        </a:spcAft>
                        <a:buClrTx/>
                        <a:buSzTx/>
                        <a:buFontTx/>
                        <a:buNone/>
                        <a:tabLst>
                          <a:tab pos="741363" algn="l"/>
                        </a:tabLst>
                      </a:pPr>
                      <a:r>
                        <a:rPr kumimoji="0" lang="en-US" altLang="en-US" sz="1800" b="1" i="0" u="none" strike="noStrike" cap="none" normalizeH="0" baseline="0" dirty="0" smtClean="0">
                          <a:ln>
                            <a:noFill/>
                          </a:ln>
                          <a:solidFill>
                            <a:schemeClr val="tx1"/>
                          </a:solidFill>
                          <a:effectLst/>
                          <a:latin typeface="Times New Roman" pitchFamily="18" charset="0"/>
                        </a:rPr>
                        <a:t>Sweden</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41</a:t>
            </a:fld>
            <a:endParaRPr lang="fr-CH" dirty="0"/>
          </a:p>
        </p:txBody>
      </p:sp>
    </p:spTree>
    <p:extLst>
      <p:ext uri="{BB962C8B-B14F-4D97-AF65-F5344CB8AC3E}">
        <p14:creationId xmlns:p14="http://schemas.microsoft.com/office/powerpoint/2010/main" val="26313995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0"/>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F9DFA9D2-A8E3-4BA8-B6E5-847019D7A071}" type="slidenum">
              <a:rPr lang="fr-FR" sz="1400"/>
              <a:pPr/>
              <a:t>42</a:t>
            </a:fld>
            <a:endParaRPr lang="fr-FR" sz="1400"/>
          </a:p>
        </p:txBody>
      </p:sp>
      <p:sp>
        <p:nvSpPr>
          <p:cNvPr id="26627" name="Rectangle 2"/>
          <p:cNvSpPr>
            <a:spLocks noChangeArrowheads="1"/>
          </p:cNvSpPr>
          <p:nvPr/>
        </p:nvSpPr>
        <p:spPr bwMode="auto">
          <a:xfrm>
            <a:off x="1524000" y="44450"/>
            <a:ext cx="9251951"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p>
            <a:pPr marL="747713" lvl="3" defTabSz="957263">
              <a:spcBef>
                <a:spcPct val="20000"/>
              </a:spcBef>
              <a:tabLst>
                <a:tab pos="741363" algn="l"/>
              </a:tabLst>
            </a:pPr>
            <a:endParaRPr lang="en-US" sz="900" dirty="0"/>
          </a:p>
          <a:p>
            <a:pPr defTabSz="957263">
              <a:spcBef>
                <a:spcPct val="20000"/>
              </a:spcBef>
              <a:spcAft>
                <a:spcPct val="100000"/>
              </a:spcAft>
              <a:tabLst>
                <a:tab pos="741363" algn="l"/>
              </a:tabLst>
            </a:pPr>
            <a:r>
              <a:rPr lang="en-US" sz="2100" b="1" dirty="0"/>
              <a:t>Three (+1) modalities </a:t>
            </a:r>
            <a:r>
              <a:rPr lang="en-US" sz="2100" b="1" dirty="0" err="1"/>
              <a:t>Esping</a:t>
            </a:r>
            <a:r>
              <a:rPr lang="en-US" sz="2100" b="1" dirty="0"/>
              <a:t>-Andersen Typology of Welfare states :</a:t>
            </a:r>
          </a:p>
          <a:p>
            <a:pPr marL="582613" lvl="2" indent="-168275" defTabSz="957263">
              <a:spcBef>
                <a:spcPct val="20000"/>
              </a:spcBef>
              <a:buClr>
                <a:schemeClr val="tx1"/>
              </a:buClr>
              <a:buFontTx/>
              <a:buChar char="•"/>
              <a:tabLst>
                <a:tab pos="741363" algn="l"/>
              </a:tabLst>
            </a:pPr>
            <a:r>
              <a:rPr lang="en-US" sz="2000" b="1" dirty="0"/>
              <a:t>Conservative model (Continental Europe) : FRANCE </a:t>
            </a:r>
            <a:br>
              <a:rPr lang="en-US" sz="2000" b="1" dirty="0"/>
            </a:br>
            <a:r>
              <a:rPr lang="en-US" sz="2000" dirty="0"/>
              <a:t>Preservation of (old) social balance, with social insurance excluding unemployed =&gt; strong </a:t>
            </a:r>
            <a:r>
              <a:rPr lang="en-US" sz="2000" dirty="0" err="1"/>
              <a:t>intercohort</a:t>
            </a:r>
            <a:r>
              <a:rPr lang="en-US" sz="2000" dirty="0"/>
              <a:t> inequalities and less </a:t>
            </a:r>
            <a:r>
              <a:rPr lang="en-US" sz="2000" dirty="0" err="1"/>
              <a:t>intracohort</a:t>
            </a:r>
            <a:r>
              <a:rPr lang="en-US" sz="2000" dirty="0"/>
              <a:t> inequalities than in the Liberal model</a:t>
            </a:r>
            <a:endParaRPr lang="en-US" dirty="0"/>
          </a:p>
          <a:p>
            <a:pPr marL="582613" lvl="2" indent="-168275" defTabSz="957263">
              <a:spcBef>
                <a:spcPct val="20000"/>
              </a:spcBef>
              <a:buClr>
                <a:schemeClr val="tx1"/>
              </a:buClr>
              <a:buFontTx/>
              <a:buChar char="•"/>
              <a:tabLst>
                <a:tab pos="741363" algn="l"/>
              </a:tabLst>
            </a:pPr>
            <a:r>
              <a:rPr lang="en-US" sz="2000" b="1" dirty="0"/>
              <a:t>&lt;</a:t>
            </a:r>
            <a:r>
              <a:rPr lang="en-US" sz="2000" b="1" dirty="0" err="1"/>
              <a:t>Familialistic</a:t>
            </a:r>
            <a:r>
              <a:rPr lang="en-US" sz="2000" b="1" dirty="0"/>
              <a:t> Model (Mediterranean Europe) : ITALY&gt;</a:t>
            </a:r>
            <a:br>
              <a:rPr lang="en-US" sz="2000" b="1" dirty="0"/>
            </a:br>
            <a:r>
              <a:rPr lang="en-US" sz="2000" b="1" dirty="0"/>
              <a:t>&lt;</a:t>
            </a:r>
            <a:r>
              <a:rPr lang="en-US" sz="2000" dirty="0"/>
              <a:t>Conservative + family and local and </a:t>
            </a:r>
            <a:r>
              <a:rPr lang="en-US" sz="2000" dirty="0" err="1"/>
              <a:t>clientelistic</a:t>
            </a:r>
            <a:r>
              <a:rPr lang="en-US" sz="2000" dirty="0"/>
              <a:t> solidarities&gt;</a:t>
            </a:r>
            <a:endParaRPr lang="en-US" sz="2000" b="1" dirty="0"/>
          </a:p>
          <a:p>
            <a:pPr marL="582613" lvl="2" indent="-168275" defTabSz="957263">
              <a:spcBef>
                <a:spcPct val="20000"/>
              </a:spcBef>
              <a:buClr>
                <a:schemeClr val="tx1"/>
              </a:buClr>
              <a:buFontTx/>
              <a:buChar char="•"/>
              <a:tabLst>
                <a:tab pos="741363" algn="l"/>
              </a:tabLst>
            </a:pPr>
            <a:r>
              <a:rPr lang="en-US" sz="2000" b="1" dirty="0"/>
              <a:t>Liberal model : (</a:t>
            </a:r>
            <a:r>
              <a:rPr lang="en-US" sz="2000" b="1" dirty="0" err="1"/>
              <a:t>Anglo-saxon</a:t>
            </a:r>
            <a:r>
              <a:rPr lang="en-US" sz="2000" b="1" dirty="0"/>
              <a:t> world) : US </a:t>
            </a:r>
            <a:br>
              <a:rPr lang="en-US" sz="2000" b="1" dirty="0"/>
            </a:br>
            <a:r>
              <a:rPr lang="en-US" sz="2000" dirty="0"/>
              <a:t>Market as a central institution, residual welfare state against market failures </a:t>
            </a:r>
            <a:r>
              <a:rPr lang="en-US" dirty="0"/>
              <a:t/>
            </a:r>
            <a:br>
              <a:rPr lang="en-US" dirty="0"/>
            </a:br>
            <a:r>
              <a:rPr lang="en-US" sz="2000" dirty="0"/>
              <a:t>HL0 : more </a:t>
            </a:r>
            <a:r>
              <a:rPr lang="en-US" sz="2000" dirty="0" err="1"/>
              <a:t>intracohort</a:t>
            </a:r>
            <a:r>
              <a:rPr lang="en-US" sz="2000" dirty="0"/>
              <a:t> inequalities </a:t>
            </a:r>
            <a:br>
              <a:rPr lang="en-US" sz="2000" dirty="0"/>
            </a:br>
            <a:r>
              <a:rPr lang="en-US" sz="2000" dirty="0"/>
              <a:t>HL1 : less </a:t>
            </a:r>
            <a:r>
              <a:rPr lang="en-US" sz="2000" dirty="0" err="1"/>
              <a:t>intercohort</a:t>
            </a:r>
            <a:r>
              <a:rPr lang="en-US" sz="2000" dirty="0"/>
              <a:t> inequality (competition between generations)</a:t>
            </a:r>
            <a:endParaRPr lang="en-US" dirty="0"/>
          </a:p>
          <a:p>
            <a:pPr marL="582613" lvl="2" indent="-168275" defTabSz="957263">
              <a:spcBef>
                <a:spcPct val="20000"/>
              </a:spcBef>
              <a:buClr>
                <a:schemeClr val="tx1"/>
              </a:buClr>
              <a:buFontTx/>
              <a:buChar char="•"/>
              <a:tabLst>
                <a:tab pos="741363" algn="l"/>
              </a:tabLst>
            </a:pPr>
            <a:r>
              <a:rPr lang="en-US" sz="2000" b="1" dirty="0"/>
              <a:t>« Social-democrat » Model (Nordic Europe) : DENMARK </a:t>
            </a:r>
            <a:br>
              <a:rPr lang="en-US" sz="2000" b="1" dirty="0"/>
            </a:br>
            <a:r>
              <a:rPr lang="en-US" sz="2000" dirty="0"/>
              <a:t>Citizenship and broad participation to discussions and bargaining around social reforms between social groups (gender, generations, etc.) for a long-term development </a:t>
            </a:r>
            <a:r>
              <a:rPr lang="en-US" dirty="0"/>
              <a:t/>
            </a:r>
            <a:br>
              <a:rPr lang="en-US" dirty="0"/>
            </a:br>
            <a:r>
              <a:rPr lang="en-US" sz="2000" dirty="0"/>
              <a:t>HD0 : less </a:t>
            </a:r>
            <a:r>
              <a:rPr lang="en-US" sz="2000" dirty="0" err="1"/>
              <a:t>intracohort</a:t>
            </a:r>
            <a:r>
              <a:rPr lang="en-US" sz="2000" dirty="0"/>
              <a:t> inequalities </a:t>
            </a:r>
            <a:br>
              <a:rPr lang="en-US" sz="2000" dirty="0"/>
            </a:br>
            <a:r>
              <a:rPr lang="en-US" sz="2000" dirty="0"/>
              <a:t>HD1 : residual </a:t>
            </a:r>
            <a:r>
              <a:rPr lang="en-US" sz="2000" dirty="0" err="1"/>
              <a:t>intercohort</a:t>
            </a:r>
            <a:r>
              <a:rPr lang="en-US" sz="2000" dirty="0"/>
              <a:t> inequalities (positive compromise between generations)</a:t>
            </a:r>
          </a:p>
        </p:txBody>
      </p:sp>
      <p:sp>
        <p:nvSpPr>
          <p:cNvPr id="4"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42</a:t>
            </a:fld>
            <a:endParaRPr lang="fr-CH" dirty="0"/>
          </a:p>
        </p:txBody>
      </p:sp>
    </p:spTree>
    <p:extLst>
      <p:ext uri="{BB962C8B-B14F-4D97-AF65-F5344CB8AC3E}">
        <p14:creationId xmlns:p14="http://schemas.microsoft.com/office/powerpoint/2010/main" val="31971372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727515" y="908720"/>
            <a:ext cx="8970997" cy="5386090"/>
          </a:xfrm>
          <a:prstGeom prst="rect">
            <a:avLst/>
          </a:prstGeom>
          <a:noFill/>
        </p:spPr>
        <p:txBody>
          <a:bodyPr wrap="square" rtlCol="0">
            <a:spAutoFit/>
          </a:bodyPr>
          <a:lstStyle/>
          <a:p>
            <a:r>
              <a:rPr lang="en-US" b="1" dirty="0"/>
              <a:t>4</a:t>
            </a:r>
            <a:r>
              <a:rPr lang="en-US" sz="2400" b="1" dirty="0"/>
              <a:t>. Data</a:t>
            </a:r>
            <a:endParaRPr lang="en-US" sz="2400" dirty="0"/>
          </a:p>
          <a:p>
            <a:r>
              <a:rPr lang="en-US" sz="2000" b="1" dirty="0"/>
              <a:t>Dependent variable</a:t>
            </a:r>
          </a:p>
          <a:p>
            <a:r>
              <a:rPr lang="en-US" sz="2000" dirty="0"/>
              <a:t>We want to explain the living standards of members of different cohorts: </a:t>
            </a:r>
          </a:p>
          <a:p>
            <a:r>
              <a:rPr lang="en-US" sz="2000" dirty="0"/>
              <a:t>Variable </a:t>
            </a:r>
            <a:r>
              <a:rPr lang="en-US" sz="2000" dirty="0" smtClean="0"/>
              <a:t>“</a:t>
            </a:r>
            <a:r>
              <a:rPr lang="en-US" sz="2000" dirty="0" err="1" smtClean="0"/>
              <a:t>dhi</a:t>
            </a:r>
            <a:r>
              <a:rPr lang="en-US" sz="2000" dirty="0" smtClean="0"/>
              <a:t>” </a:t>
            </a:r>
            <a:r>
              <a:rPr lang="en-US" sz="2000" dirty="0"/>
              <a:t>(disposable income) from the Luxembourg Income Study. </a:t>
            </a:r>
          </a:p>
          <a:p>
            <a:r>
              <a:rPr lang="en-US" sz="2000" b="1" dirty="0"/>
              <a:t>Logged </a:t>
            </a:r>
            <a:r>
              <a:rPr lang="en-US" sz="2000" dirty="0"/>
              <a:t>and </a:t>
            </a:r>
            <a:r>
              <a:rPr lang="en-US" sz="2000" b="1" dirty="0" err="1" smtClean="0"/>
              <a:t>equivalized</a:t>
            </a:r>
            <a:r>
              <a:rPr lang="en-US" sz="2000" b="1" dirty="0" smtClean="0"/>
              <a:t> </a:t>
            </a:r>
            <a:r>
              <a:rPr lang="en-US" sz="2000" dirty="0" smtClean="0"/>
              <a:t>(divided </a:t>
            </a:r>
            <a:r>
              <a:rPr lang="en-US" sz="2000" dirty="0"/>
              <a:t>by the square root of household </a:t>
            </a:r>
            <a:r>
              <a:rPr lang="en-US" sz="2000" dirty="0" smtClean="0"/>
              <a:t>members) </a:t>
            </a:r>
            <a:r>
              <a:rPr lang="en-US" sz="2000" dirty="0"/>
              <a:t>and adjusted for inflation: reflects household-equalized real disposable income after taxes and transfers.</a:t>
            </a:r>
            <a:br>
              <a:rPr lang="en-US" sz="2000" dirty="0"/>
            </a:br>
            <a:endParaRPr lang="en-US" sz="2000" dirty="0"/>
          </a:p>
          <a:p>
            <a:endParaRPr lang="en-US" sz="2000" dirty="0"/>
          </a:p>
          <a:p>
            <a:r>
              <a:rPr lang="en-US" sz="2000" b="1" dirty="0"/>
              <a:t>Independent variables</a:t>
            </a:r>
          </a:p>
          <a:p>
            <a:r>
              <a:rPr lang="en-US" sz="2000" dirty="0"/>
              <a:t>Age, Period of measurement, Cohort-membership of respondent (date of birth).</a:t>
            </a:r>
          </a:p>
          <a:p>
            <a:r>
              <a:rPr lang="en-US" sz="2000" dirty="0"/>
              <a:t>Plus controls for:</a:t>
            </a:r>
            <a:br>
              <a:rPr lang="en-US" sz="2000" dirty="0"/>
            </a:br>
            <a:r>
              <a:rPr lang="en-US" sz="2000" dirty="0"/>
              <a:t>education (ISCED code), sex, partner in household, # of children, immigrant-status.</a:t>
            </a:r>
          </a:p>
          <a:p>
            <a:endParaRPr lang="en-US" sz="2000" dirty="0"/>
          </a:p>
          <a:p>
            <a:r>
              <a:rPr lang="en-US" sz="2000" b="1" dirty="0"/>
              <a:t>Main interest</a:t>
            </a:r>
          </a:p>
          <a:p>
            <a:r>
              <a:rPr lang="en-US" sz="2000" dirty="0"/>
              <a:t>How much does the mere date of birth (cohort membership) influence living standards? – in terms of deviation from the linear trend</a:t>
            </a:r>
          </a:p>
        </p:txBody>
      </p:sp>
      <p:sp>
        <p:nvSpPr>
          <p:cNvPr id="3"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43</a:t>
            </a:fld>
            <a:endParaRPr lang="fr-CH" dirty="0"/>
          </a:p>
        </p:txBody>
      </p:sp>
    </p:spTree>
    <p:extLst>
      <p:ext uri="{BB962C8B-B14F-4D97-AF65-F5344CB8AC3E}">
        <p14:creationId xmlns:p14="http://schemas.microsoft.com/office/powerpoint/2010/main" val="297499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1806" y="1371229"/>
            <a:ext cx="8512237" cy="5116398"/>
          </a:xfrm>
          <a:prstGeom prst="rect">
            <a:avLst/>
          </a:prstGeom>
        </p:spPr>
      </p:pic>
      <p:sp>
        <p:nvSpPr>
          <p:cNvPr id="14338" name="Slide Number Placeholder 3"/>
          <p:cNvSpPr>
            <a:spLocks noGrp="1"/>
          </p:cNvSpPr>
          <p:nvPr>
            <p:ph type="sldNum" sz="quarter" idx="10"/>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729B3BFC-E4B3-4D78-A2F2-536AC9303399}" type="slidenum">
              <a:rPr lang="fr-FR" sz="1400"/>
              <a:pPr/>
              <a:t>44</a:t>
            </a:fld>
            <a:endParaRPr lang="fr-FR" sz="1400"/>
          </a:p>
        </p:txBody>
      </p:sp>
      <p:sp>
        <p:nvSpPr>
          <p:cNvPr id="14339" name="Rectangle 3"/>
          <p:cNvSpPr>
            <a:spLocks noChangeArrowheads="1"/>
          </p:cNvSpPr>
          <p:nvPr/>
        </p:nvSpPr>
        <p:spPr bwMode="auto">
          <a:xfrm>
            <a:off x="1828800" y="44450"/>
            <a:ext cx="8382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p>
            <a:pPr defTabSz="957263">
              <a:spcBef>
                <a:spcPct val="20000"/>
              </a:spcBef>
              <a:spcAft>
                <a:spcPct val="100000"/>
              </a:spcAft>
              <a:tabLst>
                <a:tab pos="741363" algn="l"/>
              </a:tabLst>
            </a:pPr>
            <a:endParaRPr lang="fr-FR" b="1"/>
          </a:p>
        </p:txBody>
      </p:sp>
      <p:sp>
        <p:nvSpPr>
          <p:cNvPr id="14340" name="Rectangle 4"/>
          <p:cNvSpPr>
            <a:spLocks noChangeArrowheads="1"/>
          </p:cNvSpPr>
          <p:nvPr/>
        </p:nvSpPr>
        <p:spPr bwMode="auto">
          <a:xfrm>
            <a:off x="3216275" y="681040"/>
            <a:ext cx="55372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b="1" dirty="0">
                <a:solidFill>
                  <a:srgbClr val="000000"/>
                </a:solidFill>
                <a:cs typeface="Times New Roman" pitchFamily="18" charset="0"/>
              </a:rPr>
              <a:t>Log </a:t>
            </a:r>
            <a:r>
              <a:rPr lang="fr-FR" b="1" dirty="0" err="1">
                <a:solidFill>
                  <a:srgbClr val="000000"/>
                </a:solidFill>
                <a:cs typeface="Times New Roman" pitchFamily="18" charset="0"/>
              </a:rPr>
              <a:t>level</a:t>
            </a:r>
            <a:r>
              <a:rPr lang="fr-FR" b="1" dirty="0">
                <a:solidFill>
                  <a:srgbClr val="000000"/>
                </a:solidFill>
                <a:cs typeface="Times New Roman" pitchFamily="18" charset="0"/>
              </a:rPr>
              <a:t> of living (=</a:t>
            </a:r>
            <a:r>
              <a:rPr lang="fr-FR" b="1" dirty="0" err="1">
                <a:solidFill>
                  <a:srgbClr val="000000"/>
                </a:solidFill>
                <a:cs typeface="Times New Roman" pitchFamily="18" charset="0"/>
              </a:rPr>
              <a:t>disposable</a:t>
            </a:r>
            <a:r>
              <a:rPr lang="fr-FR" b="1" dirty="0">
                <a:solidFill>
                  <a:srgbClr val="000000"/>
                </a:solidFill>
                <a:cs typeface="Times New Roman" pitchFamily="18" charset="0"/>
              </a:rPr>
              <a:t> </a:t>
            </a:r>
            <a:r>
              <a:rPr lang="fr-FR" b="1" dirty="0" err="1">
                <a:solidFill>
                  <a:srgbClr val="000000"/>
                </a:solidFill>
                <a:cs typeface="Times New Roman" pitchFamily="18" charset="0"/>
              </a:rPr>
              <a:t>income</a:t>
            </a:r>
            <a:r>
              <a:rPr lang="fr-FR" b="1" dirty="0">
                <a:solidFill>
                  <a:srgbClr val="000000"/>
                </a:solidFill>
                <a:cs typeface="Times New Roman" pitchFamily="18" charset="0"/>
              </a:rPr>
              <a:t> per CU) </a:t>
            </a:r>
            <a:br>
              <a:rPr lang="fr-FR" b="1" dirty="0">
                <a:solidFill>
                  <a:srgbClr val="000000"/>
                </a:solidFill>
                <a:cs typeface="Times New Roman" pitchFamily="18" charset="0"/>
              </a:rPr>
            </a:br>
            <a:r>
              <a:rPr lang="fr-FR" b="1" dirty="0">
                <a:solidFill>
                  <a:srgbClr val="000000"/>
                </a:solidFill>
                <a:cs typeface="Times New Roman" pitchFamily="18" charset="0"/>
              </a:rPr>
              <a:t>by </a:t>
            </a:r>
            <a:r>
              <a:rPr lang="fr-FR" b="1" dirty="0" err="1">
                <a:solidFill>
                  <a:srgbClr val="000000"/>
                </a:solidFill>
                <a:cs typeface="Times New Roman" pitchFamily="18" charset="0"/>
              </a:rPr>
              <a:t>age</a:t>
            </a:r>
            <a:r>
              <a:rPr lang="fr-FR" b="1" dirty="0">
                <a:solidFill>
                  <a:srgbClr val="000000"/>
                </a:solidFill>
                <a:cs typeface="Times New Roman" pitchFamily="18" charset="0"/>
              </a:rPr>
              <a:t> group (0= </a:t>
            </a:r>
            <a:r>
              <a:rPr lang="fr-FR" b="1" dirty="0" err="1">
                <a:solidFill>
                  <a:srgbClr val="000000"/>
                </a:solidFill>
                <a:cs typeface="Times New Roman" pitchFamily="18" charset="0"/>
              </a:rPr>
              <a:t>year</a:t>
            </a:r>
            <a:r>
              <a:rPr lang="fr-FR" b="1" dirty="0">
                <a:solidFill>
                  <a:srgbClr val="000000"/>
                </a:solidFill>
                <a:cs typeface="Times New Roman" pitchFamily="18" charset="0"/>
              </a:rPr>
              <a:t> </a:t>
            </a:r>
            <a:r>
              <a:rPr lang="fr-FR" b="1" dirty="0" err="1">
                <a:solidFill>
                  <a:srgbClr val="000000"/>
                </a:solidFill>
                <a:cs typeface="Times New Roman" pitchFamily="18" charset="0"/>
              </a:rPr>
              <a:t>average</a:t>
            </a:r>
            <a:r>
              <a:rPr lang="fr-FR" b="1" dirty="0">
                <a:solidFill>
                  <a:srgbClr val="000000"/>
                </a:solidFill>
                <a:cs typeface="Times New Roman" pitchFamily="18" charset="0"/>
              </a:rPr>
              <a:t>)</a:t>
            </a:r>
            <a:endParaRPr lang="en-GB" sz="2800" dirty="0"/>
          </a:p>
        </p:txBody>
      </p:sp>
      <p:sp>
        <p:nvSpPr>
          <p:cNvPr id="14343" name="Rectangle 13"/>
          <p:cNvSpPr>
            <a:spLocks noChangeArrowheads="1"/>
          </p:cNvSpPr>
          <p:nvPr/>
        </p:nvSpPr>
        <p:spPr bwMode="auto">
          <a:xfrm>
            <a:off x="1343025" y="188913"/>
            <a:ext cx="37056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ts val="300"/>
              </a:spcBef>
              <a:spcAft>
                <a:spcPts val="300"/>
              </a:spcAft>
            </a:pPr>
            <a:r>
              <a:rPr lang="en-US" b="1" dirty="0">
                <a:solidFill>
                  <a:srgbClr val="000000"/>
                </a:solidFill>
              </a:rPr>
              <a:t>a. Relative(?) socio-economic decline</a:t>
            </a:r>
          </a:p>
        </p:txBody>
      </p:sp>
      <p:sp>
        <p:nvSpPr>
          <p:cNvPr id="2" name="Down Arrow 1"/>
          <p:cNvSpPr/>
          <p:nvPr/>
        </p:nvSpPr>
        <p:spPr>
          <a:xfrm>
            <a:off x="3234958" y="3352568"/>
            <a:ext cx="310572" cy="9405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p:cNvSpPr/>
          <p:nvPr/>
        </p:nvSpPr>
        <p:spPr>
          <a:xfrm rot="10800000">
            <a:off x="8588571" y="3438116"/>
            <a:ext cx="702078" cy="12847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646880" y="2791786"/>
            <a:ext cx="800219" cy="830997"/>
          </a:xfrm>
          <a:prstGeom prst="rect">
            <a:avLst/>
          </a:prstGeom>
        </p:spPr>
        <p:txBody>
          <a:bodyPr wrap="none">
            <a:spAutoFit/>
          </a:bodyPr>
          <a:lstStyle/>
          <a:p>
            <a:r>
              <a:rPr lang="fr-FR" sz="2400" b="1" dirty="0">
                <a:solidFill>
                  <a:srgbClr val="000000"/>
                </a:solidFill>
                <a:cs typeface="Times New Roman" pitchFamily="18" charset="0"/>
              </a:rPr>
              <a:t>1980</a:t>
            </a:r>
          </a:p>
          <a:p>
            <a:endParaRPr lang="en-US" sz="2400" dirty="0"/>
          </a:p>
        </p:txBody>
      </p:sp>
      <p:sp>
        <p:nvSpPr>
          <p:cNvPr id="13" name="Rectangle 12"/>
          <p:cNvSpPr/>
          <p:nvPr/>
        </p:nvSpPr>
        <p:spPr>
          <a:xfrm>
            <a:off x="8950915" y="2846959"/>
            <a:ext cx="800219" cy="461665"/>
          </a:xfrm>
          <a:prstGeom prst="rect">
            <a:avLst/>
          </a:prstGeom>
        </p:spPr>
        <p:txBody>
          <a:bodyPr wrap="none">
            <a:spAutoFit/>
          </a:bodyPr>
          <a:lstStyle/>
          <a:p>
            <a:r>
              <a:rPr lang="fr-FR" sz="2400" b="1" dirty="0">
                <a:solidFill>
                  <a:srgbClr val="000000"/>
                </a:solidFill>
                <a:cs typeface="Times New Roman" pitchFamily="18" charset="0"/>
              </a:rPr>
              <a:t>2010</a:t>
            </a:r>
            <a:endParaRPr lang="en-US" sz="2400" dirty="0"/>
          </a:p>
        </p:txBody>
      </p:sp>
      <p:sp>
        <p:nvSpPr>
          <p:cNvPr id="5" name="Rectangle 4"/>
          <p:cNvSpPr/>
          <p:nvPr/>
        </p:nvSpPr>
        <p:spPr>
          <a:xfrm>
            <a:off x="8748295" y="140440"/>
            <a:ext cx="1489510" cy="646331"/>
          </a:xfrm>
          <a:prstGeom prst="rect">
            <a:avLst/>
          </a:prstGeom>
        </p:spPr>
        <p:txBody>
          <a:bodyPr wrap="none">
            <a:spAutoFit/>
          </a:bodyPr>
          <a:lstStyle/>
          <a:p>
            <a:r>
              <a:rPr lang="en-US" b="1" dirty="0"/>
              <a:t>France </a:t>
            </a:r>
            <a:br>
              <a:rPr lang="en-US" b="1" dirty="0"/>
            </a:br>
            <a:r>
              <a:rPr lang="en-US" b="1" dirty="0"/>
              <a:t>Lis 1985-2010</a:t>
            </a:r>
            <a:endParaRPr lang="en-US" dirty="0"/>
          </a:p>
        </p:txBody>
      </p:sp>
      <p:sp>
        <p:nvSpPr>
          <p:cNvPr id="6" name="Rectangle 5"/>
          <p:cNvSpPr/>
          <p:nvPr/>
        </p:nvSpPr>
        <p:spPr>
          <a:xfrm>
            <a:off x="9067703" y="1599183"/>
            <a:ext cx="520399" cy="369332"/>
          </a:xfrm>
          <a:prstGeom prst="rect">
            <a:avLst/>
          </a:prstGeom>
        </p:spPr>
        <p:txBody>
          <a:bodyPr wrap="none">
            <a:spAutoFit/>
          </a:bodyPr>
          <a:lstStyle/>
          <a:p>
            <a:r>
              <a:rPr lang="en-US" b="1" dirty="0"/>
              <a:t>age</a:t>
            </a:r>
            <a:endParaRPr lang="en-US" dirty="0"/>
          </a:p>
        </p:txBody>
      </p:sp>
      <p:sp>
        <p:nvSpPr>
          <p:cNvPr id="14"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44</a:t>
            </a:fld>
            <a:endParaRPr lang="fr-CH" dirty="0"/>
          </a:p>
        </p:txBody>
      </p:sp>
    </p:spTree>
    <p:extLst>
      <p:ext uri="{BB962C8B-B14F-4D97-AF65-F5344CB8AC3E}">
        <p14:creationId xmlns:p14="http://schemas.microsoft.com/office/powerpoint/2010/main" val="1573776756"/>
      </p:ext>
    </p:extLst>
  </p:cSld>
  <p:clrMapOvr>
    <a:masterClrMapping/>
  </p:clrMapOvr>
  <p:transition advTm="83568"/>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0170" y="1175370"/>
            <a:ext cx="9020247" cy="5428964"/>
          </a:xfrm>
          <a:prstGeom prst="rect">
            <a:avLst/>
          </a:prstGeom>
        </p:spPr>
      </p:pic>
      <p:sp>
        <p:nvSpPr>
          <p:cNvPr id="14338" name="Slide Number Placeholder 3"/>
          <p:cNvSpPr>
            <a:spLocks noGrp="1"/>
          </p:cNvSpPr>
          <p:nvPr>
            <p:ph type="sldNum" sz="quarter" idx="10"/>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729B3BFC-E4B3-4D78-A2F2-536AC9303399}" type="slidenum">
              <a:rPr lang="fr-FR" sz="1400"/>
              <a:pPr/>
              <a:t>45</a:t>
            </a:fld>
            <a:endParaRPr lang="fr-FR" sz="1400"/>
          </a:p>
        </p:txBody>
      </p:sp>
      <p:sp>
        <p:nvSpPr>
          <p:cNvPr id="14339" name="Rectangle 3"/>
          <p:cNvSpPr>
            <a:spLocks noChangeArrowheads="1"/>
          </p:cNvSpPr>
          <p:nvPr/>
        </p:nvSpPr>
        <p:spPr bwMode="auto">
          <a:xfrm>
            <a:off x="1828800" y="44450"/>
            <a:ext cx="8382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p>
            <a:pPr defTabSz="957263">
              <a:spcBef>
                <a:spcPct val="20000"/>
              </a:spcBef>
              <a:spcAft>
                <a:spcPct val="100000"/>
              </a:spcAft>
              <a:tabLst>
                <a:tab pos="741363" algn="l"/>
              </a:tabLst>
            </a:pPr>
            <a:endParaRPr lang="fr-FR" b="1"/>
          </a:p>
        </p:txBody>
      </p:sp>
      <p:sp>
        <p:nvSpPr>
          <p:cNvPr id="14340" name="Rectangle 4"/>
          <p:cNvSpPr>
            <a:spLocks noChangeArrowheads="1"/>
          </p:cNvSpPr>
          <p:nvPr/>
        </p:nvSpPr>
        <p:spPr bwMode="auto">
          <a:xfrm>
            <a:off x="3216275" y="681040"/>
            <a:ext cx="55372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b="1" dirty="0">
                <a:solidFill>
                  <a:srgbClr val="000000"/>
                </a:solidFill>
                <a:cs typeface="Times New Roman" pitchFamily="18" charset="0"/>
              </a:rPr>
              <a:t>Log </a:t>
            </a:r>
            <a:r>
              <a:rPr lang="fr-FR" b="1" dirty="0" err="1">
                <a:solidFill>
                  <a:srgbClr val="000000"/>
                </a:solidFill>
                <a:cs typeface="Times New Roman" pitchFamily="18" charset="0"/>
              </a:rPr>
              <a:t>level</a:t>
            </a:r>
            <a:r>
              <a:rPr lang="fr-FR" b="1" dirty="0">
                <a:solidFill>
                  <a:srgbClr val="000000"/>
                </a:solidFill>
                <a:cs typeface="Times New Roman" pitchFamily="18" charset="0"/>
              </a:rPr>
              <a:t> of living (=</a:t>
            </a:r>
            <a:r>
              <a:rPr lang="fr-FR" b="1" dirty="0" err="1">
                <a:solidFill>
                  <a:srgbClr val="000000"/>
                </a:solidFill>
                <a:cs typeface="Times New Roman" pitchFamily="18" charset="0"/>
              </a:rPr>
              <a:t>disposable</a:t>
            </a:r>
            <a:r>
              <a:rPr lang="fr-FR" b="1" dirty="0">
                <a:solidFill>
                  <a:srgbClr val="000000"/>
                </a:solidFill>
                <a:cs typeface="Times New Roman" pitchFamily="18" charset="0"/>
              </a:rPr>
              <a:t> </a:t>
            </a:r>
            <a:r>
              <a:rPr lang="fr-FR" b="1" dirty="0" err="1">
                <a:solidFill>
                  <a:srgbClr val="000000"/>
                </a:solidFill>
                <a:cs typeface="Times New Roman" pitchFamily="18" charset="0"/>
              </a:rPr>
              <a:t>income</a:t>
            </a:r>
            <a:r>
              <a:rPr lang="fr-FR" b="1" dirty="0">
                <a:solidFill>
                  <a:srgbClr val="000000"/>
                </a:solidFill>
                <a:cs typeface="Times New Roman" pitchFamily="18" charset="0"/>
              </a:rPr>
              <a:t> per CU) </a:t>
            </a:r>
            <a:br>
              <a:rPr lang="fr-FR" b="1" dirty="0">
                <a:solidFill>
                  <a:srgbClr val="000000"/>
                </a:solidFill>
                <a:cs typeface="Times New Roman" pitchFamily="18" charset="0"/>
              </a:rPr>
            </a:br>
            <a:r>
              <a:rPr lang="fr-FR" b="1" dirty="0">
                <a:solidFill>
                  <a:srgbClr val="000000"/>
                </a:solidFill>
                <a:cs typeface="Times New Roman" pitchFamily="18" charset="0"/>
              </a:rPr>
              <a:t>by </a:t>
            </a:r>
            <a:r>
              <a:rPr lang="fr-FR" b="1" dirty="0" err="1">
                <a:solidFill>
                  <a:srgbClr val="000000"/>
                </a:solidFill>
                <a:cs typeface="Times New Roman" pitchFamily="18" charset="0"/>
              </a:rPr>
              <a:t>age</a:t>
            </a:r>
            <a:r>
              <a:rPr lang="fr-FR" b="1" dirty="0">
                <a:solidFill>
                  <a:srgbClr val="000000"/>
                </a:solidFill>
                <a:cs typeface="Times New Roman" pitchFamily="18" charset="0"/>
              </a:rPr>
              <a:t> group (0= </a:t>
            </a:r>
            <a:r>
              <a:rPr lang="fr-FR" b="1" dirty="0" err="1">
                <a:solidFill>
                  <a:srgbClr val="000000"/>
                </a:solidFill>
                <a:cs typeface="Times New Roman" pitchFamily="18" charset="0"/>
              </a:rPr>
              <a:t>year</a:t>
            </a:r>
            <a:r>
              <a:rPr lang="fr-FR" b="1" dirty="0">
                <a:solidFill>
                  <a:srgbClr val="000000"/>
                </a:solidFill>
                <a:cs typeface="Times New Roman" pitchFamily="18" charset="0"/>
              </a:rPr>
              <a:t> </a:t>
            </a:r>
            <a:r>
              <a:rPr lang="fr-FR" b="1" dirty="0" err="1">
                <a:solidFill>
                  <a:srgbClr val="000000"/>
                </a:solidFill>
                <a:cs typeface="Times New Roman" pitchFamily="18" charset="0"/>
              </a:rPr>
              <a:t>average</a:t>
            </a:r>
            <a:r>
              <a:rPr lang="fr-FR" b="1" dirty="0">
                <a:solidFill>
                  <a:srgbClr val="000000"/>
                </a:solidFill>
                <a:cs typeface="Times New Roman" pitchFamily="18" charset="0"/>
              </a:rPr>
              <a:t>)</a:t>
            </a:r>
            <a:endParaRPr lang="en-GB" sz="2800" dirty="0"/>
          </a:p>
        </p:txBody>
      </p:sp>
      <p:sp>
        <p:nvSpPr>
          <p:cNvPr id="14343" name="Rectangle 13"/>
          <p:cNvSpPr>
            <a:spLocks noChangeArrowheads="1"/>
          </p:cNvSpPr>
          <p:nvPr/>
        </p:nvSpPr>
        <p:spPr bwMode="auto">
          <a:xfrm>
            <a:off x="1343025" y="188913"/>
            <a:ext cx="37056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ts val="300"/>
              </a:spcBef>
              <a:spcAft>
                <a:spcPts val="300"/>
              </a:spcAft>
            </a:pPr>
            <a:r>
              <a:rPr lang="en-US" b="1" dirty="0">
                <a:solidFill>
                  <a:srgbClr val="000000"/>
                </a:solidFill>
              </a:rPr>
              <a:t>a. Relative(?) socio-economic decline</a:t>
            </a:r>
          </a:p>
        </p:txBody>
      </p:sp>
      <p:sp>
        <p:nvSpPr>
          <p:cNvPr id="2" name="Down Arrow 1"/>
          <p:cNvSpPr/>
          <p:nvPr/>
        </p:nvSpPr>
        <p:spPr>
          <a:xfrm>
            <a:off x="2285081" y="4389899"/>
            <a:ext cx="310572" cy="5313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p:cNvSpPr/>
          <p:nvPr/>
        </p:nvSpPr>
        <p:spPr>
          <a:xfrm rot="10800000">
            <a:off x="8716664" y="4701086"/>
            <a:ext cx="351039" cy="4809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85082" y="3664998"/>
            <a:ext cx="800219" cy="830997"/>
          </a:xfrm>
          <a:prstGeom prst="rect">
            <a:avLst/>
          </a:prstGeom>
        </p:spPr>
        <p:txBody>
          <a:bodyPr wrap="none">
            <a:spAutoFit/>
          </a:bodyPr>
          <a:lstStyle/>
          <a:p>
            <a:r>
              <a:rPr lang="fr-FR" sz="2400" b="1" dirty="0">
                <a:solidFill>
                  <a:srgbClr val="000000"/>
                </a:solidFill>
                <a:cs typeface="Times New Roman" pitchFamily="18" charset="0"/>
              </a:rPr>
              <a:t>1980</a:t>
            </a:r>
          </a:p>
          <a:p>
            <a:endParaRPr lang="en-US" sz="2400" dirty="0"/>
          </a:p>
        </p:txBody>
      </p:sp>
      <p:sp>
        <p:nvSpPr>
          <p:cNvPr id="13" name="Rectangle 12"/>
          <p:cNvSpPr/>
          <p:nvPr/>
        </p:nvSpPr>
        <p:spPr>
          <a:xfrm>
            <a:off x="8128341" y="3889853"/>
            <a:ext cx="800219" cy="461665"/>
          </a:xfrm>
          <a:prstGeom prst="rect">
            <a:avLst/>
          </a:prstGeom>
        </p:spPr>
        <p:txBody>
          <a:bodyPr wrap="none">
            <a:spAutoFit/>
          </a:bodyPr>
          <a:lstStyle/>
          <a:p>
            <a:r>
              <a:rPr lang="fr-FR" sz="2400" b="1" dirty="0">
                <a:solidFill>
                  <a:srgbClr val="000000"/>
                </a:solidFill>
                <a:cs typeface="Times New Roman" pitchFamily="18" charset="0"/>
              </a:rPr>
              <a:t>2010</a:t>
            </a:r>
            <a:endParaRPr lang="en-US" sz="2400" dirty="0"/>
          </a:p>
        </p:txBody>
      </p:sp>
      <p:sp>
        <p:nvSpPr>
          <p:cNvPr id="5" name="Rectangle 4"/>
          <p:cNvSpPr/>
          <p:nvPr/>
        </p:nvSpPr>
        <p:spPr>
          <a:xfrm>
            <a:off x="8748295" y="140440"/>
            <a:ext cx="1489510" cy="646331"/>
          </a:xfrm>
          <a:prstGeom prst="rect">
            <a:avLst/>
          </a:prstGeom>
        </p:spPr>
        <p:txBody>
          <a:bodyPr wrap="none">
            <a:spAutoFit/>
          </a:bodyPr>
          <a:lstStyle/>
          <a:p>
            <a:r>
              <a:rPr lang="en-US" b="1" dirty="0"/>
              <a:t>Germany</a:t>
            </a:r>
            <a:br>
              <a:rPr lang="en-US" b="1" dirty="0"/>
            </a:br>
            <a:r>
              <a:rPr lang="en-US" b="1" dirty="0"/>
              <a:t>Lis 1985-2010</a:t>
            </a:r>
            <a:endParaRPr lang="en-US" dirty="0"/>
          </a:p>
        </p:txBody>
      </p:sp>
      <p:sp>
        <p:nvSpPr>
          <p:cNvPr id="6" name="Rectangle 5"/>
          <p:cNvSpPr/>
          <p:nvPr/>
        </p:nvSpPr>
        <p:spPr>
          <a:xfrm>
            <a:off x="9067703" y="1599183"/>
            <a:ext cx="520399" cy="369332"/>
          </a:xfrm>
          <a:prstGeom prst="rect">
            <a:avLst/>
          </a:prstGeom>
        </p:spPr>
        <p:txBody>
          <a:bodyPr wrap="none">
            <a:spAutoFit/>
          </a:bodyPr>
          <a:lstStyle/>
          <a:p>
            <a:r>
              <a:rPr lang="en-US" b="1" dirty="0"/>
              <a:t>age</a:t>
            </a:r>
            <a:endParaRPr lang="en-US" dirty="0"/>
          </a:p>
        </p:txBody>
      </p:sp>
      <p:sp>
        <p:nvSpPr>
          <p:cNvPr id="14"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45</a:t>
            </a:fld>
            <a:endParaRPr lang="fr-CH" dirty="0"/>
          </a:p>
        </p:txBody>
      </p:sp>
    </p:spTree>
    <p:extLst>
      <p:ext uri="{BB962C8B-B14F-4D97-AF65-F5344CB8AC3E}">
        <p14:creationId xmlns:p14="http://schemas.microsoft.com/office/powerpoint/2010/main" val="2500904611"/>
      </p:ext>
    </p:extLst>
  </p:cSld>
  <p:clrMapOvr>
    <a:masterClrMapping/>
  </p:clrMapOvr>
  <p:transition advTm="83568"/>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3657" y="980728"/>
            <a:ext cx="8435361"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46</a:t>
            </a:fld>
            <a:endParaRPr lang="fr-CH" dirty="0"/>
          </a:p>
        </p:txBody>
      </p:sp>
      <p:sp>
        <p:nvSpPr>
          <p:cNvPr id="6" name="Rectangle 5"/>
          <p:cNvSpPr/>
          <p:nvPr/>
        </p:nvSpPr>
        <p:spPr>
          <a:xfrm>
            <a:off x="1343473" y="332656"/>
            <a:ext cx="7178247" cy="369332"/>
          </a:xfrm>
          <a:prstGeom prst="rect">
            <a:avLst/>
          </a:prstGeom>
        </p:spPr>
        <p:txBody>
          <a:bodyPr wrap="none">
            <a:spAutoFit/>
          </a:bodyPr>
          <a:lstStyle/>
          <a:p>
            <a:r>
              <a:rPr lang="en-US" dirty="0"/>
              <a:t>France : APCD (detrended) cohort coefficient of disposable per </a:t>
            </a:r>
            <a:r>
              <a:rPr lang="en-US" dirty="0" err="1"/>
              <a:t>uc</a:t>
            </a:r>
            <a:r>
              <a:rPr lang="en-US" dirty="0"/>
              <a:t> income  </a:t>
            </a:r>
          </a:p>
        </p:txBody>
      </p:sp>
      <p:sp>
        <p:nvSpPr>
          <p:cNvPr id="7" name="Rectangle 6"/>
          <p:cNvSpPr/>
          <p:nvPr/>
        </p:nvSpPr>
        <p:spPr>
          <a:xfrm>
            <a:off x="8046217" y="2708920"/>
            <a:ext cx="945772" cy="369332"/>
          </a:xfrm>
          <a:prstGeom prst="rect">
            <a:avLst/>
          </a:prstGeom>
        </p:spPr>
        <p:txBody>
          <a:bodyPr wrap="none">
            <a:spAutoFit/>
          </a:bodyPr>
          <a:lstStyle/>
          <a:p>
            <a:r>
              <a:rPr lang="en-US" dirty="0"/>
              <a:t>cohorts </a:t>
            </a:r>
          </a:p>
        </p:txBody>
      </p:sp>
      <p:sp>
        <p:nvSpPr>
          <p:cNvPr id="2" name="Rectangle 1"/>
          <p:cNvSpPr/>
          <p:nvPr/>
        </p:nvSpPr>
        <p:spPr>
          <a:xfrm>
            <a:off x="1292824" y="6077248"/>
            <a:ext cx="9217024" cy="369332"/>
          </a:xfrm>
          <a:prstGeom prst="rect">
            <a:avLst/>
          </a:prstGeom>
        </p:spPr>
        <p:txBody>
          <a:bodyPr wrap="square">
            <a:spAutoFit/>
          </a:bodyPr>
          <a:lstStyle/>
          <a:p>
            <a:r>
              <a:rPr lang="en-US" dirty="0"/>
              <a:t>Luxembourg Income Study microdata – 1980s to 2010s</a:t>
            </a:r>
          </a:p>
        </p:txBody>
      </p:sp>
      <p:sp>
        <p:nvSpPr>
          <p:cNvPr id="4" name="Rectangle 3"/>
          <p:cNvSpPr/>
          <p:nvPr/>
        </p:nvSpPr>
        <p:spPr>
          <a:xfrm>
            <a:off x="4260524" y="4367535"/>
            <a:ext cx="4953000" cy="923330"/>
          </a:xfrm>
          <a:prstGeom prst="rect">
            <a:avLst/>
          </a:prstGeom>
        </p:spPr>
        <p:txBody>
          <a:bodyPr>
            <a:spAutoFit/>
          </a:bodyPr>
          <a:lstStyle/>
          <a:p>
            <a:r>
              <a:rPr lang="en-US" dirty="0"/>
              <a:t>controls for:</a:t>
            </a:r>
            <a:br>
              <a:rPr lang="en-US" dirty="0"/>
            </a:br>
            <a:r>
              <a:rPr lang="en-US" dirty="0"/>
              <a:t>education (ISCED code), sex, partner in household, # of children, immigrant-status.</a:t>
            </a:r>
          </a:p>
        </p:txBody>
      </p:sp>
    </p:spTree>
    <p:extLst>
      <p:ext uri="{BB962C8B-B14F-4D97-AF65-F5344CB8AC3E}">
        <p14:creationId xmlns:p14="http://schemas.microsoft.com/office/powerpoint/2010/main" val="10103146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47</a:t>
            </a:fld>
            <a:endParaRPr lang="fr-CH" dirty="0"/>
          </a:p>
        </p:txBody>
      </p:sp>
      <p:sp>
        <p:nvSpPr>
          <p:cNvPr id="2" name="Rectangle 1"/>
          <p:cNvSpPr/>
          <p:nvPr/>
        </p:nvSpPr>
        <p:spPr>
          <a:xfrm>
            <a:off x="1343472" y="103377"/>
            <a:ext cx="9865096" cy="369332"/>
          </a:xfrm>
          <a:prstGeom prst="rect">
            <a:avLst/>
          </a:prstGeom>
        </p:spPr>
        <p:txBody>
          <a:bodyPr wrap="square">
            <a:spAutoFit/>
          </a:bodyPr>
          <a:lstStyle/>
          <a:p>
            <a:r>
              <a:rPr lang="en-US" dirty="0"/>
              <a:t>APCD (detrended) cohort coefficient of disposable per </a:t>
            </a:r>
            <a:r>
              <a:rPr lang="en-US" dirty="0" err="1"/>
              <a:t>uc</a:t>
            </a:r>
            <a:r>
              <a:rPr lang="en-US" dirty="0"/>
              <a:t> income, w controls  </a:t>
            </a:r>
          </a:p>
        </p:txBody>
      </p:sp>
      <p:pic>
        <p:nvPicPr>
          <p:cNvPr id="1741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9496" y="548680"/>
            <a:ext cx="8784976" cy="677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697884" y="6356351"/>
            <a:ext cx="9217024" cy="369332"/>
          </a:xfrm>
          <a:prstGeom prst="rect">
            <a:avLst/>
          </a:prstGeom>
        </p:spPr>
        <p:txBody>
          <a:bodyPr wrap="square">
            <a:spAutoFit/>
          </a:bodyPr>
          <a:lstStyle/>
          <a:p>
            <a:r>
              <a:rPr lang="en-US" dirty="0"/>
              <a:t>Luxembourg Income Study microdata – 1980s to 2010s</a:t>
            </a:r>
          </a:p>
        </p:txBody>
      </p:sp>
      <p:sp>
        <p:nvSpPr>
          <p:cNvPr id="9" name="Rectangle 8"/>
          <p:cNvSpPr/>
          <p:nvPr/>
        </p:nvSpPr>
        <p:spPr>
          <a:xfrm>
            <a:off x="1697884" y="190382"/>
            <a:ext cx="9351116" cy="646331"/>
          </a:xfrm>
          <a:prstGeom prst="rect">
            <a:avLst/>
          </a:prstGeom>
        </p:spPr>
        <p:txBody>
          <a:bodyPr wrap="square">
            <a:spAutoFit/>
          </a:bodyPr>
          <a:lstStyle/>
          <a:p>
            <a:r>
              <a:rPr lang="en-US" dirty="0"/>
              <a:t/>
            </a:r>
            <a:br>
              <a:rPr lang="en-US" dirty="0"/>
            </a:br>
            <a:r>
              <a:rPr lang="en-US" dirty="0"/>
              <a:t>controls : education (ISCED code), sex, partner in household, # of children, immigrant-status.</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2592" y="2058486"/>
            <a:ext cx="6785091" cy="4121253"/>
          </a:xfrm>
          <a:prstGeom prst="rect">
            <a:avLst/>
          </a:prstGeom>
        </p:spPr>
      </p:pic>
    </p:spTree>
    <p:extLst>
      <p:ext uri="{BB962C8B-B14F-4D97-AF65-F5344CB8AC3E}">
        <p14:creationId xmlns:p14="http://schemas.microsoft.com/office/powerpoint/2010/main" val="17066229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48</a:t>
            </a:fld>
            <a:endParaRPr lang="fr-CH" dirty="0"/>
          </a:p>
        </p:txBody>
      </p:sp>
      <p:sp>
        <p:nvSpPr>
          <p:cNvPr id="2" name="Rectangle 1"/>
          <p:cNvSpPr/>
          <p:nvPr/>
        </p:nvSpPr>
        <p:spPr>
          <a:xfrm>
            <a:off x="1343472" y="103377"/>
            <a:ext cx="9865096" cy="369332"/>
          </a:xfrm>
          <a:prstGeom prst="rect">
            <a:avLst/>
          </a:prstGeom>
        </p:spPr>
        <p:txBody>
          <a:bodyPr wrap="square">
            <a:spAutoFit/>
          </a:bodyPr>
          <a:lstStyle/>
          <a:p>
            <a:r>
              <a:rPr lang="en-US" dirty="0"/>
              <a:t>APCT (trended) cohort coefficient of Gini indexes </a:t>
            </a:r>
          </a:p>
        </p:txBody>
      </p:sp>
      <p:pic>
        <p:nvPicPr>
          <p:cNvPr id="1843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36012" y="490630"/>
            <a:ext cx="8664445" cy="668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36548" y="2041234"/>
            <a:ext cx="6785091" cy="4121253"/>
          </a:xfrm>
          <a:prstGeom prst="rect">
            <a:avLst/>
          </a:prstGeom>
        </p:spPr>
      </p:pic>
    </p:spTree>
    <p:extLst>
      <p:ext uri="{BB962C8B-B14F-4D97-AF65-F5344CB8AC3E}">
        <p14:creationId xmlns:p14="http://schemas.microsoft.com/office/powerpoint/2010/main" val="34352591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49</a:t>
            </a:fld>
            <a:endParaRPr lang="fr-CH" dirty="0"/>
          </a:p>
        </p:txBody>
      </p:sp>
      <p:sp>
        <p:nvSpPr>
          <p:cNvPr id="2" name="Rectangle 1"/>
          <p:cNvSpPr/>
          <p:nvPr/>
        </p:nvSpPr>
        <p:spPr>
          <a:xfrm>
            <a:off x="1343472" y="103377"/>
            <a:ext cx="9865096" cy="369332"/>
          </a:xfrm>
          <a:prstGeom prst="rect">
            <a:avLst/>
          </a:prstGeom>
        </p:spPr>
        <p:txBody>
          <a:bodyPr wrap="square">
            <a:spAutoFit/>
          </a:bodyPr>
          <a:lstStyle/>
          <a:p>
            <a:r>
              <a:rPr lang="en-US" dirty="0" err="1"/>
              <a:t>Intercohort</a:t>
            </a:r>
            <a:r>
              <a:rPr lang="en-US" dirty="0"/>
              <a:t> inequality (after controls) and </a:t>
            </a:r>
            <a:r>
              <a:rPr lang="en-US" dirty="0" err="1"/>
              <a:t>intracohort</a:t>
            </a:r>
            <a:r>
              <a:rPr lang="en-US" dirty="0"/>
              <a:t> inequality dynamics </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37228" y="836712"/>
            <a:ext cx="9411300"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822813" y="4869160"/>
            <a:ext cx="3276538" cy="677108"/>
          </a:xfrm>
          <a:prstGeom prst="rect">
            <a:avLst/>
          </a:prstGeom>
        </p:spPr>
        <p:txBody>
          <a:bodyPr wrap="none">
            <a:spAutoFit/>
          </a:bodyPr>
          <a:lstStyle/>
          <a:p>
            <a:r>
              <a:rPr lang="en-US" b="1" dirty="0" err="1"/>
              <a:t>intracohort</a:t>
            </a:r>
            <a:r>
              <a:rPr lang="en-US" b="1" dirty="0"/>
              <a:t> inequality dynamics </a:t>
            </a:r>
            <a:r>
              <a:rPr lang="en-US" dirty="0"/>
              <a:t/>
            </a:r>
            <a:br>
              <a:rPr lang="en-US" dirty="0"/>
            </a:br>
            <a:r>
              <a:rPr lang="en-US" sz="2000" dirty="0"/>
              <a:t>(cohort growth of Gini index) </a:t>
            </a:r>
            <a:endParaRPr lang="en-US" dirty="0"/>
          </a:p>
        </p:txBody>
      </p:sp>
      <p:sp>
        <p:nvSpPr>
          <p:cNvPr id="7" name="Rectangle 6"/>
          <p:cNvSpPr/>
          <p:nvPr/>
        </p:nvSpPr>
        <p:spPr>
          <a:xfrm>
            <a:off x="3143672" y="764704"/>
            <a:ext cx="4585422" cy="369332"/>
          </a:xfrm>
          <a:prstGeom prst="rect">
            <a:avLst/>
          </a:prstGeom>
        </p:spPr>
        <p:txBody>
          <a:bodyPr wrap="none">
            <a:spAutoFit/>
          </a:bodyPr>
          <a:lstStyle/>
          <a:p>
            <a:r>
              <a:rPr lang="en-US" b="1" dirty="0" err="1"/>
              <a:t>Intercohort</a:t>
            </a:r>
            <a:r>
              <a:rPr lang="en-US" b="1" dirty="0"/>
              <a:t> inequality</a:t>
            </a:r>
            <a:r>
              <a:rPr lang="en-US" dirty="0"/>
              <a:t> (non flat cohort profile) </a:t>
            </a:r>
          </a:p>
        </p:txBody>
      </p:sp>
    </p:spTree>
    <p:extLst>
      <p:ext uri="{BB962C8B-B14F-4D97-AF65-F5344CB8AC3E}">
        <p14:creationId xmlns:p14="http://schemas.microsoft.com/office/powerpoint/2010/main" val="24057134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112451"/>
            <a:ext cx="3627718" cy="2595930"/>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6778" y="1210608"/>
            <a:ext cx="3238667" cy="170334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395672">
            <a:off x="6755172" y="933602"/>
            <a:ext cx="4279725" cy="1684800"/>
          </a:xfrm>
          <a:prstGeom prst="rect">
            <a:avLst/>
          </a:prstGeom>
        </p:spPr>
      </p:pic>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3373516" y="2441792"/>
            <a:ext cx="6768901" cy="1289600"/>
          </a:xfrm>
          <a:prstGeom prst="rect">
            <a:avLst/>
          </a:prstGeom>
        </p:spPr>
      </p:pic>
      <p:sp>
        <p:nvSpPr>
          <p:cNvPr id="4" name="Slide Number Placeholder 3"/>
          <p:cNvSpPr>
            <a:spLocks noGrp="1"/>
          </p:cNvSpPr>
          <p:nvPr>
            <p:ph type="sldNum" sz="quarter" idx="10"/>
          </p:nvPr>
        </p:nvSpPr>
        <p:spPr/>
        <p:txBody>
          <a:bodyPr/>
          <a:lstStyle/>
          <a:p>
            <a:pPr>
              <a:defRPr/>
            </a:pPr>
            <a:fld id="{E951483B-6ED8-42E0-A444-9D3BEED914FC}" type="slidenum">
              <a:rPr lang="fr-FR" smtClean="0"/>
              <a:pPr>
                <a:defRPr/>
              </a:pPr>
              <a:t>5</a:t>
            </a:fld>
            <a:endParaRPr lang="fr-FR"/>
          </a:p>
        </p:txBody>
      </p:sp>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9692225">
            <a:off x="-136502" y="1177202"/>
            <a:ext cx="7137412" cy="2108669"/>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51785" y="3645025"/>
            <a:ext cx="6748201" cy="4518801"/>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86315" y="5447400"/>
            <a:ext cx="3974400" cy="1029600"/>
          </a:xfrm>
          <a:prstGeom prst="rect">
            <a:avLst/>
          </a:prstGeom>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24878" y="2239216"/>
            <a:ext cx="3024207" cy="169171"/>
          </a:xfrm>
          <a:prstGeom prst="rect">
            <a:avLst/>
          </a:prstGeom>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412782" y="4610200"/>
            <a:ext cx="3032550" cy="837200"/>
          </a:xfrm>
          <a:prstGeom prst="rect">
            <a:avLst/>
          </a:prstGeom>
        </p:spPr>
      </p:pic>
      <p:pic>
        <p:nvPicPr>
          <p:cNvPr id="13" name="Picture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12782" y="4532987"/>
            <a:ext cx="1262700" cy="202800"/>
          </a:xfrm>
          <a:prstGeom prst="rect">
            <a:avLst/>
          </a:prstGeom>
        </p:spPr>
      </p:pic>
      <p:pic>
        <p:nvPicPr>
          <p:cNvPr id="3" name="Picture 2"/>
          <p:cNvPicPr>
            <a:picLocks noChangeAspect="1"/>
          </p:cNvPicPr>
          <p:nvPr/>
        </p:nvPicPr>
        <p:blipFill>
          <a:blip r:embed="rId12"/>
          <a:stretch>
            <a:fillRect/>
          </a:stretch>
        </p:blipFill>
        <p:spPr>
          <a:xfrm>
            <a:off x="3299167" y="294666"/>
            <a:ext cx="8870113" cy="2974692"/>
          </a:xfrm>
          <a:prstGeom prst="rect">
            <a:avLst/>
          </a:prstGeom>
        </p:spPr>
      </p:pic>
      <p:pic>
        <p:nvPicPr>
          <p:cNvPr id="15" name="Picture 14"/>
          <p:cNvPicPr>
            <a:picLocks noChangeAspect="1"/>
          </p:cNvPicPr>
          <p:nvPr/>
        </p:nvPicPr>
        <p:blipFill>
          <a:blip r:embed="rId13"/>
          <a:stretch>
            <a:fillRect/>
          </a:stretch>
        </p:blipFill>
        <p:spPr>
          <a:xfrm>
            <a:off x="9481655" y="65484"/>
            <a:ext cx="2418451" cy="1035466"/>
          </a:xfrm>
          <a:prstGeom prst="rect">
            <a:avLst/>
          </a:prstGeom>
        </p:spPr>
      </p:pic>
      <p:pic>
        <p:nvPicPr>
          <p:cNvPr id="16" name="Picture 15"/>
          <p:cNvPicPr>
            <a:picLocks noChangeAspect="1"/>
          </p:cNvPicPr>
          <p:nvPr/>
        </p:nvPicPr>
        <p:blipFill>
          <a:blip r:embed="rId14"/>
          <a:stretch>
            <a:fillRect/>
          </a:stretch>
        </p:blipFill>
        <p:spPr>
          <a:xfrm>
            <a:off x="5679283" y="4575687"/>
            <a:ext cx="6467475" cy="2657475"/>
          </a:xfrm>
          <a:prstGeom prst="rect">
            <a:avLst/>
          </a:prstGeom>
        </p:spPr>
      </p:pic>
      <p:pic>
        <p:nvPicPr>
          <p:cNvPr id="17" name="Picture 16"/>
          <p:cNvPicPr>
            <a:picLocks noChangeAspect="1"/>
          </p:cNvPicPr>
          <p:nvPr/>
        </p:nvPicPr>
        <p:blipFill>
          <a:blip r:embed="rId15"/>
          <a:stretch>
            <a:fillRect/>
          </a:stretch>
        </p:blipFill>
        <p:spPr>
          <a:xfrm>
            <a:off x="9982514" y="4281301"/>
            <a:ext cx="1834944" cy="990870"/>
          </a:xfrm>
          <a:prstGeom prst="rect">
            <a:avLst/>
          </a:prstGeom>
        </p:spPr>
      </p:pic>
    </p:spTree>
    <p:extLst>
      <p:ext uri="{BB962C8B-B14F-4D97-AF65-F5344CB8AC3E}">
        <p14:creationId xmlns:p14="http://schemas.microsoft.com/office/powerpoint/2010/main" val="3654250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668140" y="548680"/>
            <a:ext cx="8970997" cy="4616648"/>
          </a:xfrm>
          <a:prstGeom prst="rect">
            <a:avLst/>
          </a:prstGeom>
          <a:noFill/>
        </p:spPr>
        <p:txBody>
          <a:bodyPr wrap="square" rtlCol="0">
            <a:spAutoFit/>
          </a:bodyPr>
          <a:lstStyle/>
          <a:p>
            <a:r>
              <a:rPr lang="en-US" sz="2400" b="1" dirty="0"/>
              <a:t>Conclusion</a:t>
            </a:r>
          </a:p>
          <a:p>
            <a:endParaRPr lang="en-US" dirty="0"/>
          </a:p>
          <a:p>
            <a:pPr marL="285750" indent="-285750">
              <a:buFont typeface="Arial" pitchFamily="34" charset="0"/>
              <a:buChar char="•"/>
            </a:pPr>
            <a:r>
              <a:rPr lang="en-US" dirty="0"/>
              <a:t>France is a very problematic case of young cohort economic slowdown</a:t>
            </a:r>
          </a:p>
          <a:p>
            <a:pPr marL="285750" indent="-285750">
              <a:buFont typeface="Arial" pitchFamily="34" charset="0"/>
              <a:buChar char="•"/>
            </a:pPr>
            <a:endParaRPr lang="en-US" dirty="0"/>
          </a:p>
          <a:p>
            <a:pPr marL="285750" indent="-285750">
              <a:buFont typeface="Arial" pitchFamily="34" charset="0"/>
              <a:buChar char="•"/>
            </a:pPr>
            <a:r>
              <a:rPr lang="en-US" dirty="0"/>
              <a:t>Italy, Spain, share very similar problems</a:t>
            </a:r>
          </a:p>
          <a:p>
            <a:r>
              <a:rPr lang="en-US" dirty="0"/>
              <a:t>=&gt; there, the young get worse and the new seniors get relatively better </a:t>
            </a:r>
          </a:p>
          <a:p>
            <a:endParaRPr lang="en-US" dirty="0"/>
          </a:p>
          <a:p>
            <a:r>
              <a:rPr lang="en-US" b="1" dirty="0"/>
              <a:t>Reason: </a:t>
            </a:r>
            <a:r>
              <a:rPr lang="en-US" dirty="0"/>
              <a:t>In conservative welfare state, the protection of insiders (the old) against outsiders (the young) produces strong difficulties in case of eco slow down, and then massive scarring effects</a:t>
            </a:r>
          </a:p>
          <a:p>
            <a:endParaRPr lang="en-US" dirty="0"/>
          </a:p>
          <a:p>
            <a:pPr marL="285750" indent="-285750">
              <a:buFont typeface="Arial" pitchFamily="34" charset="0"/>
              <a:buChar char="•"/>
            </a:pPr>
            <a:r>
              <a:rPr lang="en-US" dirty="0"/>
              <a:t>US not so bad? See closer in the details = </a:t>
            </a:r>
            <a:r>
              <a:rPr lang="en-US" dirty="0" smtClean="0"/>
              <a:t/>
            </a:r>
            <a:br>
              <a:rPr lang="en-US" dirty="0" smtClean="0"/>
            </a:br>
            <a:r>
              <a:rPr lang="en-US" dirty="0" smtClean="0"/>
              <a:t>suicide </a:t>
            </a:r>
            <a:r>
              <a:rPr lang="en-US" dirty="0"/>
              <a:t>rates in the </a:t>
            </a:r>
            <a:r>
              <a:rPr lang="en-US" dirty="0" smtClean="0"/>
              <a:t>US, opioid epidemics, etc. !!! </a:t>
            </a:r>
            <a:endParaRPr lang="en-US" dirty="0"/>
          </a:p>
          <a:p>
            <a:pPr marL="285750" indent="-285750">
              <a:buFont typeface="Arial" pitchFamily="34" charset="0"/>
              <a:buChar char="•"/>
            </a:pPr>
            <a:endParaRPr lang="en-US" dirty="0" smtClean="0"/>
          </a:p>
          <a:p>
            <a:endParaRPr lang="en-US" dirty="0"/>
          </a:p>
          <a:p>
            <a:endParaRPr lang="en-US" dirty="0"/>
          </a:p>
        </p:txBody>
      </p:sp>
      <p:sp>
        <p:nvSpPr>
          <p:cNvPr id="3"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50</a:t>
            </a:fld>
            <a:endParaRPr lang="fr-CH" dirty="0"/>
          </a:p>
        </p:txBody>
      </p:sp>
      <p:pic>
        <p:nvPicPr>
          <p:cNvPr id="3074" name="Picture 2" descr="https://pup-assets.imgix.net/onix/images/9780691190785.jpg?w=410&amp;auto=form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2522" y="3257550"/>
            <a:ext cx="2369478" cy="360045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6825673" y="4045527"/>
            <a:ext cx="2715491" cy="868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00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3"/>
          <p:cNvSpPr>
            <a:spLocks noGrp="1"/>
          </p:cNvSpPr>
          <p:nvPr>
            <p:ph type="sldNum" sz="quarter" idx="10"/>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C0991A9D-D730-49AF-92A2-375396CBF1F7}" type="slidenum">
              <a:rPr lang="fr-FR" sz="1400">
                <a:latin typeface="Old English Text MT" pitchFamily="66" charset="0"/>
              </a:rPr>
              <a:pPr/>
              <a:t>51</a:t>
            </a:fld>
            <a:endParaRPr lang="fr-FR" sz="1400">
              <a:latin typeface="Old English Text MT" pitchFamily="66" charset="0"/>
            </a:endParaRPr>
          </a:p>
        </p:txBody>
      </p:sp>
      <p:sp>
        <p:nvSpPr>
          <p:cNvPr id="2051" name="Rectangle 6"/>
          <p:cNvSpPr>
            <a:spLocks noGrp="1" noChangeArrowheads="1"/>
          </p:cNvSpPr>
          <p:nvPr>
            <p:ph type="body" idx="1"/>
          </p:nvPr>
        </p:nvSpPr>
        <p:spPr>
          <a:xfrm>
            <a:off x="1255713" y="538805"/>
            <a:ext cx="10714038" cy="4376738"/>
          </a:xfrm>
          <a:noFill/>
        </p:spPr>
        <p:txBody>
          <a:bodyPr/>
          <a:lstStyle/>
          <a:p>
            <a:pPr marL="0" indent="0"/>
            <a:endParaRPr lang="en-US" sz="1800" dirty="0">
              <a:latin typeface="Old English Text MT" pitchFamily="66" charset="0"/>
            </a:endParaRPr>
          </a:p>
          <a:p>
            <a:pPr marL="0" indent="0" algn="ctr"/>
            <a:endParaRPr lang="en-GB" altLang="ja-JP" sz="3300" dirty="0">
              <a:latin typeface="Old English Text MT" pitchFamily="66" charset="0"/>
              <a:ea typeface="MS PGothic" pitchFamily="34" charset="-128"/>
            </a:endParaRPr>
          </a:p>
          <a:p>
            <a:pPr marL="0" indent="0" algn="ctr"/>
            <a:r>
              <a:rPr lang="en-US" sz="3600" cap="small" dirty="0"/>
              <a:t>inequality across birth cohorts</a:t>
            </a:r>
            <a:br>
              <a:rPr lang="en-US" sz="3600" cap="small" dirty="0"/>
            </a:br>
            <a:r>
              <a:rPr lang="en-US" sz="3600" cap="small" dirty="0"/>
              <a:t>PART </a:t>
            </a:r>
            <a:r>
              <a:rPr lang="en-US" sz="3600" cap="small" dirty="0" smtClean="0"/>
              <a:t>4: </a:t>
            </a:r>
            <a:r>
              <a:rPr lang="en-US" sz="3600" cap="small" dirty="0"/>
              <a:t>APCGO and </a:t>
            </a:r>
            <a:br>
              <a:rPr lang="en-US" sz="3600" cap="small" dirty="0"/>
            </a:br>
            <a:r>
              <a:rPr lang="en-US" sz="3600" cap="small" dirty="0"/>
              <a:t>a gender gap APC</a:t>
            </a:r>
            <a:endParaRPr lang="fr-FR" altLang="ja-JP" sz="3300" dirty="0">
              <a:ea typeface="MS PGothic" pitchFamily="34" charset="-128"/>
            </a:endParaRPr>
          </a:p>
        </p:txBody>
      </p:sp>
      <p:sp>
        <p:nvSpPr>
          <p:cNvPr id="21511" name="Rectangle 7"/>
          <p:cNvSpPr>
            <a:spLocks noChangeArrowheads="1"/>
          </p:cNvSpPr>
          <p:nvPr/>
        </p:nvSpPr>
        <p:spPr bwMode="auto">
          <a:xfrm>
            <a:off x="4519583" y="172605"/>
            <a:ext cx="618331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p>
            <a:pPr algn="r" defTabSz="957263">
              <a:spcBef>
                <a:spcPct val="20000"/>
              </a:spcBef>
              <a:spcAft>
                <a:spcPct val="20000"/>
              </a:spcAft>
              <a:tabLst>
                <a:tab pos="741363" algn="l"/>
              </a:tabLst>
              <a:defRPr/>
            </a:pPr>
            <a:r>
              <a:rPr lang="fr-FR" sz="4400" dirty="0"/>
              <a:t>Louis Chauvel </a:t>
            </a:r>
          </a:p>
          <a:p>
            <a:pPr algn="r" defTabSz="957263">
              <a:spcBef>
                <a:spcPct val="20000"/>
              </a:spcBef>
              <a:spcAft>
                <a:spcPct val="20000"/>
              </a:spcAft>
              <a:tabLst>
                <a:tab pos="741363" algn="l"/>
              </a:tabLst>
              <a:defRPr/>
            </a:pPr>
            <a:r>
              <a:rPr lang="fr-FR" dirty="0">
                <a:latin typeface="Old English Text MT" pitchFamily="66" charset="0"/>
              </a:rPr>
              <a:t>Pr Dr </a:t>
            </a:r>
            <a:r>
              <a:rPr lang="fr-FR" dirty="0" err="1">
                <a:latin typeface="Old English Text MT" pitchFamily="66" charset="0"/>
              </a:rPr>
              <a:t>at</a:t>
            </a:r>
            <a:r>
              <a:rPr lang="fr-FR" dirty="0">
                <a:latin typeface="Old English Text MT" pitchFamily="66" charset="0"/>
              </a:rPr>
              <a:t> </a:t>
            </a:r>
            <a:r>
              <a:rPr lang="fr-FR" dirty="0" err="1">
                <a:latin typeface="Old English Text MT" pitchFamily="66" charset="0"/>
              </a:rPr>
              <a:t>University</a:t>
            </a:r>
            <a:r>
              <a:rPr lang="fr-FR" dirty="0">
                <a:latin typeface="Old English Text MT" pitchFamily="66" charset="0"/>
              </a:rPr>
              <a:t> of Luxembourg</a:t>
            </a:r>
            <a:br>
              <a:rPr lang="fr-FR" dirty="0">
                <a:latin typeface="Old English Text MT" pitchFamily="66" charset="0"/>
              </a:rPr>
            </a:b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Old English Text MT" pitchFamily="66" charset="0"/>
            </a:endParaRPr>
          </a:p>
          <a:p>
            <a:pPr algn="r" defTabSz="957263">
              <a:spcBef>
                <a:spcPct val="20000"/>
              </a:spcBef>
              <a:spcAft>
                <a:spcPct val="20000"/>
              </a:spcAft>
              <a:tabLst>
                <a:tab pos="741363" algn="l"/>
              </a:tabLst>
              <a:defRPr/>
            </a:pPr>
            <a:endParaRPr lang="fr-FR" dirty="0">
              <a:latin typeface="+mj-lt"/>
            </a:endParaRPr>
          </a:p>
          <a:p>
            <a:pPr algn="r" defTabSz="957263">
              <a:spcBef>
                <a:spcPct val="20000"/>
              </a:spcBef>
              <a:spcAft>
                <a:spcPct val="20000"/>
              </a:spcAft>
              <a:tabLst>
                <a:tab pos="741363" algn="l"/>
              </a:tabLst>
              <a:defRPr/>
            </a:pPr>
            <a:endParaRPr lang="fr-FR" b="1" dirty="0">
              <a:latin typeface="+mj-lt"/>
            </a:endParaRPr>
          </a:p>
          <a:p>
            <a:pPr algn="r" defTabSz="957263">
              <a:spcBef>
                <a:spcPct val="20000"/>
              </a:spcBef>
              <a:spcAft>
                <a:spcPct val="20000"/>
              </a:spcAft>
              <a:tabLst>
                <a:tab pos="741363" algn="l"/>
              </a:tabLst>
              <a:defRPr/>
            </a:pPr>
            <a:r>
              <a:rPr lang="fr-FR" b="1" dirty="0">
                <a:latin typeface="+mj-lt"/>
              </a:rPr>
              <a:t>louis.chauvel@uni.lu</a:t>
            </a:r>
            <a:br>
              <a:rPr lang="fr-FR" b="1" dirty="0">
                <a:latin typeface="+mj-lt"/>
              </a:rPr>
            </a:br>
            <a:r>
              <a:rPr lang="fr-FR" b="1" dirty="0">
                <a:latin typeface="+mj-lt"/>
              </a:rPr>
              <a:t>http://www.louischauvel.org </a:t>
            </a:r>
          </a:p>
        </p:txBody>
      </p:sp>
      <p:pic>
        <p:nvPicPr>
          <p:cNvPr id="2054" name="Picture 6">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77142" y="4350842"/>
            <a:ext cx="2081313" cy="10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25"/>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atin typeface="Old English Text MT" pitchFamily="66" charset="0"/>
            </a:endParaRPr>
          </a:p>
        </p:txBody>
      </p:sp>
      <p:sp>
        <p:nvSpPr>
          <p:cNvPr id="2056" name="Rectangle 26"/>
          <p:cNvSpPr>
            <a:spLocks noChangeArrowheads="1"/>
          </p:cNvSpPr>
          <p:nvPr/>
        </p:nvSpPr>
        <p:spPr bwMode="auto">
          <a:xfrm>
            <a:off x="1143001" y="1643064"/>
            <a:ext cx="2254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200">
                <a:solidFill>
                  <a:srgbClr val="000000"/>
                </a:solidFill>
                <a:latin typeface="Old English Text MT" pitchFamily="66" charset="0"/>
                <a:cs typeface="Times New Roman" pitchFamily="18" charset="0"/>
              </a:rPr>
              <a:t> </a:t>
            </a:r>
            <a:endParaRPr lang="en-US">
              <a:latin typeface="Old English Text MT" pitchFamily="66" charset="0"/>
            </a:endParaRPr>
          </a:p>
        </p:txBody>
      </p:sp>
      <p:sp>
        <p:nvSpPr>
          <p:cNvPr id="9" name="Rectangle 1"/>
          <p:cNvSpPr>
            <a:spLocks noChangeArrowheads="1"/>
          </p:cNvSpPr>
          <p:nvPr/>
        </p:nvSpPr>
        <p:spPr bwMode="auto">
          <a:xfrm>
            <a:off x="4614151" y="5373217"/>
            <a:ext cx="2407292"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r>
              <a:rPr lang="en-US" altLang="en-US" sz="1800" b="1" dirty="0">
                <a:latin typeface="Papyrus" pitchFamily="66" charset="0"/>
              </a:rPr>
              <a:t>IRSEI </a:t>
            </a:r>
            <a:br>
              <a:rPr lang="en-US" altLang="en-US" sz="1800" b="1" dirty="0">
                <a:latin typeface="Papyrus" pitchFamily="66" charset="0"/>
              </a:rPr>
            </a:br>
            <a:r>
              <a:rPr lang="en-US" altLang="en-US" sz="1800" b="1" dirty="0">
                <a:latin typeface="Papyrus" pitchFamily="66" charset="0"/>
              </a:rPr>
              <a:t>Institute for Research </a:t>
            </a:r>
            <a:br>
              <a:rPr lang="en-US" altLang="en-US" sz="1800" b="1" dirty="0">
                <a:latin typeface="Papyrus" pitchFamily="66" charset="0"/>
              </a:rPr>
            </a:br>
            <a:r>
              <a:rPr lang="en-US" altLang="en-US" sz="1800" b="1" dirty="0">
                <a:latin typeface="Papyrus" pitchFamily="66" charset="0"/>
              </a:rPr>
              <a:t>on  Socio-Economic  </a:t>
            </a:r>
            <a:br>
              <a:rPr lang="en-US" altLang="en-US" sz="1800" b="1" dirty="0">
                <a:latin typeface="Papyrus" pitchFamily="66" charset="0"/>
              </a:rPr>
            </a:br>
            <a:r>
              <a:rPr lang="en-US" altLang="en-US" sz="1800" b="1" dirty="0">
                <a:latin typeface="Papyrus" pitchFamily="66" charset="0"/>
              </a:rPr>
              <a:t>Inequality</a:t>
            </a:r>
          </a:p>
        </p:txBody>
      </p:sp>
      <p:pic>
        <p:nvPicPr>
          <p:cNvPr id="10" name="Picture 4" descr="Fonds National de la Recherche Luxembour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56683" y="291150"/>
            <a:ext cx="3760224"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descr="Résultats de recherche d'images pour « lisdatacenter »"/>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56683" y="1461933"/>
            <a:ext cx="1880112" cy="21394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12445" y="3185873"/>
            <a:ext cx="4953000" cy="646331"/>
          </a:xfrm>
          <a:prstGeom prst="rect">
            <a:avLst/>
          </a:prstGeom>
        </p:spPr>
        <p:txBody>
          <a:bodyPr>
            <a:spAutoFit/>
          </a:bodyPr>
          <a:lstStyle/>
          <a:p>
            <a:r>
              <a:rPr lang="en-US" dirty="0"/>
              <a:t>The gender wag gap across cohorts: the role of education in 12 countries</a:t>
            </a:r>
          </a:p>
        </p:txBody>
      </p:sp>
    </p:spTree>
    <p:extLst>
      <p:ext uri="{BB962C8B-B14F-4D97-AF65-F5344CB8AC3E}">
        <p14:creationId xmlns:p14="http://schemas.microsoft.com/office/powerpoint/2010/main" val="19040289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2709" y="687911"/>
            <a:ext cx="7323220" cy="1939925"/>
          </a:xfrm>
        </p:spPr>
        <p:txBody>
          <a:bodyPr>
            <a:normAutofit/>
          </a:bodyPr>
          <a:lstStyle/>
          <a:p>
            <a:r>
              <a:rPr lang="en-US" sz="3575" dirty="0"/>
              <a:t>The gender wag gap across cohorts: the role of education in 12 countries</a:t>
            </a:r>
            <a:endParaRPr lang="en-US" sz="3575" dirty="0">
              <a:solidFill>
                <a:schemeClr val="accent6">
                  <a:lumMod val="50000"/>
                </a:schemeClr>
              </a:solidFill>
            </a:endParaRPr>
          </a:p>
        </p:txBody>
      </p:sp>
      <p:sp>
        <p:nvSpPr>
          <p:cNvPr id="3" name="Subtitle 2"/>
          <p:cNvSpPr>
            <a:spLocks noGrp="1"/>
          </p:cNvSpPr>
          <p:nvPr>
            <p:ph type="subTitle" idx="1"/>
          </p:nvPr>
        </p:nvSpPr>
        <p:spPr>
          <a:xfrm>
            <a:off x="1556292" y="3583333"/>
            <a:ext cx="7909637" cy="1840784"/>
          </a:xfrm>
        </p:spPr>
        <p:txBody>
          <a:bodyPr>
            <a:normAutofit/>
          </a:bodyPr>
          <a:lstStyle/>
          <a:p>
            <a:r>
              <a:rPr lang="en-US" sz="1950" dirty="0">
                <a:solidFill>
                  <a:schemeClr val="accent6">
                    <a:lumMod val="50000"/>
                  </a:schemeClr>
                </a:solidFill>
              </a:rPr>
              <a:t>Louis Chauvel, Anne </a:t>
            </a:r>
            <a:r>
              <a:rPr lang="en-US" sz="1950" dirty="0" err="1">
                <a:solidFill>
                  <a:schemeClr val="accent6">
                    <a:lumMod val="50000"/>
                  </a:schemeClr>
                </a:solidFill>
              </a:rPr>
              <a:t>Hartung</a:t>
            </a:r>
            <a:r>
              <a:rPr lang="en-US" sz="1950" dirty="0">
                <a:solidFill>
                  <a:schemeClr val="accent6">
                    <a:lumMod val="50000"/>
                  </a:schemeClr>
                </a:solidFill>
              </a:rPr>
              <a:t>, </a:t>
            </a:r>
            <a:r>
              <a:rPr lang="en-US" sz="1950" dirty="0" err="1">
                <a:solidFill>
                  <a:schemeClr val="accent6">
                    <a:lumMod val="50000"/>
                  </a:schemeClr>
                </a:solidFill>
              </a:rPr>
              <a:t>Eyal</a:t>
            </a:r>
            <a:r>
              <a:rPr lang="en-US" sz="1950" dirty="0">
                <a:solidFill>
                  <a:schemeClr val="accent6">
                    <a:lumMod val="50000"/>
                  </a:schemeClr>
                </a:solidFill>
              </a:rPr>
              <a:t> Bar </a:t>
            </a:r>
            <a:r>
              <a:rPr lang="en-US" sz="1950" dirty="0" smtClean="0">
                <a:solidFill>
                  <a:schemeClr val="accent6">
                    <a:lumMod val="50000"/>
                  </a:schemeClr>
                </a:solidFill>
              </a:rPr>
              <a:t>Haim, Janet </a:t>
            </a:r>
            <a:r>
              <a:rPr lang="en-US" sz="1950" dirty="0" err="1" smtClean="0">
                <a:solidFill>
                  <a:schemeClr val="accent6">
                    <a:lumMod val="50000"/>
                  </a:schemeClr>
                </a:solidFill>
              </a:rPr>
              <a:t>Gornick</a:t>
            </a:r>
            <a:r>
              <a:rPr lang="en-US" baseline="30000" dirty="0" smtClean="0">
                <a:solidFill>
                  <a:schemeClr val="accent6">
                    <a:lumMod val="50000"/>
                  </a:schemeClr>
                </a:solidFill>
              </a:rPr>
              <a:t/>
            </a:r>
            <a:br>
              <a:rPr lang="en-US" baseline="30000" dirty="0" smtClean="0">
                <a:solidFill>
                  <a:schemeClr val="accent6">
                    <a:lumMod val="50000"/>
                  </a:schemeClr>
                </a:solidFill>
              </a:rPr>
            </a:br>
            <a:r>
              <a:rPr lang="en-US" dirty="0" smtClean="0">
                <a:solidFill>
                  <a:schemeClr val="accent6">
                    <a:lumMod val="50000"/>
                  </a:schemeClr>
                </a:solidFill>
              </a:rPr>
              <a:t>University of Luxembourg, </a:t>
            </a:r>
            <a:br>
              <a:rPr lang="en-US" dirty="0" smtClean="0">
                <a:solidFill>
                  <a:schemeClr val="accent6">
                    <a:lumMod val="50000"/>
                  </a:schemeClr>
                </a:solidFill>
              </a:rPr>
            </a:br>
            <a:r>
              <a:rPr lang="en-US" dirty="0" smtClean="0">
                <a:solidFill>
                  <a:schemeClr val="accent6">
                    <a:lumMod val="50000"/>
                  </a:schemeClr>
                </a:solidFill>
              </a:rPr>
              <a:t>PEARL Institute for Research on Socio-Economic Inequality (IRSEI)</a:t>
            </a:r>
          </a:p>
        </p:txBody>
      </p:sp>
      <p:sp>
        <p:nvSpPr>
          <p:cNvPr id="5" name="Slide Number Placeholder 4"/>
          <p:cNvSpPr>
            <a:spLocks noGrp="1"/>
          </p:cNvSpPr>
          <p:nvPr>
            <p:ph type="sldNum" sz="quarter" idx="4294967295"/>
          </p:nvPr>
        </p:nvSpPr>
        <p:spPr>
          <a:xfrm>
            <a:off x="8122915" y="5551545"/>
            <a:ext cx="555213" cy="296664"/>
          </a:xfrm>
          <a:prstGeom prst="rect">
            <a:avLst/>
          </a:prstGeom>
        </p:spPr>
        <p:txBody>
          <a:bodyPr/>
          <a:lstStyle/>
          <a:p>
            <a:fld id="{7E579FEC-774A-4DF1-9F16-230A6B249B77}" type="slidenum">
              <a:rPr lang="en-US" smtClean="0"/>
              <a:t>52</a:t>
            </a:fld>
            <a:endParaRPr lang="en-US"/>
          </a:p>
        </p:txBody>
      </p:sp>
      <p:pic>
        <p:nvPicPr>
          <p:cNvPr id="6" name="Picture 12" descr="Logo-FNR-CMYK-jpg_lar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59695" y="5524409"/>
            <a:ext cx="2043113" cy="49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sabine.demazy\Downloads\INSIDE_uni_extern_ba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94012" y="5564702"/>
            <a:ext cx="2878479" cy="456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0" descr="logo2011.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69331" y="4706456"/>
            <a:ext cx="1161862" cy="14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888301" y="2502463"/>
            <a:ext cx="4070345" cy="369332"/>
          </a:xfrm>
          <a:prstGeom prst="rect">
            <a:avLst/>
          </a:prstGeom>
        </p:spPr>
        <p:txBody>
          <a:bodyPr wrap="none">
            <a:spAutoFit/>
          </a:bodyPr>
          <a:lstStyle/>
          <a:p>
            <a:r>
              <a:rPr lang="en-US" b="1" dirty="0">
                <a:solidFill>
                  <a:srgbClr val="292825"/>
                </a:solidFill>
                <a:latin typeface="Arial" panose="020B0604020202020204" pitchFamily="34" charset="0"/>
              </a:rPr>
              <a:t>LIS working papers series - No. 737</a:t>
            </a:r>
            <a:endParaRPr lang="en-US" dirty="0"/>
          </a:p>
        </p:txBody>
      </p:sp>
    </p:spTree>
    <p:extLst>
      <p:ext uri="{BB962C8B-B14F-4D97-AF65-F5344CB8AC3E}">
        <p14:creationId xmlns:p14="http://schemas.microsoft.com/office/powerpoint/2010/main" val="5006127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122915" y="5551545"/>
            <a:ext cx="555213" cy="296664"/>
          </a:xfrm>
          <a:prstGeom prst="rect">
            <a:avLst/>
          </a:prstGeom>
        </p:spPr>
        <p:txBody>
          <a:bodyPr/>
          <a:lstStyle/>
          <a:p>
            <a:fld id="{7E579FEC-774A-4DF1-9F16-230A6B249B77}" type="slidenum">
              <a:rPr lang="en-US" smtClean="0"/>
              <a:pPr/>
              <a:t>53</a:t>
            </a:fld>
            <a:endParaRPr lang="en-US" dirty="0"/>
          </a:p>
        </p:txBody>
      </p:sp>
      <p:sp>
        <p:nvSpPr>
          <p:cNvPr id="5" name="Title 1"/>
          <p:cNvSpPr txBox="1">
            <a:spLocks/>
          </p:cNvSpPr>
          <p:nvPr/>
        </p:nvSpPr>
        <p:spPr>
          <a:xfrm>
            <a:off x="1514475" y="866081"/>
            <a:ext cx="6686550" cy="928688"/>
          </a:xfrm>
          <a:prstGeom prst="rect">
            <a:avLst/>
          </a:prstGeom>
        </p:spPr>
        <p:txBody>
          <a:bodyPr vert="horz" lIns="74295" tIns="37148" rIns="74295" bIns="37148" rtlCol="0" anchor="t">
            <a:normAutofit/>
          </a:bodyPr>
          <a:lstStyle>
            <a:lvl1pPr algn="l" defTabSz="457200" rtl="0" eaLnBrk="1" latinLnBrk="0" hangingPunct="1">
              <a:spcBef>
                <a:spcPct val="0"/>
              </a:spcBef>
              <a:buNone/>
              <a:defRPr sz="3600" b="0" kern="1200">
                <a:solidFill>
                  <a:schemeClr val="accent2">
                    <a:lumMod val="50000"/>
                  </a:schemeClr>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50" dirty="0"/>
              <a:t>Gender trends</a:t>
            </a:r>
          </a:p>
        </p:txBody>
      </p:sp>
      <p:sp>
        <p:nvSpPr>
          <p:cNvPr id="6" name="Content Placeholder 2"/>
          <p:cNvSpPr txBox="1">
            <a:spLocks/>
          </p:cNvSpPr>
          <p:nvPr/>
        </p:nvSpPr>
        <p:spPr>
          <a:xfrm>
            <a:off x="1514475" y="1943101"/>
            <a:ext cx="6686550" cy="3677345"/>
          </a:xfrm>
          <a:prstGeom prst="rect">
            <a:avLst/>
          </a:prstGeom>
        </p:spPr>
        <p:txBody>
          <a:bodyPr vert="horz" lIns="74295" tIns="37148" rIns="74295" bIns="37148"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200" kern="1200">
                <a:solidFill>
                  <a:schemeClr val="tx1">
                    <a:lumMod val="75000"/>
                    <a:lumOff val="25000"/>
                  </a:schemeClr>
                </a:solidFill>
                <a:latin typeface="Calibri" panose="020F0502020204030204" pitchFamily="34" charset="0"/>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Calibri" panose="020F0502020204030204" pitchFamily="34" charset="0"/>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Calibri" panose="020F0502020204030204" pitchFamily="34" charset="0"/>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1463" dirty="0"/>
              <a:t>The </a:t>
            </a:r>
            <a:r>
              <a:rPr lang="en-US" sz="1463" i="1" dirty="0"/>
              <a:t>rise of women </a:t>
            </a:r>
            <a:r>
              <a:rPr lang="en-US" sz="1138" dirty="0">
                <a:solidFill>
                  <a:schemeClr val="bg1">
                    <a:lumMod val="50000"/>
                  </a:schemeClr>
                </a:solidFill>
              </a:rPr>
              <a:t>(</a:t>
            </a:r>
            <a:r>
              <a:rPr lang="en-US" sz="1138" dirty="0" err="1">
                <a:solidFill>
                  <a:schemeClr val="bg1">
                    <a:lumMod val="50000"/>
                  </a:schemeClr>
                </a:solidFill>
              </a:rPr>
              <a:t>DiPrete</a:t>
            </a:r>
            <a:r>
              <a:rPr lang="en-US" sz="1138" dirty="0">
                <a:solidFill>
                  <a:schemeClr val="bg1">
                    <a:lumMod val="50000"/>
                  </a:schemeClr>
                </a:solidFill>
              </a:rPr>
              <a:t> and Buchman 2013)</a:t>
            </a:r>
            <a:r>
              <a:rPr lang="en-US" sz="1463" dirty="0"/>
              <a:t>: women caught up and even overtook men in terms of educational attainment </a:t>
            </a:r>
            <a:r>
              <a:rPr lang="en-US" sz="1138" dirty="0">
                <a:solidFill>
                  <a:schemeClr val="bg1">
                    <a:lumMod val="50000"/>
                  </a:schemeClr>
                </a:solidFill>
              </a:rPr>
              <a:t>(Becker, Hubbard, and Murphy 2010; Breen, </a:t>
            </a:r>
            <a:r>
              <a:rPr lang="en-US" sz="1138" dirty="0" err="1">
                <a:solidFill>
                  <a:schemeClr val="bg1">
                    <a:lumMod val="50000"/>
                  </a:schemeClr>
                </a:solidFill>
              </a:rPr>
              <a:t>Luijkx</a:t>
            </a:r>
            <a:r>
              <a:rPr lang="en-US" sz="1138" dirty="0">
                <a:solidFill>
                  <a:schemeClr val="bg1">
                    <a:lumMod val="50000"/>
                  </a:schemeClr>
                </a:solidFill>
              </a:rPr>
              <a:t>, Müller and </a:t>
            </a:r>
            <a:r>
              <a:rPr lang="en-US" sz="1138" dirty="0" err="1">
                <a:solidFill>
                  <a:schemeClr val="bg1">
                    <a:lumMod val="50000"/>
                  </a:schemeClr>
                </a:solidFill>
              </a:rPr>
              <a:t>Pollak</a:t>
            </a:r>
            <a:r>
              <a:rPr lang="en-US" sz="1138" dirty="0">
                <a:solidFill>
                  <a:schemeClr val="bg1">
                    <a:lumMod val="50000"/>
                  </a:schemeClr>
                </a:solidFill>
              </a:rPr>
              <a:t> 2010; </a:t>
            </a:r>
            <a:r>
              <a:rPr lang="en-US" sz="1138" dirty="0" err="1">
                <a:solidFill>
                  <a:schemeClr val="bg1">
                    <a:lumMod val="50000"/>
                  </a:schemeClr>
                </a:solidFill>
              </a:rPr>
              <a:t>Buchmann</a:t>
            </a:r>
            <a:r>
              <a:rPr lang="en-US" sz="1138" dirty="0">
                <a:solidFill>
                  <a:schemeClr val="bg1">
                    <a:lumMod val="50000"/>
                  </a:schemeClr>
                </a:solidFill>
              </a:rPr>
              <a:t> and </a:t>
            </a:r>
            <a:r>
              <a:rPr lang="en-US" sz="1138" dirty="0" err="1">
                <a:solidFill>
                  <a:schemeClr val="bg1">
                    <a:lumMod val="50000"/>
                  </a:schemeClr>
                </a:solidFill>
              </a:rPr>
              <a:t>DiPrete</a:t>
            </a:r>
            <a:r>
              <a:rPr lang="en-US" sz="1138" dirty="0">
                <a:solidFill>
                  <a:schemeClr val="bg1">
                    <a:lumMod val="50000"/>
                  </a:schemeClr>
                </a:solidFill>
              </a:rPr>
              <a:t>, 2006; Grant and Behrman 2010) </a:t>
            </a:r>
          </a:p>
          <a:p>
            <a:r>
              <a:rPr lang="en-US" sz="1463" dirty="0"/>
              <a:t>Narrowing but recently stagnating gender gap in many countries </a:t>
            </a:r>
            <a:r>
              <a:rPr lang="en-US" sz="1138" dirty="0">
                <a:solidFill>
                  <a:schemeClr val="bg1">
                    <a:lumMod val="50000"/>
                  </a:schemeClr>
                </a:solidFill>
              </a:rPr>
              <a:t>(England, </a:t>
            </a:r>
            <a:r>
              <a:rPr lang="en-US" sz="1138" dirty="0" err="1">
                <a:solidFill>
                  <a:schemeClr val="bg1">
                    <a:lumMod val="50000"/>
                  </a:schemeClr>
                </a:solidFill>
              </a:rPr>
              <a:t>Gornick</a:t>
            </a:r>
            <a:r>
              <a:rPr lang="en-US" sz="1138" dirty="0">
                <a:solidFill>
                  <a:schemeClr val="bg1">
                    <a:lumMod val="50000"/>
                  </a:schemeClr>
                </a:solidFill>
              </a:rPr>
              <a:t> &amp; Shafer 2012; </a:t>
            </a:r>
            <a:r>
              <a:rPr lang="en-US" sz="1138" dirty="0" err="1">
                <a:solidFill>
                  <a:schemeClr val="bg1">
                    <a:lumMod val="50000"/>
                  </a:schemeClr>
                </a:solidFill>
              </a:rPr>
              <a:t>Blau</a:t>
            </a:r>
            <a:r>
              <a:rPr lang="en-US" sz="1138" dirty="0">
                <a:solidFill>
                  <a:schemeClr val="bg1">
                    <a:lumMod val="50000"/>
                  </a:schemeClr>
                </a:solidFill>
              </a:rPr>
              <a:t> and Kahn 2008, 2016; </a:t>
            </a:r>
            <a:r>
              <a:rPr lang="en-US" sz="1138" dirty="0" err="1">
                <a:solidFill>
                  <a:schemeClr val="bg1">
                    <a:lumMod val="50000"/>
                  </a:schemeClr>
                </a:solidFill>
              </a:rPr>
              <a:t>Cambell</a:t>
            </a:r>
            <a:r>
              <a:rPr lang="en-US" sz="1138" dirty="0">
                <a:solidFill>
                  <a:schemeClr val="bg1">
                    <a:lumMod val="50000"/>
                  </a:schemeClr>
                </a:solidFill>
              </a:rPr>
              <a:t> and Pearlman 2013; Bernhardt, Morris, and Handcock 1995; </a:t>
            </a:r>
            <a:r>
              <a:rPr lang="en-US" sz="1138" dirty="0" err="1">
                <a:solidFill>
                  <a:schemeClr val="bg1">
                    <a:lumMod val="50000"/>
                  </a:schemeClr>
                </a:solidFill>
              </a:rPr>
              <a:t>Fitzenberger</a:t>
            </a:r>
            <a:r>
              <a:rPr lang="en-US" sz="1138" dirty="0">
                <a:solidFill>
                  <a:schemeClr val="bg1">
                    <a:lumMod val="50000"/>
                  </a:schemeClr>
                </a:solidFill>
              </a:rPr>
              <a:t> and </a:t>
            </a:r>
            <a:r>
              <a:rPr lang="en-US" sz="1138" dirty="0" err="1">
                <a:solidFill>
                  <a:schemeClr val="bg1">
                    <a:lumMod val="50000"/>
                  </a:schemeClr>
                </a:solidFill>
              </a:rPr>
              <a:t>Wunderlich</a:t>
            </a:r>
            <a:r>
              <a:rPr lang="en-US" sz="1138" dirty="0">
                <a:solidFill>
                  <a:schemeClr val="bg1">
                    <a:lumMod val="50000"/>
                  </a:schemeClr>
                </a:solidFill>
              </a:rPr>
              <a:t> 2002; </a:t>
            </a:r>
            <a:r>
              <a:rPr lang="en-US" sz="1138" dirty="0" err="1">
                <a:solidFill>
                  <a:schemeClr val="bg1">
                    <a:lumMod val="50000"/>
                  </a:schemeClr>
                </a:solidFill>
              </a:rPr>
              <a:t>Fransen</a:t>
            </a:r>
            <a:r>
              <a:rPr lang="en-US" sz="1138" dirty="0">
                <a:solidFill>
                  <a:schemeClr val="bg1">
                    <a:lumMod val="50000"/>
                  </a:schemeClr>
                </a:solidFill>
              </a:rPr>
              <a:t>, </a:t>
            </a:r>
            <a:r>
              <a:rPr lang="en-US" sz="1138" dirty="0" err="1">
                <a:solidFill>
                  <a:schemeClr val="bg1">
                    <a:lumMod val="50000"/>
                  </a:schemeClr>
                </a:solidFill>
              </a:rPr>
              <a:t>Plantenga</a:t>
            </a:r>
            <a:r>
              <a:rPr lang="en-US" sz="1138" dirty="0">
                <a:solidFill>
                  <a:schemeClr val="bg1">
                    <a:lumMod val="50000"/>
                  </a:schemeClr>
                </a:solidFill>
              </a:rPr>
              <a:t>, and </a:t>
            </a:r>
            <a:r>
              <a:rPr lang="en-US" sz="1138" dirty="0" err="1">
                <a:solidFill>
                  <a:schemeClr val="bg1">
                    <a:lumMod val="50000"/>
                  </a:schemeClr>
                </a:solidFill>
              </a:rPr>
              <a:t>Vlasblom</a:t>
            </a:r>
            <a:r>
              <a:rPr lang="en-US" sz="1138" dirty="0">
                <a:solidFill>
                  <a:schemeClr val="bg1">
                    <a:lumMod val="50000"/>
                  </a:schemeClr>
                </a:solidFill>
              </a:rPr>
              <a:t> 2010) </a:t>
            </a:r>
          </a:p>
          <a:p>
            <a:r>
              <a:rPr lang="en-US" sz="1463" dirty="0"/>
              <a:t>Education is seen as the most important predictor of </a:t>
            </a:r>
            <a:br>
              <a:rPr lang="en-US" sz="1463" dirty="0"/>
            </a:br>
            <a:r>
              <a:rPr lang="en-US" sz="1463" dirty="0"/>
              <a:t>wages </a:t>
            </a:r>
            <a:r>
              <a:rPr lang="en-US" sz="1138" dirty="0">
                <a:solidFill>
                  <a:schemeClr val="bg1">
                    <a:lumMod val="50000"/>
                  </a:schemeClr>
                </a:solidFill>
              </a:rPr>
              <a:t>(Mincer 1958) </a:t>
            </a:r>
            <a:r>
              <a:rPr lang="en-US" sz="1463" dirty="0"/>
              <a:t>and the gender wage gap </a:t>
            </a:r>
            <a:r>
              <a:rPr lang="en-US" sz="1056" dirty="0">
                <a:solidFill>
                  <a:schemeClr val="bg1">
                    <a:lumMod val="50000"/>
                  </a:schemeClr>
                </a:solidFill>
              </a:rPr>
              <a:t>(</a:t>
            </a:r>
            <a:r>
              <a:rPr lang="en-US" sz="1056" dirty="0" err="1">
                <a:solidFill>
                  <a:schemeClr val="bg1">
                    <a:lumMod val="50000"/>
                  </a:schemeClr>
                </a:solidFill>
              </a:rPr>
              <a:t>Polachek</a:t>
            </a:r>
            <a:r>
              <a:rPr lang="en-US" sz="1056" dirty="0">
                <a:solidFill>
                  <a:schemeClr val="bg1">
                    <a:lumMod val="50000"/>
                  </a:schemeClr>
                </a:solidFill>
              </a:rPr>
              <a:t> 1993)</a:t>
            </a:r>
          </a:p>
          <a:p>
            <a:r>
              <a:rPr lang="en-US" sz="1463" dirty="0"/>
              <a:t>Since education is at first a cohort phenomenon, cohort analysis is required</a:t>
            </a:r>
            <a:br>
              <a:rPr lang="en-US" sz="1463" dirty="0"/>
            </a:br>
            <a:r>
              <a:rPr lang="en-GB" sz="1138" dirty="0"/>
              <a:t>Campbell, C. and J. Pearlman. 2013. Period effects, cohort effects, and the narrowing gender wage gap. </a:t>
            </a:r>
            <a:r>
              <a:rPr lang="fr-FR" sz="1138" dirty="0"/>
              <a:t>Social Science </a:t>
            </a:r>
            <a:r>
              <a:rPr lang="fr-FR" sz="1138" dirty="0" err="1"/>
              <a:t>Research</a:t>
            </a:r>
            <a:r>
              <a:rPr lang="fr-FR" sz="1138" dirty="0"/>
              <a:t>, 42(6): 1693-1711.</a:t>
            </a:r>
            <a:endParaRPr lang="en-US" sz="1056" dirty="0">
              <a:solidFill>
                <a:schemeClr val="bg1">
                  <a:lumMod val="50000"/>
                </a:schemeClr>
              </a:solidFill>
            </a:endParaRPr>
          </a:p>
          <a:p>
            <a:pPr lvl="1"/>
            <a:endParaRPr lang="en-US" sz="1300" dirty="0"/>
          </a:p>
        </p:txBody>
      </p:sp>
      <p:sp>
        <p:nvSpPr>
          <p:cNvPr id="7" name="Slide Number Placeholder 3"/>
          <p:cNvSpPr txBox="1">
            <a:spLocks/>
          </p:cNvSpPr>
          <p:nvPr/>
        </p:nvSpPr>
        <p:spPr>
          <a:xfrm>
            <a:off x="6503280" y="5648371"/>
            <a:ext cx="1733550" cy="296664"/>
          </a:xfrm>
          <a:prstGeom prst="rect">
            <a:avLst/>
          </a:prstGeom>
        </p:spPr>
        <p:txBody>
          <a:bodyPr vert="horz" lIns="74295" tIns="37148" rIns="74295" bIns="37148" rtlCol="0" anchor="ctr"/>
          <a:lstStyle>
            <a:defPPr>
              <a:defRPr lang="en-US"/>
            </a:defPPr>
            <a:lvl1pPr marL="0" algn="r" defTabSz="914400" rtl="0" eaLnBrk="1" latinLnBrk="0" hangingPunct="1">
              <a:defRPr sz="14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75064B-E2F5-6145-BB7C-643F46329776}" type="slidenum">
              <a:rPr lang="en-US" sz="1138"/>
              <a:pPr/>
              <a:t>53</a:t>
            </a:fld>
            <a:endParaRPr lang="en-US" sz="1138" dirty="0"/>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89154" y="1323416"/>
            <a:ext cx="2959847" cy="4422047"/>
          </a:xfrm>
          <a:prstGeom prst="rect">
            <a:avLst/>
          </a:prstGeom>
        </p:spPr>
      </p:pic>
    </p:spTree>
    <p:extLst>
      <p:ext uri="{BB962C8B-B14F-4D97-AF65-F5344CB8AC3E}">
        <p14:creationId xmlns:p14="http://schemas.microsoft.com/office/powerpoint/2010/main" val="20264213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50" dirty="0"/>
              <a:t>Our specific contribution</a:t>
            </a:r>
          </a:p>
        </p:txBody>
      </p:sp>
      <p:sp>
        <p:nvSpPr>
          <p:cNvPr id="3" name="Content Placeholder 2"/>
          <p:cNvSpPr>
            <a:spLocks noGrp="1"/>
          </p:cNvSpPr>
          <p:nvPr>
            <p:ph idx="1"/>
          </p:nvPr>
        </p:nvSpPr>
        <p:spPr>
          <a:xfrm>
            <a:off x="1693335" y="2398417"/>
            <a:ext cx="7341757" cy="3153128"/>
          </a:xfrm>
        </p:spPr>
        <p:txBody>
          <a:bodyPr>
            <a:normAutofit/>
          </a:bodyPr>
          <a:lstStyle/>
          <a:p>
            <a:r>
              <a:rPr lang="en-US" sz="1625" dirty="0"/>
              <a:t>Analysis of the gap by cohort to understand timing / socialization </a:t>
            </a:r>
          </a:p>
          <a:p>
            <a:r>
              <a:rPr lang="en-US" sz="1625" dirty="0"/>
              <a:t>Role of education </a:t>
            </a:r>
            <a:r>
              <a:rPr lang="en-US" sz="1625" i="1" dirty="0"/>
              <a:t>versus</a:t>
            </a:r>
            <a:r>
              <a:rPr lang="en-US" sz="1625" dirty="0"/>
              <a:t> labor participation of women </a:t>
            </a:r>
          </a:p>
          <a:p>
            <a:r>
              <a:rPr lang="en-US" sz="1625" dirty="0"/>
              <a:t>Wage distribution when a large, declining share of the pop has wage = 0 </a:t>
            </a:r>
          </a:p>
          <a:p>
            <a:r>
              <a:rPr lang="en-US" sz="1625" dirty="0"/>
              <a:t>Compare intensity of the gender gap in each educational level</a:t>
            </a:r>
          </a:p>
          <a:p>
            <a:pPr marL="371475" lvl="1" indent="0">
              <a:buNone/>
            </a:pPr>
            <a:endParaRPr lang="en-US" dirty="0"/>
          </a:p>
          <a:p>
            <a:endParaRPr lang="en-US" sz="1625" dirty="0"/>
          </a:p>
        </p:txBody>
      </p:sp>
      <p:sp>
        <p:nvSpPr>
          <p:cNvPr id="4" name="Slide Number Placeholder 3"/>
          <p:cNvSpPr>
            <a:spLocks noGrp="1"/>
          </p:cNvSpPr>
          <p:nvPr>
            <p:ph type="sldNum" sz="quarter" idx="4294967295"/>
          </p:nvPr>
        </p:nvSpPr>
        <p:spPr>
          <a:xfrm>
            <a:off x="8122915" y="5551545"/>
            <a:ext cx="555213" cy="296664"/>
          </a:xfrm>
          <a:prstGeom prst="rect">
            <a:avLst/>
          </a:prstGeom>
        </p:spPr>
        <p:txBody>
          <a:bodyPr/>
          <a:lstStyle/>
          <a:p>
            <a:fld id="{8475064B-E2F5-6145-BB7C-643F46329776}" type="slidenum">
              <a:rPr lang="en-US" smtClean="0"/>
              <a:t>54</a:t>
            </a:fld>
            <a:endParaRPr lang="en-US"/>
          </a:p>
        </p:txBody>
      </p:sp>
      <p:sp>
        <p:nvSpPr>
          <p:cNvPr id="5"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54</a:t>
            </a:fld>
            <a:endParaRPr lang="fr-CH" dirty="0"/>
          </a:p>
        </p:txBody>
      </p:sp>
    </p:spTree>
    <p:extLst>
      <p:ext uri="{BB962C8B-B14F-4D97-AF65-F5344CB8AC3E}">
        <p14:creationId xmlns:p14="http://schemas.microsoft.com/office/powerpoint/2010/main" val="9452795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Reversed education gender gap and </a:t>
            </a:r>
            <a:br>
              <a:rPr lang="en-US" dirty="0" smtClean="0"/>
            </a:br>
            <a:r>
              <a:rPr lang="en-US" dirty="0" smtClean="0"/>
              <a:t>maintained wage </a:t>
            </a:r>
            <a:r>
              <a:rPr lang="en-US" dirty="0"/>
              <a:t>gender </a:t>
            </a:r>
            <a:r>
              <a:rPr lang="en-US" dirty="0" smtClean="0"/>
              <a:t>gap in the U.S.</a:t>
            </a:r>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3974" y="2398417"/>
            <a:ext cx="4741193" cy="2955223"/>
          </a:xfrm>
          <a:prstGeom prst="rect">
            <a:avLst/>
          </a:prstGeom>
        </p:spPr>
      </p:pic>
      <p:sp>
        <p:nvSpPr>
          <p:cNvPr id="7" name="Rectangle 6"/>
          <p:cNvSpPr/>
          <p:nvPr/>
        </p:nvSpPr>
        <p:spPr>
          <a:xfrm>
            <a:off x="2974427" y="2118313"/>
            <a:ext cx="1927451" cy="392415"/>
          </a:xfrm>
          <a:prstGeom prst="rect">
            <a:avLst/>
          </a:prstGeom>
        </p:spPr>
        <p:txBody>
          <a:bodyPr wrap="none">
            <a:spAutoFit/>
          </a:bodyPr>
          <a:lstStyle/>
          <a:p>
            <a:r>
              <a:rPr lang="en-US" sz="1950" dirty="0"/>
              <a:t>BA (or +) owners </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7223" y="2411538"/>
            <a:ext cx="4891191" cy="2939918"/>
          </a:xfrm>
          <a:prstGeom prst="rect">
            <a:avLst/>
          </a:prstGeom>
        </p:spPr>
      </p:pic>
      <p:sp>
        <p:nvSpPr>
          <p:cNvPr id="10" name="Rectangle 9"/>
          <p:cNvSpPr/>
          <p:nvPr/>
        </p:nvSpPr>
        <p:spPr>
          <a:xfrm>
            <a:off x="6019217" y="2111395"/>
            <a:ext cx="3651384" cy="392415"/>
          </a:xfrm>
          <a:prstGeom prst="rect">
            <a:avLst/>
          </a:prstGeom>
        </p:spPr>
        <p:txBody>
          <a:bodyPr wrap="none">
            <a:spAutoFit/>
          </a:bodyPr>
          <a:lstStyle/>
          <a:p>
            <a:r>
              <a:rPr lang="en-US" sz="1950" dirty="0"/>
              <a:t>Male to female wage income ratio</a:t>
            </a:r>
          </a:p>
        </p:txBody>
      </p:sp>
      <p:sp>
        <p:nvSpPr>
          <p:cNvPr id="11" name="Rectangle 10"/>
          <p:cNvSpPr/>
          <p:nvPr/>
        </p:nvSpPr>
        <p:spPr>
          <a:xfrm>
            <a:off x="4635681" y="4877004"/>
            <a:ext cx="1398140" cy="392415"/>
          </a:xfrm>
          <a:prstGeom prst="rect">
            <a:avLst/>
          </a:prstGeom>
        </p:spPr>
        <p:txBody>
          <a:bodyPr wrap="none">
            <a:spAutoFit/>
          </a:bodyPr>
          <a:lstStyle/>
          <a:p>
            <a:r>
              <a:rPr lang="en-US" sz="1950" dirty="0"/>
              <a:t>Birth cohort</a:t>
            </a:r>
          </a:p>
        </p:txBody>
      </p:sp>
      <p:sp>
        <p:nvSpPr>
          <p:cNvPr id="12" name="Rectangle 11"/>
          <p:cNvSpPr/>
          <p:nvPr/>
        </p:nvSpPr>
        <p:spPr>
          <a:xfrm>
            <a:off x="9672789" y="4751495"/>
            <a:ext cx="1398140" cy="392415"/>
          </a:xfrm>
          <a:prstGeom prst="rect">
            <a:avLst/>
          </a:prstGeom>
        </p:spPr>
        <p:txBody>
          <a:bodyPr wrap="none">
            <a:spAutoFit/>
          </a:bodyPr>
          <a:lstStyle/>
          <a:p>
            <a:r>
              <a:rPr lang="en-US" sz="1950" dirty="0"/>
              <a:t>Birth cohort</a:t>
            </a:r>
          </a:p>
        </p:txBody>
      </p:sp>
      <p:sp>
        <p:nvSpPr>
          <p:cNvPr id="13" name="Rectangle 12"/>
          <p:cNvSpPr/>
          <p:nvPr/>
        </p:nvSpPr>
        <p:spPr>
          <a:xfrm>
            <a:off x="5817863" y="5564667"/>
            <a:ext cx="3338927" cy="392415"/>
          </a:xfrm>
          <a:prstGeom prst="rect">
            <a:avLst/>
          </a:prstGeom>
        </p:spPr>
        <p:txBody>
          <a:bodyPr wrap="none">
            <a:spAutoFit/>
          </a:bodyPr>
          <a:lstStyle/>
          <a:p>
            <a:r>
              <a:rPr lang="en-US" sz="1950" dirty="0"/>
              <a:t>Source : IPUMS-CPS 1985-2010</a:t>
            </a:r>
          </a:p>
        </p:txBody>
      </p:sp>
      <p:sp>
        <p:nvSpPr>
          <p:cNvPr id="14"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55</a:t>
            </a:fld>
            <a:endParaRPr lang="fr-CH" dirty="0"/>
          </a:p>
        </p:txBody>
      </p:sp>
    </p:spTree>
    <p:extLst>
      <p:ext uri="{BB962C8B-B14F-4D97-AF65-F5344CB8AC3E}">
        <p14:creationId xmlns:p14="http://schemas.microsoft.com/office/powerpoint/2010/main" val="18454568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s-IS" sz="3250" dirty="0"/>
              <a:t>Two relevant processes</a:t>
            </a:r>
            <a:endParaRPr lang="en-US" sz="3250" dirty="0"/>
          </a:p>
        </p:txBody>
      </p:sp>
      <p:sp>
        <p:nvSpPr>
          <p:cNvPr id="3" name="Content Placeholder 2"/>
          <p:cNvSpPr>
            <a:spLocks noGrp="1"/>
          </p:cNvSpPr>
          <p:nvPr>
            <p:ph idx="1"/>
          </p:nvPr>
        </p:nvSpPr>
        <p:spPr>
          <a:xfrm>
            <a:off x="1693334" y="1674813"/>
            <a:ext cx="9083186" cy="3153128"/>
          </a:xfrm>
        </p:spPr>
        <p:txBody>
          <a:bodyPr>
            <a:noAutofit/>
          </a:bodyPr>
          <a:lstStyle/>
          <a:p>
            <a:pPr marL="371475" indent="-371475">
              <a:buAutoNum type="arabicParenBoth"/>
            </a:pPr>
            <a:r>
              <a:rPr lang="en-US" sz="2000" dirty="0"/>
              <a:t>Educational expansion </a:t>
            </a:r>
          </a:p>
          <a:p>
            <a:pPr lvl="1"/>
            <a:r>
              <a:rPr lang="en-US" sz="1600" dirty="0"/>
              <a:t>Educational expansion equipped women with better degrees and should eradicate the “legitimate” reason for the gender gap </a:t>
            </a:r>
          </a:p>
          <a:p>
            <a:pPr lvl="1"/>
            <a:r>
              <a:rPr lang="en-US" sz="1600" dirty="0"/>
              <a:t>Occupation, work experience and industry are more relevant than education to explain the US gender wage gap </a:t>
            </a:r>
            <a:r>
              <a:rPr lang="en-US" sz="1050" dirty="0">
                <a:solidFill>
                  <a:schemeClr val="bg1">
                    <a:lumMod val="50000"/>
                  </a:schemeClr>
                </a:solidFill>
              </a:rPr>
              <a:t>(</a:t>
            </a:r>
            <a:r>
              <a:rPr lang="en-US" sz="1050" dirty="0" err="1">
                <a:solidFill>
                  <a:schemeClr val="bg1">
                    <a:lumMod val="50000"/>
                  </a:schemeClr>
                </a:solidFill>
              </a:rPr>
              <a:t>Blau</a:t>
            </a:r>
            <a:r>
              <a:rPr lang="en-US" sz="1050" dirty="0">
                <a:solidFill>
                  <a:schemeClr val="bg1">
                    <a:lumMod val="50000"/>
                  </a:schemeClr>
                </a:solidFill>
              </a:rPr>
              <a:t> and Kahn 2016)</a:t>
            </a:r>
            <a:endParaRPr lang="en-US" sz="1600" dirty="0"/>
          </a:p>
          <a:p>
            <a:pPr marL="325041" lvl="1" indent="0">
              <a:buNone/>
            </a:pPr>
            <a:r>
              <a:rPr lang="en-US" sz="1600" i="1" dirty="0"/>
              <a:t>H1: The role of education in explaining the gender gap is and has been limited. </a:t>
            </a:r>
            <a:endParaRPr lang="en-US" sz="1600" dirty="0"/>
          </a:p>
          <a:p>
            <a:pPr marL="696516" lvl="1" indent="-371475"/>
            <a:endParaRPr lang="en-US" sz="1600" dirty="0"/>
          </a:p>
          <a:p>
            <a:pPr marL="0" indent="0"/>
            <a:r>
              <a:rPr lang="en-US" sz="2000" dirty="0"/>
              <a:t>(2) </a:t>
            </a:r>
            <a:r>
              <a:rPr lang="en-US" sz="2000" dirty="0" err="1"/>
              <a:t>Labour</a:t>
            </a:r>
            <a:r>
              <a:rPr lang="en-US" sz="2000" dirty="0"/>
              <a:t> market transformation</a:t>
            </a:r>
          </a:p>
          <a:p>
            <a:pPr lvl="1"/>
            <a:r>
              <a:rPr lang="en-US" sz="1600" dirty="0"/>
              <a:t>Disappearance of relatively well-paid, typically male occupied jobs in manufacturing </a:t>
            </a:r>
            <a:r>
              <a:rPr lang="en-US" sz="1600" dirty="0">
                <a:sym typeface="Wingdings"/>
              </a:rPr>
              <a:t> strongest equalization </a:t>
            </a:r>
            <a:r>
              <a:rPr lang="en-US" sz="1600" dirty="0"/>
              <a:t>among lowest educated in the US</a:t>
            </a:r>
          </a:p>
          <a:p>
            <a:pPr lvl="1"/>
            <a:r>
              <a:rPr lang="en-US" sz="1600" dirty="0"/>
              <a:t>US wage gap is wider at the top </a:t>
            </a:r>
            <a:r>
              <a:rPr lang="en-US" sz="1050" dirty="0">
                <a:solidFill>
                  <a:schemeClr val="bg1">
                    <a:lumMod val="50000"/>
                  </a:schemeClr>
                </a:solidFill>
              </a:rPr>
              <a:t>(</a:t>
            </a:r>
            <a:r>
              <a:rPr lang="en-US" sz="1050" dirty="0" err="1">
                <a:solidFill>
                  <a:schemeClr val="bg1">
                    <a:lumMod val="50000"/>
                  </a:schemeClr>
                </a:solidFill>
              </a:rPr>
              <a:t>Blau</a:t>
            </a:r>
            <a:r>
              <a:rPr lang="en-US" sz="1050" dirty="0">
                <a:solidFill>
                  <a:schemeClr val="bg1">
                    <a:lumMod val="50000"/>
                  </a:schemeClr>
                </a:solidFill>
              </a:rPr>
              <a:t> and Kahn 2016)</a:t>
            </a:r>
            <a:r>
              <a:rPr lang="en-US" sz="1600" dirty="0"/>
              <a:t>; female glass ceiling </a:t>
            </a:r>
            <a:r>
              <a:rPr lang="en-US" sz="1050" dirty="0">
                <a:solidFill>
                  <a:schemeClr val="bg1">
                    <a:lumMod val="50000"/>
                  </a:schemeClr>
                </a:solidFill>
              </a:rPr>
              <a:t>(</a:t>
            </a:r>
            <a:r>
              <a:rPr lang="en-US" sz="1050" dirty="0" err="1">
                <a:solidFill>
                  <a:schemeClr val="bg1">
                    <a:lumMod val="50000"/>
                  </a:schemeClr>
                </a:solidFill>
              </a:rPr>
              <a:t>Christofides</a:t>
            </a:r>
            <a:r>
              <a:rPr lang="en-US" sz="1050" dirty="0">
                <a:solidFill>
                  <a:schemeClr val="bg1">
                    <a:lumMod val="50000"/>
                  </a:schemeClr>
                </a:solidFill>
              </a:rPr>
              <a:t> et al 2013)</a:t>
            </a:r>
            <a:endParaRPr lang="en-US" sz="1600" dirty="0"/>
          </a:p>
          <a:p>
            <a:pPr marL="325041" lvl="1" indent="0">
              <a:buNone/>
            </a:pPr>
            <a:r>
              <a:rPr lang="en-US" sz="1600" i="1" dirty="0"/>
              <a:t>H2: The trends in the gender wage gap differ between low and highly educated.</a:t>
            </a:r>
            <a:endParaRPr lang="en-US" sz="1400" i="1" dirty="0"/>
          </a:p>
          <a:p>
            <a:pPr marL="0" indent="0"/>
            <a:endParaRPr lang="en-US" sz="1600" dirty="0"/>
          </a:p>
        </p:txBody>
      </p:sp>
      <p:sp>
        <p:nvSpPr>
          <p:cNvPr id="5" name="Rectangle 4"/>
          <p:cNvSpPr/>
          <p:nvPr/>
        </p:nvSpPr>
        <p:spPr>
          <a:xfrm>
            <a:off x="5991304" y="838157"/>
            <a:ext cx="1919115" cy="392415"/>
          </a:xfrm>
          <a:prstGeom prst="rect">
            <a:avLst/>
          </a:prstGeom>
        </p:spPr>
        <p:txBody>
          <a:bodyPr wrap="none">
            <a:spAutoFit/>
          </a:bodyPr>
          <a:lstStyle/>
          <a:p>
            <a:r>
              <a:rPr lang="is-IS" sz="1950" dirty="0"/>
              <a:t>See Paper Online</a:t>
            </a:r>
            <a:endParaRPr lang="en-US" sz="1950" dirty="0"/>
          </a:p>
        </p:txBody>
      </p:sp>
      <p:sp>
        <p:nvSpPr>
          <p:cNvPr id="6"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56</a:t>
            </a:fld>
            <a:endParaRPr lang="fr-CH" dirty="0"/>
          </a:p>
        </p:txBody>
      </p:sp>
    </p:spTree>
    <p:extLst>
      <p:ext uri="{BB962C8B-B14F-4D97-AF65-F5344CB8AC3E}">
        <p14:creationId xmlns:p14="http://schemas.microsoft.com/office/powerpoint/2010/main" val="41515757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Gender gaps across space and time</a:t>
            </a:r>
          </a:p>
        </p:txBody>
      </p:sp>
      <p:sp>
        <p:nvSpPr>
          <p:cNvPr id="3" name="Content Placeholder 2"/>
          <p:cNvSpPr>
            <a:spLocks noGrp="1"/>
          </p:cNvSpPr>
          <p:nvPr>
            <p:ph idx="1"/>
          </p:nvPr>
        </p:nvSpPr>
        <p:spPr>
          <a:xfrm>
            <a:off x="2135560" y="1631950"/>
            <a:ext cx="7983538" cy="5226050"/>
          </a:xfrm>
        </p:spPr>
        <p:txBody>
          <a:bodyPr>
            <a:normAutofit/>
          </a:bodyPr>
          <a:lstStyle/>
          <a:p>
            <a:r>
              <a:rPr lang="en-US" sz="2400" dirty="0"/>
              <a:t>Countries differ considerably in the gender wage gap </a:t>
            </a:r>
            <a:r>
              <a:rPr lang="en-US" sz="1200" dirty="0">
                <a:solidFill>
                  <a:schemeClr val="bg1">
                    <a:lumMod val="50000"/>
                  </a:schemeClr>
                </a:solidFill>
              </a:rPr>
              <a:t>(</a:t>
            </a:r>
            <a:r>
              <a:rPr lang="en-US" sz="1200" dirty="0" err="1">
                <a:solidFill>
                  <a:schemeClr val="bg1">
                    <a:lumMod val="50000"/>
                  </a:schemeClr>
                </a:solidFill>
              </a:rPr>
              <a:t>Harkness</a:t>
            </a:r>
            <a:r>
              <a:rPr lang="en-US" sz="1200" dirty="0">
                <a:solidFill>
                  <a:schemeClr val="bg1">
                    <a:lumMod val="50000"/>
                  </a:schemeClr>
                </a:solidFill>
              </a:rPr>
              <a:t> 2010; England, </a:t>
            </a:r>
            <a:r>
              <a:rPr lang="en-US" sz="1200" dirty="0" err="1">
                <a:solidFill>
                  <a:schemeClr val="bg1">
                    <a:lumMod val="50000"/>
                  </a:schemeClr>
                </a:solidFill>
              </a:rPr>
              <a:t>Gornick</a:t>
            </a:r>
            <a:r>
              <a:rPr lang="en-US" sz="1200" dirty="0">
                <a:solidFill>
                  <a:schemeClr val="bg1">
                    <a:lumMod val="50000"/>
                  </a:schemeClr>
                </a:solidFill>
              </a:rPr>
              <a:t> &amp; Shafer 2012; Mandel 2012; </a:t>
            </a:r>
            <a:r>
              <a:rPr lang="en-US" sz="1200" dirty="0" err="1">
                <a:solidFill>
                  <a:schemeClr val="bg1">
                    <a:lumMod val="50000"/>
                  </a:schemeClr>
                </a:solidFill>
              </a:rPr>
              <a:t>Christofides</a:t>
            </a:r>
            <a:r>
              <a:rPr lang="en-US" sz="1200" dirty="0">
                <a:solidFill>
                  <a:schemeClr val="bg1">
                    <a:lumMod val="50000"/>
                  </a:schemeClr>
                </a:solidFill>
              </a:rPr>
              <a:t> et al. 2013)</a:t>
            </a:r>
            <a:endParaRPr lang="en-US" sz="1800" dirty="0">
              <a:solidFill>
                <a:schemeClr val="bg1">
                  <a:lumMod val="50000"/>
                </a:schemeClr>
              </a:solidFill>
            </a:endParaRPr>
          </a:p>
          <a:p>
            <a:pPr lvl="1"/>
            <a:r>
              <a:rPr lang="en-US" sz="2000" dirty="0"/>
              <a:t>Not consistent with existing welfare state typologies </a:t>
            </a:r>
            <a:r>
              <a:rPr lang="en-US" sz="1200" dirty="0">
                <a:solidFill>
                  <a:schemeClr val="bg1">
                    <a:lumMod val="50000"/>
                  </a:schemeClr>
                </a:solidFill>
              </a:rPr>
              <a:t>(Mandel 2012)</a:t>
            </a:r>
            <a:endParaRPr lang="en-US" sz="1200" dirty="0"/>
          </a:p>
          <a:p>
            <a:r>
              <a:rPr lang="en-US" sz="2400" dirty="0"/>
              <a:t>Prevalence of cohort effect while most studies do not distinguish period and cohort effects</a:t>
            </a:r>
          </a:p>
          <a:p>
            <a:pPr lvl="1"/>
            <a:r>
              <a:rPr lang="en-US" sz="2000" dirty="0"/>
              <a:t>Cohort effects (changes among young cohorts leaving education or entering the </a:t>
            </a:r>
            <a:r>
              <a:rPr lang="en-US" sz="2000" dirty="0" err="1"/>
              <a:t>labour</a:t>
            </a:r>
            <a:r>
              <a:rPr lang="en-US" sz="2000" dirty="0"/>
              <a:t> force) in education and </a:t>
            </a:r>
            <a:r>
              <a:rPr lang="en-US" sz="2000" dirty="0" err="1"/>
              <a:t>labour</a:t>
            </a:r>
            <a:r>
              <a:rPr lang="en-US" sz="2000" dirty="0"/>
              <a:t> market rather than period effects (effecting all age groups similarly)</a:t>
            </a:r>
          </a:p>
          <a:p>
            <a:pPr lvl="2"/>
            <a:r>
              <a:rPr lang="en-US" sz="1200" dirty="0"/>
              <a:t>Clear example: Educational attainment – changes across cohorts but is relatively stable across age</a:t>
            </a:r>
          </a:p>
          <a:p>
            <a:pPr lvl="2"/>
            <a:r>
              <a:rPr lang="en-US" sz="1200" dirty="0"/>
              <a:t>Campbell and Pearlman (2013) showing that US exhibits strong cohort effects in the gender wage gap</a:t>
            </a:r>
          </a:p>
          <a:p>
            <a:pPr lvl="1"/>
            <a:r>
              <a:rPr lang="en-US" sz="2000" dirty="0"/>
              <a:t>Cohort studies can help understanding why and when women, based on their educational attainment relative to men, caught up in terms of wages in some countries, but not in others</a:t>
            </a:r>
          </a:p>
        </p:txBody>
      </p:sp>
      <p:sp>
        <p:nvSpPr>
          <p:cNvPr id="5" name="Rectangle 4"/>
          <p:cNvSpPr/>
          <p:nvPr/>
        </p:nvSpPr>
        <p:spPr>
          <a:xfrm>
            <a:off x="6096000" y="1239535"/>
            <a:ext cx="1919115" cy="392415"/>
          </a:xfrm>
          <a:prstGeom prst="rect">
            <a:avLst/>
          </a:prstGeom>
        </p:spPr>
        <p:txBody>
          <a:bodyPr wrap="none">
            <a:spAutoFit/>
          </a:bodyPr>
          <a:lstStyle/>
          <a:p>
            <a:r>
              <a:rPr lang="is-IS" sz="1950" dirty="0"/>
              <a:t>See Paper Online</a:t>
            </a:r>
            <a:endParaRPr lang="en-US" sz="1950" dirty="0"/>
          </a:p>
        </p:txBody>
      </p:sp>
      <p:sp>
        <p:nvSpPr>
          <p:cNvPr id="4" name="Rectangle 3"/>
          <p:cNvSpPr/>
          <p:nvPr/>
        </p:nvSpPr>
        <p:spPr>
          <a:xfrm>
            <a:off x="7900806" y="1291987"/>
            <a:ext cx="4070345" cy="369332"/>
          </a:xfrm>
          <a:prstGeom prst="rect">
            <a:avLst/>
          </a:prstGeom>
        </p:spPr>
        <p:txBody>
          <a:bodyPr wrap="none">
            <a:spAutoFit/>
          </a:bodyPr>
          <a:lstStyle/>
          <a:p>
            <a:r>
              <a:rPr lang="en-US" b="1" dirty="0">
                <a:solidFill>
                  <a:srgbClr val="292825"/>
                </a:solidFill>
                <a:latin typeface="Arial" panose="020B0604020202020204" pitchFamily="34" charset="0"/>
              </a:rPr>
              <a:t>LIS working papers series - No. 737</a:t>
            </a:r>
            <a:endParaRPr lang="en-US" dirty="0"/>
          </a:p>
        </p:txBody>
      </p:sp>
      <p:sp>
        <p:nvSpPr>
          <p:cNvPr id="6"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57</a:t>
            </a:fld>
            <a:endParaRPr lang="fr-CH" dirty="0"/>
          </a:p>
        </p:txBody>
      </p:sp>
    </p:spTree>
    <p:extLst>
      <p:ext uri="{BB962C8B-B14F-4D97-AF65-F5344CB8AC3E}">
        <p14:creationId xmlns:p14="http://schemas.microsoft.com/office/powerpoint/2010/main" val="5997337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6115"/>
            <a:ext cx="10515600" cy="1325563"/>
          </a:xfrm>
        </p:spPr>
        <p:txBody>
          <a:bodyPr>
            <a:normAutofit/>
          </a:bodyPr>
          <a:lstStyle/>
          <a:p>
            <a:r>
              <a:rPr lang="en-US" sz="3250" dirty="0"/>
              <a:t>Data and variables</a:t>
            </a:r>
          </a:p>
        </p:txBody>
      </p:sp>
      <p:sp>
        <p:nvSpPr>
          <p:cNvPr id="3" name="Content Placeholder 2"/>
          <p:cNvSpPr>
            <a:spLocks noGrp="1"/>
          </p:cNvSpPr>
          <p:nvPr>
            <p:ph idx="1"/>
          </p:nvPr>
        </p:nvSpPr>
        <p:spPr>
          <a:xfrm>
            <a:off x="1703512" y="1052736"/>
            <a:ext cx="7488946" cy="3153128"/>
          </a:xfrm>
        </p:spPr>
        <p:txBody>
          <a:bodyPr>
            <a:noAutofit/>
          </a:bodyPr>
          <a:lstStyle/>
          <a:p>
            <a:pPr marL="0" indent="0"/>
            <a:r>
              <a:rPr lang="en-US" sz="1600" b="1" dirty="0"/>
              <a:t>Luxembourg Income Study (LIS)</a:t>
            </a:r>
          </a:p>
          <a:p>
            <a:pPr lvl="1"/>
            <a:r>
              <a:rPr lang="en-US" sz="1600" dirty="0"/>
              <a:t>Germany (DE), Denmark (DK), Spain (ES), Finland (FI), France (FR), Israel (IL), Italy (IT), Luxembourg (LU), the Netherlands (NL), Norway (NO), the UK and the US</a:t>
            </a:r>
          </a:p>
          <a:p>
            <a:pPr lvl="1"/>
            <a:r>
              <a:rPr lang="en-US" sz="1600" dirty="0"/>
              <a:t>Cross-sectional survey – approx. each 5</a:t>
            </a:r>
            <a:r>
              <a:rPr lang="en-US" sz="1600" baseline="30000" dirty="0"/>
              <a:t>th</a:t>
            </a:r>
            <a:r>
              <a:rPr lang="en-US" sz="1600" dirty="0"/>
              <a:t> year between 1985 and 2010</a:t>
            </a:r>
          </a:p>
          <a:p>
            <a:pPr lvl="1"/>
            <a:r>
              <a:rPr lang="en-US" sz="1600" dirty="0"/>
              <a:t>Sample: aged 25-59 years so that we can observe graduation from tertiary education and exclude elderly</a:t>
            </a:r>
          </a:p>
          <a:p>
            <a:endParaRPr lang="en-US" sz="1600" dirty="0"/>
          </a:p>
          <a:p>
            <a:pPr marL="0" indent="0"/>
            <a:r>
              <a:rPr lang="en-US" sz="1600" b="1" dirty="0"/>
              <a:t>Variables</a:t>
            </a:r>
          </a:p>
          <a:p>
            <a:pPr lvl="1"/>
            <a:r>
              <a:rPr lang="en-US" sz="1600" dirty="0"/>
              <a:t>5-year birth </a:t>
            </a:r>
            <a:r>
              <a:rPr lang="en-US" sz="1600" i="1" dirty="0"/>
              <a:t>cohorts</a:t>
            </a:r>
            <a:r>
              <a:rPr lang="en-US" sz="1600" dirty="0"/>
              <a:t> between 1935 and 1980 </a:t>
            </a:r>
          </a:p>
          <a:p>
            <a:pPr lvl="1"/>
            <a:r>
              <a:rPr lang="en-US" sz="1600" dirty="0"/>
              <a:t>Highest level of </a:t>
            </a:r>
            <a:r>
              <a:rPr lang="en-US" sz="1600" i="1" dirty="0"/>
              <a:t>education</a:t>
            </a:r>
            <a:r>
              <a:rPr lang="en-US" sz="1600" dirty="0"/>
              <a:t>: non- tertiary vs tertiary education </a:t>
            </a:r>
          </a:p>
          <a:p>
            <a:pPr lvl="1"/>
            <a:r>
              <a:rPr lang="en-US" sz="1600" i="1" dirty="0"/>
              <a:t>Wages</a:t>
            </a:r>
            <a:r>
              <a:rPr lang="en-US" sz="1600" dirty="0"/>
              <a:t>: comprise paid employment income including basic wages, wage supplements, director wages and casually paid employment income but not self-employment income</a:t>
            </a:r>
          </a:p>
          <a:p>
            <a:pPr lvl="2"/>
            <a:r>
              <a:rPr lang="en-US" sz="1050" dirty="0" err="1"/>
              <a:t>Standardised</a:t>
            </a:r>
            <a:r>
              <a:rPr lang="en-US" sz="1050" dirty="0"/>
              <a:t> with </a:t>
            </a:r>
            <a:r>
              <a:rPr lang="en-US" sz="1050" dirty="0" err="1"/>
              <a:t>logit</a:t>
            </a:r>
            <a:r>
              <a:rPr lang="en-US" sz="1050" dirty="0"/>
              <a:t>-rank transformation as proposed by </a:t>
            </a:r>
            <a:r>
              <a:rPr lang="en-US" sz="1050" dirty="0" err="1"/>
              <a:t>Chauvel</a:t>
            </a:r>
            <a:r>
              <a:rPr lang="en-US" sz="1050" dirty="0"/>
              <a:t> (2016)</a:t>
            </a:r>
          </a:p>
          <a:p>
            <a:pPr lvl="1"/>
            <a:endParaRPr lang="en-US" sz="1600" dirty="0"/>
          </a:p>
        </p:txBody>
      </p:sp>
      <p:sp>
        <p:nvSpPr>
          <p:cNvPr id="4" name="Slide Number Placeholder 3"/>
          <p:cNvSpPr>
            <a:spLocks noGrp="1"/>
          </p:cNvSpPr>
          <p:nvPr>
            <p:ph type="sldNum" sz="quarter" idx="4294967295"/>
          </p:nvPr>
        </p:nvSpPr>
        <p:spPr>
          <a:xfrm>
            <a:off x="8122915" y="5551545"/>
            <a:ext cx="555213" cy="296664"/>
          </a:xfrm>
          <a:prstGeom prst="rect">
            <a:avLst/>
          </a:prstGeom>
        </p:spPr>
        <p:txBody>
          <a:bodyPr/>
          <a:lstStyle/>
          <a:p>
            <a:fld id="{8475064B-E2F5-6145-BB7C-643F46329776}" type="slidenum">
              <a:rPr lang="en-US" smtClean="0"/>
              <a:t>58</a:t>
            </a:fld>
            <a:endParaRPr lang="en-US"/>
          </a:p>
        </p:txBody>
      </p:sp>
    </p:spTree>
    <p:extLst>
      <p:ext uri="{BB962C8B-B14F-4D97-AF65-F5344CB8AC3E}">
        <p14:creationId xmlns:p14="http://schemas.microsoft.com/office/powerpoint/2010/main" val="38487323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50" dirty="0"/>
              <a:t>APC-GO (Gap/Oaxaca) model</a:t>
            </a:r>
          </a:p>
        </p:txBody>
      </p:sp>
      <p:sp>
        <p:nvSpPr>
          <p:cNvPr id="3" name="Content Placeholder 2"/>
          <p:cNvSpPr>
            <a:spLocks noGrp="1"/>
          </p:cNvSpPr>
          <p:nvPr>
            <p:ph idx="1"/>
          </p:nvPr>
        </p:nvSpPr>
        <p:spPr>
          <a:xfrm>
            <a:off x="1693334" y="2398417"/>
            <a:ext cx="9011178" cy="4054919"/>
          </a:xfrm>
        </p:spPr>
        <p:txBody>
          <a:bodyPr>
            <a:normAutofit/>
          </a:bodyPr>
          <a:lstStyle/>
          <a:p>
            <a:pPr marL="278606" lvl="1" indent="-278606">
              <a:buFont typeface="Arial"/>
              <a:buChar char="•"/>
            </a:pPr>
            <a:r>
              <a:rPr lang="en-US" sz="2000" dirty="0"/>
              <a:t>APC-GO is a APC model to provide a cohort analysis in </a:t>
            </a:r>
            <a:r>
              <a:rPr lang="en-US" sz="2000" i="1" dirty="0"/>
              <a:t>gaps in outcomes between 2 groups </a:t>
            </a:r>
            <a:r>
              <a:rPr lang="en-US" sz="2000" dirty="0"/>
              <a:t>after controlling for relevant explanatory variables </a:t>
            </a:r>
          </a:p>
          <a:p>
            <a:pPr marL="696516" lvl="1" indent="-371475"/>
            <a:r>
              <a:rPr lang="en-US" sz="1800" dirty="0"/>
              <a:t>e.g. (gender) gaps in income  net of education effects</a:t>
            </a:r>
            <a:br>
              <a:rPr lang="en-US" sz="1800" dirty="0"/>
            </a:br>
            <a:r>
              <a:rPr lang="en-US" sz="1800" dirty="0"/>
              <a:t>or (racial) gaps in education  net of State/county effects</a:t>
            </a:r>
          </a:p>
          <a:p>
            <a:r>
              <a:rPr lang="en-US" sz="2000" dirty="0"/>
              <a:t>Ingredients: </a:t>
            </a:r>
          </a:p>
          <a:p>
            <a:pPr marL="696516" lvl="1" indent="-371475">
              <a:buFont typeface="+mj-lt"/>
              <a:buAutoNum type="arabicPeriod"/>
            </a:pPr>
            <a:r>
              <a:rPr lang="en-US" sz="1800" dirty="0"/>
              <a:t>Computation of Oaxaca decomposition in unexplained/explained gaps by A x P cell</a:t>
            </a:r>
          </a:p>
          <a:p>
            <a:pPr marL="696516" lvl="1" indent="-371475">
              <a:buFont typeface="+mj-lt"/>
              <a:buAutoNum type="arabicPeriod"/>
            </a:pPr>
            <a:r>
              <a:rPr lang="en-US" sz="1800" dirty="0"/>
              <a:t>Estimate of APC-lag gaps with a focus on cohort</a:t>
            </a:r>
          </a:p>
          <a:p>
            <a:pPr marL="696516" lvl="1" indent="-371475">
              <a:buFont typeface="+mj-lt"/>
              <a:buAutoNum type="arabicPeriod"/>
            </a:pPr>
            <a:r>
              <a:rPr lang="en-US" sz="1800" dirty="0"/>
              <a:t>Bootstrapping to obtain confidence intervals</a:t>
            </a:r>
          </a:p>
          <a:p>
            <a:pPr marL="696516" lvl="1" indent="-371475"/>
            <a:endParaRPr lang="en-US" sz="1800" dirty="0"/>
          </a:p>
        </p:txBody>
      </p:sp>
      <p:sp>
        <p:nvSpPr>
          <p:cNvPr id="5" name="Rectangle 4"/>
          <p:cNvSpPr/>
          <p:nvPr/>
        </p:nvSpPr>
        <p:spPr>
          <a:xfrm>
            <a:off x="5829520" y="1743998"/>
            <a:ext cx="3313728" cy="392415"/>
          </a:xfrm>
          <a:prstGeom prst="rect">
            <a:avLst/>
          </a:prstGeom>
        </p:spPr>
        <p:txBody>
          <a:bodyPr wrap="none">
            <a:spAutoFit/>
          </a:bodyPr>
          <a:lstStyle/>
          <a:p>
            <a:r>
              <a:rPr lang="en-US" sz="1950" dirty="0"/>
              <a:t>Now on Stata: </a:t>
            </a:r>
            <a:r>
              <a:rPr lang="en-US" sz="1950" dirty="0" err="1"/>
              <a:t>ssc</a:t>
            </a:r>
            <a:r>
              <a:rPr lang="en-US" sz="1950" dirty="0"/>
              <a:t> install </a:t>
            </a:r>
            <a:r>
              <a:rPr lang="en-US" sz="1950" dirty="0" err="1"/>
              <a:t>apcgo</a:t>
            </a:r>
            <a:endParaRPr lang="en-US" sz="1950" dirty="0"/>
          </a:p>
        </p:txBody>
      </p:sp>
      <p:sp>
        <p:nvSpPr>
          <p:cNvPr id="6"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59</a:t>
            </a:fld>
            <a:endParaRPr lang="fr-CH" dirty="0"/>
          </a:p>
        </p:txBody>
      </p:sp>
    </p:spTree>
    <p:extLst>
      <p:ext uri="{BB962C8B-B14F-4D97-AF65-F5344CB8AC3E}">
        <p14:creationId xmlns:p14="http://schemas.microsoft.com/office/powerpoint/2010/main" val="32799499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919392" y="199400"/>
            <a:ext cx="4434408" cy="6658600"/>
          </a:xfrm>
          <a:prstGeom prst="rect">
            <a:avLst/>
          </a:prstGeom>
        </p:spPr>
      </p:pic>
      <p:sp>
        <p:nvSpPr>
          <p:cNvPr id="6" name="Rectangle 5"/>
          <p:cNvSpPr/>
          <p:nvPr/>
        </p:nvSpPr>
        <p:spPr>
          <a:xfrm>
            <a:off x="6705600" y="126518"/>
            <a:ext cx="4895273" cy="66086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1127" y="789299"/>
            <a:ext cx="10515600" cy="1325563"/>
          </a:xfrm>
        </p:spPr>
        <p:txBody>
          <a:bodyPr>
            <a:noAutofit/>
          </a:bodyPr>
          <a:lstStyle/>
          <a:p>
            <a:r>
              <a:rPr lang="fr-FR" sz="2800" dirty="0" smtClean="0"/>
              <a:t>For </a:t>
            </a:r>
            <a:r>
              <a:rPr lang="fr-FR" sz="2800" dirty="0" err="1" smtClean="0"/>
              <a:t>economists</a:t>
            </a:r>
            <a:r>
              <a:rPr lang="fr-FR" sz="2800" dirty="0" smtClean="0"/>
              <a:t> </a:t>
            </a:r>
            <a:br>
              <a:rPr lang="fr-FR" sz="2800" dirty="0" smtClean="0"/>
            </a:br>
            <a:r>
              <a:rPr lang="en-US" sz="2800" dirty="0" smtClean="0"/>
              <a:t>=&gt; How the Nobel </a:t>
            </a:r>
            <a:br>
              <a:rPr lang="en-US" sz="2800" dirty="0" smtClean="0"/>
            </a:br>
            <a:r>
              <a:rPr lang="en-US" sz="2800" dirty="0" smtClean="0"/>
              <a:t>      came to Angus Deaton ?</a:t>
            </a:r>
            <a:br>
              <a:rPr lang="en-US" sz="2800" dirty="0" smtClean="0"/>
            </a:br>
            <a:r>
              <a:rPr lang="en-US" sz="2800" dirty="0" smtClean="0"/>
              <a:t/>
            </a:r>
            <a:br>
              <a:rPr lang="en-US" sz="2800" dirty="0" smtClean="0"/>
            </a:br>
            <a:r>
              <a:rPr lang="en-US" sz="2800" dirty="0" smtClean="0"/>
              <a:t>(or at least it did not ruin </a:t>
            </a:r>
            <a:br>
              <a:rPr lang="en-US" sz="2800" dirty="0" smtClean="0"/>
            </a:br>
            <a:r>
              <a:rPr lang="en-US" sz="2800" dirty="0" smtClean="0"/>
              <a:t>    his odds to earn it…) </a:t>
            </a:r>
            <a:endParaRPr lang="en-US" sz="2800"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But now much newer technologies … </a:t>
            </a:r>
            <a:endParaRPr lang="en-US" dirty="0"/>
          </a:p>
        </p:txBody>
      </p:sp>
      <p:sp>
        <p:nvSpPr>
          <p:cNvPr id="4" name="Rectangle 3"/>
          <p:cNvSpPr/>
          <p:nvPr/>
        </p:nvSpPr>
        <p:spPr>
          <a:xfrm>
            <a:off x="7340600" y="1082749"/>
            <a:ext cx="3685689" cy="369332"/>
          </a:xfrm>
          <a:prstGeom prst="rect">
            <a:avLst/>
          </a:prstGeom>
        </p:spPr>
        <p:txBody>
          <a:bodyPr wrap="none">
            <a:spAutoFit/>
          </a:bodyPr>
          <a:lstStyle/>
          <a:p>
            <a:r>
              <a:rPr lang="en-US" dirty="0">
                <a:hlinkClick r:id="rId3"/>
              </a:rPr>
              <a:t>https://www.nber.org/papers/w4330</a:t>
            </a:r>
            <a:endParaRPr lang="en-US" dirty="0"/>
          </a:p>
        </p:txBody>
      </p:sp>
    </p:spTree>
    <p:extLst>
      <p:ext uri="{BB962C8B-B14F-4D97-AF65-F5344CB8AC3E}">
        <p14:creationId xmlns:p14="http://schemas.microsoft.com/office/powerpoint/2010/main" val="37508152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50" dirty="0"/>
              <a:t>Structure of data</a:t>
            </a:r>
          </a:p>
        </p:txBody>
      </p:sp>
      <p:sp>
        <p:nvSpPr>
          <p:cNvPr id="3" name="Content Placeholder 2"/>
          <p:cNvSpPr>
            <a:spLocks noGrp="1"/>
          </p:cNvSpPr>
          <p:nvPr>
            <p:ph idx="1"/>
          </p:nvPr>
        </p:nvSpPr>
        <p:spPr>
          <a:xfrm>
            <a:off x="1693335" y="1943101"/>
            <a:ext cx="6984793" cy="3153128"/>
          </a:xfrm>
        </p:spPr>
        <p:txBody>
          <a:bodyPr>
            <a:noAutofit/>
          </a:bodyPr>
          <a:lstStyle/>
          <a:p>
            <a:r>
              <a:rPr lang="en-US" sz="1625" dirty="0"/>
              <a:t>Lexis table / diagram:</a:t>
            </a:r>
          </a:p>
          <a:p>
            <a:pPr marL="325041" lvl="1" indent="0">
              <a:buNone/>
            </a:pPr>
            <a:r>
              <a:rPr lang="en-US" dirty="0"/>
              <a:t>Age a indexed by a from 1 to A </a:t>
            </a:r>
          </a:p>
          <a:p>
            <a:pPr marL="325041" lvl="1" indent="0">
              <a:buNone/>
            </a:pPr>
            <a:r>
              <a:rPr lang="en-US" dirty="0"/>
              <a:t>Period by p from 1 to P</a:t>
            </a:r>
          </a:p>
          <a:p>
            <a:pPr marL="325041" lvl="1" indent="0">
              <a:buNone/>
            </a:pPr>
            <a:r>
              <a:rPr lang="en-US" dirty="0"/>
              <a:t>Cohort by c = p – a + A </a:t>
            </a:r>
            <a:br>
              <a:rPr lang="en-US" dirty="0"/>
            </a:br>
            <a:r>
              <a:rPr lang="en-US" dirty="0"/>
              <a:t>from 1 to C</a:t>
            </a:r>
          </a:p>
          <a:p>
            <a:r>
              <a:rPr lang="en-US" sz="1625" dirty="0"/>
              <a:t>Cross-sectional surveys </a:t>
            </a:r>
            <a:br>
              <a:rPr lang="en-US" sz="1625" dirty="0"/>
            </a:br>
            <a:r>
              <a:rPr lang="en-US" sz="1625" dirty="0"/>
              <a:t>including one outcome y</a:t>
            </a:r>
            <a:br>
              <a:rPr lang="en-US" sz="1625" dirty="0"/>
            </a:br>
            <a:r>
              <a:rPr lang="en-US" sz="1625" dirty="0"/>
              <a:t>and controls x </a:t>
            </a:r>
          </a:p>
          <a:p>
            <a:r>
              <a:rPr lang="en-US" sz="1625" dirty="0"/>
              <a:t>Condition: Large sample </a:t>
            </a:r>
            <a:br>
              <a:rPr lang="en-US" sz="1625" dirty="0"/>
            </a:br>
            <a:r>
              <a:rPr lang="en-US" sz="1625" dirty="0"/>
              <a:t>with data for each cell (APC) </a:t>
            </a:r>
            <a:br>
              <a:rPr lang="en-US" sz="1625" dirty="0"/>
            </a:br>
            <a:r>
              <a:rPr lang="en-US" sz="1625" dirty="0"/>
              <a:t>of the Lexis table</a:t>
            </a:r>
            <a:endParaRPr lang="en-US" sz="1625" baseline="30000" dirty="0"/>
          </a:p>
          <a:p>
            <a:pPr marL="0" indent="0"/>
            <a:endParaRPr lang="en-US" sz="1950" dirty="0"/>
          </a:p>
        </p:txBody>
      </p:sp>
      <p:sp>
        <p:nvSpPr>
          <p:cNvPr id="4" name="Slide Number Placeholder 3"/>
          <p:cNvSpPr>
            <a:spLocks noGrp="1"/>
          </p:cNvSpPr>
          <p:nvPr>
            <p:ph type="sldNum" sz="quarter" idx="4294967295"/>
          </p:nvPr>
        </p:nvSpPr>
        <p:spPr>
          <a:xfrm>
            <a:off x="8122915" y="5551545"/>
            <a:ext cx="555213" cy="296664"/>
          </a:xfrm>
          <a:prstGeom prst="rect">
            <a:avLst/>
          </a:prstGeom>
        </p:spPr>
        <p:txBody>
          <a:bodyPr/>
          <a:lstStyle/>
          <a:p>
            <a:fld id="{8475064B-E2F5-6145-BB7C-643F46329776}" type="slidenum">
              <a:rPr lang="en-US" smtClean="0"/>
              <a:t>60</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84192" y="1802131"/>
            <a:ext cx="3155187" cy="3294098"/>
          </a:xfrm>
          <a:prstGeom prst="rect">
            <a:avLst/>
          </a:prstGeom>
        </p:spPr>
      </p:pic>
      <p:cxnSp>
        <p:nvCxnSpPr>
          <p:cNvPr id="9" name="Straight Arrow Connector 8"/>
          <p:cNvCxnSpPr/>
          <p:nvPr/>
        </p:nvCxnSpPr>
        <p:spPr>
          <a:xfrm flipV="1">
            <a:off x="6630610" y="2919150"/>
            <a:ext cx="2152867" cy="18404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rot="5400000">
            <a:off x="8140781" y="3092602"/>
            <a:ext cx="1454244" cy="392415"/>
          </a:xfrm>
          <a:prstGeom prst="rect">
            <a:avLst/>
          </a:prstGeom>
        </p:spPr>
        <p:txBody>
          <a:bodyPr wrap="none">
            <a:spAutoFit/>
          </a:bodyPr>
          <a:lstStyle/>
          <a:p>
            <a:r>
              <a:rPr lang="en-US" sz="1950" dirty="0"/>
              <a:t>c = p – a + A </a:t>
            </a:r>
          </a:p>
        </p:txBody>
      </p:sp>
      <p:cxnSp>
        <p:nvCxnSpPr>
          <p:cNvPr id="6" name="Straight Arrow Connector 5"/>
          <p:cNvCxnSpPr/>
          <p:nvPr/>
        </p:nvCxnSpPr>
        <p:spPr>
          <a:xfrm flipV="1">
            <a:off x="6435845" y="2001886"/>
            <a:ext cx="1282640" cy="1023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991304" y="838157"/>
            <a:ext cx="1919115" cy="392415"/>
          </a:xfrm>
          <a:prstGeom prst="rect">
            <a:avLst/>
          </a:prstGeom>
        </p:spPr>
        <p:txBody>
          <a:bodyPr wrap="none">
            <a:spAutoFit/>
          </a:bodyPr>
          <a:lstStyle/>
          <a:p>
            <a:r>
              <a:rPr lang="is-IS" sz="1950" dirty="0"/>
              <a:t>See Paper Online</a:t>
            </a:r>
            <a:endParaRPr lang="en-US" sz="1950" dirty="0"/>
          </a:p>
        </p:txBody>
      </p:sp>
    </p:spTree>
    <p:extLst>
      <p:ext uri="{BB962C8B-B14F-4D97-AF65-F5344CB8AC3E}">
        <p14:creationId xmlns:p14="http://schemas.microsoft.com/office/powerpoint/2010/main" val="10522210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50" dirty="0"/>
              <a:t>Part I: Blinder-Oaxaca decomposition</a:t>
            </a:r>
            <a:br>
              <a:rPr lang="en-US" sz="3250" dirty="0"/>
            </a:br>
            <a:r>
              <a:rPr lang="en-US" sz="2519" dirty="0"/>
              <a:t>in each cell </a:t>
            </a:r>
            <a:r>
              <a:rPr lang="en-US" sz="2519" dirty="0" err="1"/>
              <a:t>apc</a:t>
            </a:r>
            <a:r>
              <a:rPr lang="en-US" sz="2519" dirty="0"/>
              <a:t> of the Lexis Table</a:t>
            </a:r>
            <a:r>
              <a:rPr lang="en-US" sz="3250" dirty="0"/>
              <a:t> </a:t>
            </a:r>
          </a:p>
        </p:txBody>
      </p:sp>
      <p:sp>
        <p:nvSpPr>
          <p:cNvPr id="3" name="Content Placeholder 2"/>
          <p:cNvSpPr>
            <a:spLocks noGrp="1"/>
          </p:cNvSpPr>
          <p:nvPr>
            <p:ph idx="1"/>
          </p:nvPr>
        </p:nvSpPr>
        <p:spPr/>
        <p:txBody>
          <a:bodyPr>
            <a:normAutofit fontScale="70000" lnSpcReduction="20000"/>
          </a:bodyPr>
          <a:lstStyle/>
          <a:p>
            <a:r>
              <a:rPr lang="en-US" dirty="0" smtClean="0"/>
              <a:t>For each cell of the Lexis Table one </a:t>
            </a:r>
            <a:r>
              <a:rPr lang="en-US" dirty="0"/>
              <a:t>Blinder Oaxaca </a:t>
            </a:r>
            <a:r>
              <a:rPr lang="en-US" dirty="0" smtClean="0"/>
              <a:t>decomposition is proceeded </a:t>
            </a:r>
            <a:endParaRPr lang="en-US" dirty="0"/>
          </a:p>
          <a:p>
            <a:r>
              <a:rPr lang="en-US" dirty="0" smtClean="0"/>
              <a:t>So we transform the </a:t>
            </a:r>
            <a:r>
              <a:rPr lang="en-US" dirty="0" err="1" smtClean="0"/>
              <a:t>y</a:t>
            </a:r>
            <a:r>
              <a:rPr lang="en-US" baseline="-25000" dirty="0" err="1" smtClean="0"/>
              <a:t>apc</a:t>
            </a:r>
            <a:r>
              <a:rPr lang="en-US" dirty="0" smtClean="0"/>
              <a:t> in each cell in an aggregate: the Oaxaca-blinder unexplained </a:t>
            </a:r>
            <a:r>
              <a:rPr lang="en-US" dirty="0"/>
              <a:t>part </a:t>
            </a:r>
            <a:r>
              <a:rPr lang="en-US" dirty="0" err="1"/>
              <a:t>u</a:t>
            </a:r>
            <a:r>
              <a:rPr lang="en-US" baseline="-25000" dirty="0" err="1" smtClean="0"/>
              <a:t>apc</a:t>
            </a:r>
            <a:r>
              <a:rPr lang="en-US" dirty="0" smtClean="0"/>
              <a:t> </a:t>
            </a:r>
          </a:p>
          <a:p>
            <a:r>
              <a:rPr lang="en-US" dirty="0"/>
              <a:t>Blinder Oaxaca </a:t>
            </a:r>
            <a:r>
              <a:rPr lang="en-US" dirty="0" smtClean="0"/>
              <a:t>decomposition (</a:t>
            </a:r>
            <a:r>
              <a:rPr lang="en-US" dirty="0"/>
              <a:t>Blinder 1973; Oaxaca 1973; Jann 2008</a:t>
            </a:r>
            <a:r>
              <a:rPr lang="en-US" dirty="0" smtClean="0"/>
              <a:t>): </a:t>
            </a:r>
          </a:p>
          <a:p>
            <a:pPr marL="371475" lvl="1" indent="0">
              <a:buNone/>
            </a:pPr>
            <a:r>
              <a:rPr lang="en-US" dirty="0" smtClean="0"/>
              <a:t>Y1 </a:t>
            </a:r>
            <a:r>
              <a:rPr lang="en-US" dirty="0"/>
              <a:t>= X1b1 + </a:t>
            </a:r>
            <a:r>
              <a:rPr lang="en-US" dirty="0" smtClean="0"/>
              <a:t>e1 for male</a:t>
            </a:r>
          </a:p>
          <a:p>
            <a:pPr marL="371475" lvl="1" indent="0">
              <a:buNone/>
            </a:pPr>
            <a:r>
              <a:rPr lang="en-US" dirty="0" smtClean="0"/>
              <a:t>Y2 </a:t>
            </a:r>
            <a:r>
              <a:rPr lang="en-US" dirty="0"/>
              <a:t>= X2b2 + </a:t>
            </a:r>
            <a:r>
              <a:rPr lang="en-US" dirty="0" smtClean="0"/>
              <a:t>e2 </a:t>
            </a:r>
            <a:r>
              <a:rPr lang="en-US" dirty="0"/>
              <a:t>for </a:t>
            </a:r>
            <a:r>
              <a:rPr lang="en-US" dirty="0" smtClean="0"/>
              <a:t>female</a:t>
            </a:r>
            <a:endParaRPr lang="en-US" dirty="0"/>
          </a:p>
          <a:p>
            <a:r>
              <a:rPr lang="en-US" dirty="0"/>
              <a:t> mean outcome difference between the two groups can </a:t>
            </a:r>
            <a:r>
              <a:rPr lang="en-US" dirty="0" smtClean="0"/>
              <a:t>be decomposed as </a:t>
            </a:r>
            <a:br>
              <a:rPr lang="en-US" dirty="0" smtClean="0"/>
            </a:br>
            <a:r>
              <a:rPr lang="en-US" dirty="0" smtClean="0"/>
              <a:t>R </a:t>
            </a:r>
            <a:r>
              <a:rPr lang="en-US" dirty="0"/>
              <a:t>= x1'b1 - x2'b2 </a:t>
            </a:r>
            <a:r>
              <a:rPr lang="en-US" dirty="0" smtClean="0"/>
              <a:t/>
            </a:r>
            <a:br>
              <a:rPr lang="en-US" dirty="0" smtClean="0"/>
            </a:br>
            <a:r>
              <a:rPr lang="en-US" dirty="0" smtClean="0"/>
              <a:t>   = </a:t>
            </a:r>
            <a:r>
              <a:rPr lang="en-US" dirty="0"/>
              <a:t>(x1-x2)'b2 + x2'(b1-b2) + (x1-x2)'(b1-b2) </a:t>
            </a:r>
            <a:br>
              <a:rPr lang="en-US" dirty="0"/>
            </a:br>
            <a:r>
              <a:rPr lang="en-US" dirty="0" smtClean="0"/>
              <a:t>   = </a:t>
            </a:r>
            <a:r>
              <a:rPr lang="en-US" dirty="0"/>
              <a:t>E + </a:t>
            </a:r>
            <a:r>
              <a:rPr lang="en-US" dirty="0" smtClean="0"/>
              <a:t>[ C + CE ] </a:t>
            </a:r>
          </a:p>
          <a:p>
            <a:r>
              <a:rPr lang="en-US" dirty="0" smtClean="0"/>
              <a:t>E: </a:t>
            </a:r>
            <a:r>
              <a:rPr lang="en-US" dirty="0"/>
              <a:t>gap in ‘endowments’ (“explained”)</a:t>
            </a:r>
          </a:p>
          <a:p>
            <a:r>
              <a:rPr lang="en-US" dirty="0" smtClean="0"/>
              <a:t>C: </a:t>
            </a:r>
            <a:r>
              <a:rPr lang="en-US" dirty="0"/>
              <a:t>gap in ‘coefficients’ (“unexplained</a:t>
            </a:r>
            <a:r>
              <a:rPr lang="en-US" dirty="0" smtClean="0"/>
              <a:t>” 1 ) / CE: </a:t>
            </a:r>
            <a:r>
              <a:rPr lang="en-US" dirty="0"/>
              <a:t>interaction of </a:t>
            </a:r>
            <a:r>
              <a:rPr lang="en-US" dirty="0" smtClean="0"/>
              <a:t>diff </a:t>
            </a:r>
            <a:r>
              <a:rPr lang="en-US" dirty="0"/>
              <a:t>in </a:t>
            </a:r>
            <a:r>
              <a:rPr lang="en-US" dirty="0" smtClean="0"/>
              <a:t>endow &amp; </a:t>
            </a:r>
            <a:r>
              <a:rPr lang="en-US" dirty="0" err="1" smtClean="0"/>
              <a:t>coef</a:t>
            </a:r>
            <a:r>
              <a:rPr lang="en-US" dirty="0" smtClean="0"/>
              <a:t> (“</a:t>
            </a:r>
            <a:r>
              <a:rPr lang="en-US" dirty="0"/>
              <a:t>unexplained” </a:t>
            </a:r>
            <a:r>
              <a:rPr lang="en-US" dirty="0" smtClean="0"/>
              <a:t>2)</a:t>
            </a:r>
            <a:endParaRPr lang="en-US" dirty="0"/>
          </a:p>
          <a:p>
            <a:r>
              <a:rPr lang="en-US" dirty="0" smtClean="0"/>
              <a:t>In the twofold Oaxaca Decomposition, U = C+CE are the unexplained difference </a:t>
            </a:r>
          </a:p>
          <a:p>
            <a:r>
              <a:rPr lang="en-US" dirty="0" smtClean="0"/>
              <a:t>From the initial </a:t>
            </a:r>
            <a:r>
              <a:rPr lang="en-US" dirty="0" err="1" smtClean="0"/>
              <a:t>y</a:t>
            </a:r>
            <a:r>
              <a:rPr lang="en-US" baseline="-25000" dirty="0" err="1" smtClean="0"/>
              <a:t>apc</a:t>
            </a:r>
            <a:r>
              <a:rPr lang="en-US" dirty="0" smtClean="0"/>
              <a:t> we generate Oaxaca-Lexis-table of </a:t>
            </a:r>
            <a:r>
              <a:rPr lang="en-US" dirty="0"/>
              <a:t>unexplained part </a:t>
            </a:r>
            <a:r>
              <a:rPr lang="en-US" dirty="0" err="1"/>
              <a:t>u</a:t>
            </a:r>
            <a:r>
              <a:rPr lang="en-US" baseline="-25000" dirty="0" err="1"/>
              <a:t>apc</a:t>
            </a:r>
            <a:r>
              <a:rPr lang="en-US" dirty="0"/>
              <a:t> </a:t>
            </a:r>
          </a:p>
        </p:txBody>
      </p:sp>
      <p:sp>
        <p:nvSpPr>
          <p:cNvPr id="5" name="Rectangle 4"/>
          <p:cNvSpPr/>
          <p:nvPr/>
        </p:nvSpPr>
        <p:spPr>
          <a:xfrm>
            <a:off x="2322514" y="5966141"/>
            <a:ext cx="7691223" cy="617670"/>
          </a:xfrm>
          <a:prstGeom prst="rect">
            <a:avLst/>
          </a:prstGeom>
        </p:spPr>
        <p:txBody>
          <a:bodyPr wrap="square">
            <a:spAutoFit/>
          </a:bodyPr>
          <a:lstStyle/>
          <a:p>
            <a:r>
              <a:rPr lang="en-GB" altLang="en-US" sz="1138" dirty="0"/>
              <a:t>e.g. Owen O’Donnell, Eddy van </a:t>
            </a:r>
            <a:r>
              <a:rPr lang="en-GB" altLang="en-US" sz="1138" dirty="0" err="1"/>
              <a:t>Doorslaer</a:t>
            </a:r>
            <a:r>
              <a:rPr lang="en-GB" altLang="en-US" sz="1138" dirty="0"/>
              <a:t>, Adam </a:t>
            </a:r>
            <a:r>
              <a:rPr lang="en-GB" altLang="en-US" sz="1138" dirty="0" err="1"/>
              <a:t>Wagstaff</a:t>
            </a:r>
            <a:r>
              <a:rPr lang="en-GB" altLang="en-US" sz="1138" dirty="0"/>
              <a:t> and Magnus </a:t>
            </a:r>
            <a:r>
              <a:rPr lang="en-GB" altLang="en-US" sz="1138" dirty="0" err="1"/>
              <a:t>Lindelow</a:t>
            </a:r>
            <a:r>
              <a:rPr lang="en-GB" altLang="en-US" sz="1138" dirty="0"/>
              <a:t>, “</a:t>
            </a:r>
            <a:r>
              <a:rPr lang="en-GB" altLang="en-US" sz="1138" dirty="0" err="1"/>
              <a:t>Analyzing</a:t>
            </a:r>
            <a:r>
              <a:rPr lang="en-GB" altLang="en-US" sz="1138" dirty="0"/>
              <a:t> Health Equity Using </a:t>
            </a:r>
            <a:br>
              <a:rPr lang="en-GB" altLang="en-US" sz="1138" dirty="0"/>
            </a:br>
            <a:r>
              <a:rPr lang="en-GB" altLang="en-US" sz="1138" dirty="0"/>
              <a:t>Household Survey Data” The World Bank, Washington DC, 2008, </a:t>
            </a:r>
            <a:r>
              <a:rPr lang="en-GB" altLang="en-US" sz="1138" dirty="0">
                <a:hlinkClick r:id="rId3"/>
              </a:rPr>
              <a:t>www.worldbank.org/analyzinghealthequity</a:t>
            </a:r>
            <a:r>
              <a:rPr lang="en-GB" altLang="en-US" sz="1138" dirty="0"/>
              <a:t> and http://fmwww.bc.edu/RePEc/bocode/o/oaxaca8.html</a:t>
            </a:r>
          </a:p>
        </p:txBody>
      </p:sp>
      <p:sp>
        <p:nvSpPr>
          <p:cNvPr id="6" name="Rectangle 5"/>
          <p:cNvSpPr/>
          <p:nvPr/>
        </p:nvSpPr>
        <p:spPr>
          <a:xfrm>
            <a:off x="5991304" y="838157"/>
            <a:ext cx="1919115" cy="392415"/>
          </a:xfrm>
          <a:prstGeom prst="rect">
            <a:avLst/>
          </a:prstGeom>
        </p:spPr>
        <p:txBody>
          <a:bodyPr wrap="none">
            <a:spAutoFit/>
          </a:bodyPr>
          <a:lstStyle/>
          <a:p>
            <a:r>
              <a:rPr lang="is-IS" sz="1950" dirty="0"/>
              <a:t>See Paper Online</a:t>
            </a:r>
            <a:endParaRPr lang="en-US" sz="1950" dirty="0"/>
          </a:p>
        </p:txBody>
      </p:sp>
      <p:sp>
        <p:nvSpPr>
          <p:cNvPr id="7"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61</a:t>
            </a:fld>
            <a:endParaRPr lang="fr-CH" dirty="0"/>
          </a:p>
        </p:txBody>
      </p:sp>
    </p:spTree>
    <p:extLst>
      <p:ext uri="{BB962C8B-B14F-4D97-AF65-F5344CB8AC3E}">
        <p14:creationId xmlns:p14="http://schemas.microsoft.com/office/powerpoint/2010/main" val="4145679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50" dirty="0"/>
              <a:t>Part II: APC-lag of the</a:t>
            </a:r>
            <a:r>
              <a:rPr lang="en-US" dirty="0"/>
              <a:t> </a:t>
            </a:r>
            <a:r>
              <a:rPr lang="en-US" sz="3250" dirty="0" err="1"/>
              <a:t>u</a:t>
            </a:r>
            <a:r>
              <a:rPr lang="en-US" baseline="-25000" dirty="0" err="1"/>
              <a:t>apc</a:t>
            </a:r>
            <a:endParaRPr lang="en-US" sz="3250" dirty="0"/>
          </a:p>
        </p:txBody>
      </p:sp>
      <p:sp>
        <p:nvSpPr>
          <p:cNvPr id="3" name="Content Placeholder 2"/>
          <p:cNvSpPr>
            <a:spLocks noGrp="1"/>
          </p:cNvSpPr>
          <p:nvPr>
            <p:ph idx="1"/>
          </p:nvPr>
        </p:nvSpPr>
        <p:spPr>
          <a:xfrm>
            <a:off x="1559497" y="1449112"/>
            <a:ext cx="7879779" cy="4140129"/>
          </a:xfrm>
        </p:spPr>
        <p:txBody>
          <a:bodyPr>
            <a:noAutofit/>
          </a:bodyPr>
          <a:lstStyle/>
          <a:p>
            <a:r>
              <a:rPr lang="en-US" sz="1400" dirty="0"/>
              <a:t>APC-</a:t>
            </a:r>
            <a:r>
              <a:rPr lang="en-US" sz="1400" dirty="0" err="1"/>
              <a:t>Detrended</a:t>
            </a:r>
            <a:r>
              <a:rPr lang="en-US" sz="1400" dirty="0"/>
              <a:t> as an identifiable solution of age, period and cohort non-linear effects (Chauvel, 2013, Chauvel and </a:t>
            </a:r>
            <a:r>
              <a:rPr lang="en-US" sz="1400" dirty="0" err="1"/>
              <a:t>Schröder</a:t>
            </a:r>
            <a:r>
              <a:rPr lang="en-US" sz="1400" dirty="0"/>
              <a:t>. 2014, Chauvel et al., 2016)</a:t>
            </a:r>
          </a:p>
          <a:p>
            <a:pPr marL="0" indent="0"/>
            <a:endParaRPr lang="en-US" sz="1400" dirty="0"/>
          </a:p>
          <a:p>
            <a:r>
              <a:rPr lang="en-US" sz="1400" dirty="0"/>
              <a:t>								</a:t>
            </a:r>
            <a:endParaRPr lang="en-US" sz="1400" dirty="0" smtClean="0"/>
          </a:p>
          <a:p>
            <a:r>
              <a:rPr lang="en-US" sz="1400" dirty="0" smtClean="0">
                <a:latin typeface="Symbol" panose="05050102010706020507" pitchFamily="18" charset="2"/>
              </a:rPr>
              <a:t>b</a:t>
            </a:r>
            <a:r>
              <a:rPr lang="en-US" sz="1400" baseline="-25000" dirty="0" smtClean="0"/>
              <a:t>0</a:t>
            </a:r>
            <a:r>
              <a:rPr lang="en-US" sz="1400" dirty="0" smtClean="0"/>
              <a:t> </a:t>
            </a:r>
            <a:r>
              <a:rPr lang="en-US" sz="1400" dirty="0"/>
              <a:t>is the constant</a:t>
            </a:r>
          </a:p>
          <a:p>
            <a:r>
              <a:rPr lang="en-US" sz="1400" dirty="0" smtClean="0"/>
              <a:t/>
            </a:r>
            <a:br>
              <a:rPr lang="en-US" sz="1400" dirty="0" smtClean="0"/>
            </a:br>
            <a:r>
              <a:rPr lang="en-US" sz="1400" dirty="0" smtClean="0"/>
              <a:t>                                             </a:t>
            </a:r>
            <a:r>
              <a:rPr lang="en-US" sz="1400" dirty="0"/>
              <a:t>	is a two-dimensional linear (=hyperplane) trend</a:t>
            </a:r>
          </a:p>
          <a:p>
            <a:r>
              <a:rPr lang="en-US" sz="1400" dirty="0" smtClean="0"/>
              <a:t/>
            </a:r>
            <a:br>
              <a:rPr lang="en-US" sz="1400" dirty="0" smtClean="0"/>
            </a:br>
            <a:r>
              <a:rPr lang="en-US" sz="1400" dirty="0" smtClean="0"/>
              <a:t>                 </a:t>
            </a:r>
            <a:r>
              <a:rPr lang="en-US" sz="1400" dirty="0"/>
              <a:t>		are 3 vectors of age, period and cohort fluctuations </a:t>
            </a:r>
          </a:p>
          <a:p>
            <a:endParaRPr lang="en-US" sz="1400" dirty="0"/>
          </a:p>
          <a:p>
            <a:r>
              <a:rPr lang="en-US" sz="1400" dirty="0"/>
              <a:t>To solve the “identification problem” (a=p-c ), a meaningful constraint is needed: trend in </a:t>
            </a:r>
            <a:r>
              <a:rPr lang="en-US" sz="1400" dirty="0">
                <a:latin typeface="Symbol" panose="05050102010706020507" pitchFamily="18" charset="2"/>
              </a:rPr>
              <a:t>a</a:t>
            </a:r>
            <a:r>
              <a:rPr lang="en-US" sz="1400" baseline="-25000" dirty="0"/>
              <a:t>a</a:t>
            </a:r>
            <a:r>
              <a:rPr lang="en-US" sz="1400" dirty="0"/>
              <a:t> = the average of the longitudinal shift observed in </a:t>
            </a:r>
            <a:r>
              <a:rPr lang="en-US" sz="1400" dirty="0" err="1"/>
              <a:t>u</a:t>
            </a:r>
            <a:r>
              <a:rPr lang="en-US" sz="1400" baseline="-25000" dirty="0" err="1"/>
              <a:t>apc</a:t>
            </a:r>
            <a:r>
              <a:rPr lang="en-US" sz="1400" dirty="0"/>
              <a:t> </a:t>
            </a:r>
          </a:p>
          <a:p>
            <a:endParaRPr lang="en-US" sz="1400" dirty="0"/>
          </a:p>
        </p:txBody>
      </p:sp>
      <p:sp>
        <p:nvSpPr>
          <p:cNvPr id="4" name="Slide Number Placeholder 3"/>
          <p:cNvSpPr>
            <a:spLocks noGrp="1"/>
          </p:cNvSpPr>
          <p:nvPr>
            <p:ph type="sldNum" sz="quarter" idx="4294967295"/>
          </p:nvPr>
        </p:nvSpPr>
        <p:spPr>
          <a:xfrm>
            <a:off x="8122915" y="5551545"/>
            <a:ext cx="555213" cy="296664"/>
          </a:xfrm>
          <a:prstGeom prst="rect">
            <a:avLst/>
          </a:prstGeom>
        </p:spPr>
        <p:txBody>
          <a:bodyPr/>
          <a:lstStyle/>
          <a:p>
            <a:fld id="{8475064B-E2F5-6145-BB7C-643F46329776}" type="slidenum">
              <a:rPr lang="en-US" smtClean="0"/>
              <a:t>62</a:t>
            </a:fld>
            <a:endParaRPr lang="en-US" dirty="0"/>
          </a:p>
        </p:txBody>
      </p:sp>
      <p:sp>
        <p:nvSpPr>
          <p:cNvPr id="8" name="Rectangle 4"/>
          <p:cNvSpPr>
            <a:spLocks noChangeArrowheads="1"/>
          </p:cNvSpPr>
          <p:nvPr/>
        </p:nvSpPr>
        <p:spPr bwMode="auto">
          <a:xfrm>
            <a:off x="3124201" y="2473172"/>
            <a:ext cx="150106" cy="3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295" tIns="37148" rIns="74295" bIns="37148" numCol="1" anchor="ctr" anchorCtr="0" compatLnSpc="1">
            <a:prstTxWarp prst="textNoShape">
              <a:avLst/>
            </a:prstTxWarp>
            <a:spAutoFit/>
          </a:bodyPr>
          <a:lstStyle/>
          <a:p>
            <a:endParaRPr lang="en-US" sz="1950"/>
          </a:p>
        </p:txBody>
      </p:sp>
      <p:graphicFrame>
        <p:nvGraphicFramePr>
          <p:cNvPr id="9" name="Object 8"/>
          <p:cNvGraphicFramePr>
            <a:graphicFrameLocks noChangeAspect="1"/>
          </p:cNvGraphicFramePr>
          <p:nvPr>
            <p:extLst>
              <p:ext uri="{D42A27DB-BD31-4B8C-83A1-F6EECF244321}">
                <p14:modId xmlns:p14="http://schemas.microsoft.com/office/powerpoint/2010/main" val="954764766"/>
              </p:ext>
            </p:extLst>
          </p:nvPr>
        </p:nvGraphicFramePr>
        <p:xfrm>
          <a:off x="2456304" y="1957666"/>
          <a:ext cx="6310312" cy="625475"/>
        </p:xfrm>
        <a:graphic>
          <a:graphicData uri="http://schemas.openxmlformats.org/presentationml/2006/ole">
            <mc:AlternateContent xmlns:mc="http://schemas.openxmlformats.org/markup-compatibility/2006">
              <mc:Choice xmlns:v="urn:schemas-microsoft-com:vml" Requires="v">
                <p:oleObj spid="_x0000_s1110" name="Equation" r:id="rId4" imgW="5092560" imgH="507960" progId="Equation.3">
                  <p:embed/>
                </p:oleObj>
              </mc:Choice>
              <mc:Fallback>
                <p:oleObj name="Equation" r:id="rId4" imgW="5092560" imgH="507960" progId="Equation.3">
                  <p:embed/>
                  <p:pic>
                    <p:nvPicPr>
                      <p:cNvPr id="0" name=""/>
                      <p:cNvPicPr>
                        <a:picLocks noChangeAspect="1" noChangeArrowheads="1"/>
                      </p:cNvPicPr>
                      <p:nvPr/>
                    </p:nvPicPr>
                    <p:blipFill>
                      <a:blip r:embed="rId5"/>
                      <a:srcRect/>
                      <a:stretch>
                        <a:fillRect/>
                      </a:stretch>
                    </p:blipFill>
                    <p:spPr bwMode="auto">
                      <a:xfrm>
                        <a:off x="2456304" y="1957666"/>
                        <a:ext cx="6310312" cy="625475"/>
                      </a:xfrm>
                      <a:prstGeom prst="rect">
                        <a:avLst/>
                      </a:prstGeom>
                      <a:noFill/>
                    </p:spPr>
                  </p:pic>
                </p:oleObj>
              </mc:Fallback>
            </mc:AlternateContent>
          </a:graphicData>
        </a:graphic>
      </p:graphicFrame>
      <p:sp>
        <p:nvSpPr>
          <p:cNvPr id="41" name="Rectangle 37"/>
          <p:cNvSpPr>
            <a:spLocks noChangeArrowheads="1"/>
          </p:cNvSpPr>
          <p:nvPr/>
        </p:nvSpPr>
        <p:spPr bwMode="auto">
          <a:xfrm>
            <a:off x="2381251" y="455387"/>
            <a:ext cx="150106" cy="3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295" tIns="37148" rIns="74295" bIns="37148" numCol="1" anchor="ctr" anchorCtr="0" compatLnSpc="1">
            <a:prstTxWarp prst="textNoShape">
              <a:avLst/>
            </a:prstTxWarp>
            <a:spAutoFit/>
          </a:bodyPr>
          <a:lstStyle/>
          <a:p>
            <a:endParaRPr lang="en-US" sz="1950"/>
          </a:p>
        </p:txBody>
      </p:sp>
      <p:graphicFrame>
        <p:nvGraphicFramePr>
          <p:cNvPr id="42" name="Object 41"/>
          <p:cNvGraphicFramePr>
            <a:graphicFrameLocks noChangeAspect="1"/>
          </p:cNvGraphicFramePr>
          <p:nvPr>
            <p:extLst/>
          </p:nvPr>
        </p:nvGraphicFramePr>
        <p:xfrm>
          <a:off x="2044455" y="3085749"/>
          <a:ext cx="2058179" cy="276989"/>
        </p:xfrm>
        <a:graphic>
          <a:graphicData uri="http://schemas.openxmlformats.org/presentationml/2006/ole">
            <mc:AlternateContent xmlns:mc="http://schemas.openxmlformats.org/markup-compatibility/2006">
              <mc:Choice xmlns:v="urn:schemas-microsoft-com:vml" Requires="v">
                <p:oleObj spid="_x0000_s1111" name="Equation" r:id="rId6" imgW="1701800" imgH="228600" progId="Equation.3">
                  <p:embed/>
                </p:oleObj>
              </mc:Choice>
              <mc:Fallback>
                <p:oleObj name="Equation" r:id="rId6" imgW="17018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4455" y="3085749"/>
                        <a:ext cx="2058179" cy="276989"/>
                      </a:xfrm>
                      <a:prstGeom prst="rect">
                        <a:avLst/>
                      </a:prstGeom>
                      <a:noFill/>
                    </p:spPr>
                  </p:pic>
                </p:oleObj>
              </mc:Fallback>
            </mc:AlternateContent>
          </a:graphicData>
        </a:graphic>
      </p:graphicFrame>
      <p:sp>
        <p:nvSpPr>
          <p:cNvPr id="43" name="Rectangle 38"/>
          <p:cNvSpPr>
            <a:spLocks noChangeArrowheads="1"/>
          </p:cNvSpPr>
          <p:nvPr/>
        </p:nvSpPr>
        <p:spPr bwMode="auto">
          <a:xfrm>
            <a:off x="2381251" y="722365"/>
            <a:ext cx="199735" cy="212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295" tIns="37148" rIns="74295" bIns="37148" numCol="1" anchor="ctr" anchorCtr="0" compatLnSpc="1">
            <a:prstTxWarp prst="textNoShape">
              <a:avLst/>
            </a:prstTxWarp>
            <a:spAutoFit/>
          </a:bodyPr>
          <a:lstStyle/>
          <a:p>
            <a:pPr eaLnBrk="0" fontAlgn="base" hangingPunct="0">
              <a:spcBef>
                <a:spcPct val="0"/>
              </a:spcBef>
              <a:spcAft>
                <a:spcPct val="0"/>
              </a:spcAft>
            </a:pPr>
            <a:r>
              <a:rPr lang="en-US" altLang="en-US" sz="894">
                <a:latin typeface="Arial" panose="020B0604020202020204" pitchFamily="34" charset="0"/>
                <a:ea typeface="Calibri" panose="020F0502020204030204" pitchFamily="34" charset="0"/>
                <a:cs typeface="Times New Roman" panose="02020603050405020304" pitchFamily="18" charset="0"/>
              </a:rPr>
              <a:t> </a:t>
            </a:r>
            <a:r>
              <a:rPr lang="en-US" altLang="en-US" sz="488">
                <a:latin typeface="Arial" panose="020B0604020202020204" pitchFamily="34" charset="0"/>
              </a:rPr>
              <a:t> </a:t>
            </a:r>
            <a:endParaRPr lang="en-US" altLang="en-US" sz="1950">
              <a:latin typeface="Arial" panose="020B0604020202020204" pitchFamily="34" charset="0"/>
            </a:endParaRPr>
          </a:p>
        </p:txBody>
      </p:sp>
      <p:sp>
        <p:nvSpPr>
          <p:cNvPr id="48" name="Rectangle 44"/>
          <p:cNvSpPr>
            <a:spLocks noChangeArrowheads="1"/>
          </p:cNvSpPr>
          <p:nvPr/>
        </p:nvSpPr>
        <p:spPr bwMode="auto">
          <a:xfrm>
            <a:off x="3073544" y="3672051"/>
            <a:ext cx="150106" cy="3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295" tIns="37148" rIns="74295" bIns="37148" numCol="1" anchor="ctr" anchorCtr="0" compatLnSpc="1">
            <a:prstTxWarp prst="textNoShape">
              <a:avLst/>
            </a:prstTxWarp>
            <a:spAutoFit/>
          </a:bodyPr>
          <a:lstStyle/>
          <a:p>
            <a:endParaRPr lang="en-US" sz="1950"/>
          </a:p>
        </p:txBody>
      </p:sp>
      <p:graphicFrame>
        <p:nvGraphicFramePr>
          <p:cNvPr id="49" name="Object 48"/>
          <p:cNvGraphicFramePr>
            <a:graphicFrameLocks noChangeAspect="1"/>
          </p:cNvGraphicFramePr>
          <p:nvPr>
            <p:extLst/>
          </p:nvPr>
        </p:nvGraphicFramePr>
        <p:xfrm>
          <a:off x="2207222" y="3558399"/>
          <a:ext cx="747527" cy="292181"/>
        </p:xfrm>
        <a:graphic>
          <a:graphicData uri="http://schemas.openxmlformats.org/presentationml/2006/ole">
            <mc:AlternateContent xmlns:mc="http://schemas.openxmlformats.org/markup-compatibility/2006">
              <mc:Choice xmlns:v="urn:schemas-microsoft-com:vml" Requires="v">
                <p:oleObj spid="_x0000_s1112" name="Equation" r:id="rId8" imgW="622030" imgH="241195" progId="Equation.3">
                  <p:embed/>
                </p:oleObj>
              </mc:Choice>
              <mc:Fallback>
                <p:oleObj name="Equation" r:id="rId8" imgW="622030" imgH="241195"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7222" y="3558399"/>
                        <a:ext cx="747527" cy="292181"/>
                      </a:xfrm>
                      <a:prstGeom prst="rect">
                        <a:avLst/>
                      </a:prstGeom>
                      <a:noFill/>
                    </p:spPr>
                  </p:pic>
                </p:oleObj>
              </mc:Fallback>
            </mc:AlternateContent>
          </a:graphicData>
        </a:graphic>
      </p:graphicFrame>
      <p:sp>
        <p:nvSpPr>
          <p:cNvPr id="12" name="Rectangle 11"/>
          <p:cNvSpPr/>
          <p:nvPr/>
        </p:nvSpPr>
        <p:spPr>
          <a:xfrm>
            <a:off x="5991304" y="838157"/>
            <a:ext cx="1919115" cy="392415"/>
          </a:xfrm>
          <a:prstGeom prst="rect">
            <a:avLst/>
          </a:prstGeom>
        </p:spPr>
        <p:txBody>
          <a:bodyPr wrap="none">
            <a:spAutoFit/>
          </a:bodyPr>
          <a:lstStyle/>
          <a:p>
            <a:r>
              <a:rPr lang="is-IS" sz="1950" dirty="0"/>
              <a:t>See Paper Online</a:t>
            </a:r>
            <a:endParaRPr lang="en-US" sz="1950" dirty="0"/>
          </a:p>
        </p:txBody>
      </p:sp>
      <p:sp>
        <p:nvSpPr>
          <p:cNvPr id="13"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62</a:t>
            </a:fld>
            <a:endParaRPr lang="fr-CH" dirty="0"/>
          </a:p>
        </p:txBody>
      </p:sp>
    </p:spTree>
    <p:extLst>
      <p:ext uri="{BB962C8B-B14F-4D97-AF65-F5344CB8AC3E}">
        <p14:creationId xmlns:p14="http://schemas.microsoft.com/office/powerpoint/2010/main" val="23111551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50" dirty="0"/>
              <a:t>Part II: APC-lag of the</a:t>
            </a:r>
            <a:r>
              <a:rPr lang="en-US" dirty="0"/>
              <a:t> </a:t>
            </a:r>
            <a:r>
              <a:rPr lang="en-US" sz="3250" dirty="0" err="1"/>
              <a:t>u</a:t>
            </a:r>
            <a:r>
              <a:rPr lang="en-US" baseline="-25000" dirty="0" err="1"/>
              <a:t>apc</a:t>
            </a:r>
            <a:endParaRPr lang="en-US" sz="3250" dirty="0"/>
          </a:p>
        </p:txBody>
      </p:sp>
      <p:sp>
        <p:nvSpPr>
          <p:cNvPr id="3" name="Content Placeholder 2"/>
          <p:cNvSpPr>
            <a:spLocks noGrp="1"/>
          </p:cNvSpPr>
          <p:nvPr>
            <p:ph idx="1"/>
          </p:nvPr>
        </p:nvSpPr>
        <p:spPr>
          <a:xfrm>
            <a:off x="2600757" y="1875561"/>
            <a:ext cx="6686550" cy="3677345"/>
          </a:xfrm>
        </p:spPr>
        <p:txBody>
          <a:bodyPr>
            <a:noAutofit/>
          </a:bodyPr>
          <a:lstStyle/>
          <a:p>
            <a:pPr marL="0" indent="0"/>
            <a:r>
              <a:rPr lang="en-US" sz="1400" u="sng" dirty="0"/>
              <a:t>The APC-lag solution </a:t>
            </a: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p:txBody>
      </p:sp>
      <p:sp>
        <p:nvSpPr>
          <p:cNvPr id="8" name="Rectangle 4"/>
          <p:cNvSpPr>
            <a:spLocks noChangeArrowheads="1"/>
          </p:cNvSpPr>
          <p:nvPr/>
        </p:nvSpPr>
        <p:spPr bwMode="auto">
          <a:xfrm>
            <a:off x="3124201" y="2473172"/>
            <a:ext cx="150106" cy="3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295" tIns="37148" rIns="74295" bIns="37148" numCol="1" anchor="ctr" anchorCtr="0" compatLnSpc="1">
            <a:prstTxWarp prst="textNoShape">
              <a:avLst/>
            </a:prstTxWarp>
            <a:spAutoFit/>
          </a:bodyPr>
          <a:lstStyle/>
          <a:p>
            <a:endParaRPr lang="en-US" sz="1950"/>
          </a:p>
        </p:txBody>
      </p:sp>
      <p:sp>
        <p:nvSpPr>
          <p:cNvPr id="41" name="Rectangle 37"/>
          <p:cNvSpPr>
            <a:spLocks noChangeArrowheads="1"/>
          </p:cNvSpPr>
          <p:nvPr/>
        </p:nvSpPr>
        <p:spPr bwMode="auto">
          <a:xfrm>
            <a:off x="2381251" y="455387"/>
            <a:ext cx="150106" cy="3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295" tIns="37148" rIns="74295" bIns="37148" numCol="1" anchor="ctr" anchorCtr="0" compatLnSpc="1">
            <a:prstTxWarp prst="textNoShape">
              <a:avLst/>
            </a:prstTxWarp>
            <a:spAutoFit/>
          </a:bodyPr>
          <a:lstStyle/>
          <a:p>
            <a:endParaRPr lang="en-US" sz="1950"/>
          </a:p>
        </p:txBody>
      </p:sp>
      <p:sp>
        <p:nvSpPr>
          <p:cNvPr id="43" name="Rectangle 38"/>
          <p:cNvSpPr>
            <a:spLocks noChangeArrowheads="1"/>
          </p:cNvSpPr>
          <p:nvPr/>
        </p:nvSpPr>
        <p:spPr bwMode="auto">
          <a:xfrm>
            <a:off x="2381251" y="722365"/>
            <a:ext cx="199735" cy="212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295" tIns="37148" rIns="74295" bIns="37148" numCol="1" anchor="ctr" anchorCtr="0" compatLnSpc="1">
            <a:prstTxWarp prst="textNoShape">
              <a:avLst/>
            </a:prstTxWarp>
            <a:spAutoFit/>
          </a:bodyPr>
          <a:lstStyle/>
          <a:p>
            <a:pPr eaLnBrk="0" fontAlgn="base" hangingPunct="0">
              <a:spcBef>
                <a:spcPct val="0"/>
              </a:spcBef>
              <a:spcAft>
                <a:spcPct val="0"/>
              </a:spcAft>
            </a:pPr>
            <a:r>
              <a:rPr lang="en-US" altLang="en-US" sz="894">
                <a:latin typeface="Arial" panose="020B0604020202020204" pitchFamily="34" charset="0"/>
                <a:ea typeface="Calibri" panose="020F0502020204030204" pitchFamily="34" charset="0"/>
                <a:cs typeface="Times New Roman" panose="02020603050405020304" pitchFamily="18" charset="0"/>
              </a:rPr>
              <a:t> </a:t>
            </a:r>
            <a:r>
              <a:rPr lang="en-US" altLang="en-US" sz="488">
                <a:latin typeface="Arial" panose="020B0604020202020204" pitchFamily="34" charset="0"/>
              </a:rPr>
              <a:t> </a:t>
            </a:r>
            <a:endParaRPr lang="en-US" altLang="en-US" sz="1950">
              <a:latin typeface="Arial" panose="020B0604020202020204" pitchFamily="34" charset="0"/>
            </a:endParaRPr>
          </a:p>
        </p:txBody>
      </p:sp>
      <p:sp>
        <p:nvSpPr>
          <p:cNvPr id="48" name="Rectangle 44"/>
          <p:cNvSpPr>
            <a:spLocks noChangeArrowheads="1"/>
          </p:cNvSpPr>
          <p:nvPr/>
        </p:nvSpPr>
        <p:spPr bwMode="auto">
          <a:xfrm>
            <a:off x="3073544" y="3672051"/>
            <a:ext cx="150106" cy="3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295" tIns="37148" rIns="74295" bIns="37148" numCol="1" anchor="ctr" anchorCtr="0" compatLnSpc="1">
            <a:prstTxWarp prst="textNoShape">
              <a:avLst/>
            </a:prstTxWarp>
            <a:spAutoFit/>
          </a:bodyPr>
          <a:lstStyle/>
          <a:p>
            <a:endParaRPr lang="en-US" sz="1950"/>
          </a:p>
        </p:txBody>
      </p:sp>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01484" y="2361203"/>
            <a:ext cx="3155187" cy="3294098"/>
          </a:xfrm>
          <a:prstGeom prst="rect">
            <a:avLst/>
          </a:prstGeom>
        </p:spPr>
      </p:pic>
      <p:sp>
        <p:nvSpPr>
          <p:cNvPr id="6" name="Rectangle 5"/>
          <p:cNvSpPr/>
          <p:nvPr/>
        </p:nvSpPr>
        <p:spPr>
          <a:xfrm>
            <a:off x="2851797" y="2694289"/>
            <a:ext cx="2127539" cy="262565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50"/>
          </a:p>
        </p:txBody>
      </p:sp>
      <p:sp>
        <p:nvSpPr>
          <p:cNvPr id="7" name="Rectangle 6"/>
          <p:cNvSpPr/>
          <p:nvPr/>
        </p:nvSpPr>
        <p:spPr>
          <a:xfrm>
            <a:off x="2851796" y="2930683"/>
            <a:ext cx="1848932" cy="2389259"/>
          </a:xfrm>
          <a:prstGeom prst="rect">
            <a:avLst/>
          </a:prstGeom>
          <a:no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50"/>
          </a:p>
        </p:txBody>
      </p:sp>
      <p:sp>
        <p:nvSpPr>
          <p:cNvPr id="18" name="Rectangle 17"/>
          <p:cNvSpPr/>
          <p:nvPr/>
        </p:nvSpPr>
        <p:spPr>
          <a:xfrm>
            <a:off x="3130402" y="2676115"/>
            <a:ext cx="1848932" cy="2389259"/>
          </a:xfrm>
          <a:prstGeom prst="rect">
            <a:avLst/>
          </a:prstGeom>
          <a:noFill/>
          <a:ln>
            <a:solidFill>
              <a:schemeClr val="accent1">
                <a:shade val="95000"/>
                <a:satMod val="10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50"/>
          </a:p>
        </p:txBody>
      </p:sp>
      <p:cxnSp>
        <p:nvCxnSpPr>
          <p:cNvPr id="11" name="Straight Connector 10"/>
          <p:cNvCxnSpPr/>
          <p:nvPr/>
        </p:nvCxnSpPr>
        <p:spPr>
          <a:xfrm flipV="1">
            <a:off x="2978435" y="2777590"/>
            <a:ext cx="270164" cy="297692"/>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4584669" y="2781835"/>
            <a:ext cx="270164" cy="297692"/>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2978435" y="3839352"/>
            <a:ext cx="270164" cy="297692"/>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2978435" y="4894964"/>
            <a:ext cx="270164" cy="297692"/>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4565646" y="4894964"/>
            <a:ext cx="270164" cy="297692"/>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3935551" y="4885877"/>
            <a:ext cx="270164" cy="297692"/>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3919786" y="3858267"/>
            <a:ext cx="270164" cy="297692"/>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3877519" y="2782912"/>
            <a:ext cx="270164" cy="297692"/>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565645" y="3870742"/>
            <a:ext cx="270164" cy="297692"/>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4015335" y="3912314"/>
            <a:ext cx="341760" cy="392415"/>
          </a:xfrm>
          <a:prstGeom prst="rect">
            <a:avLst/>
          </a:prstGeom>
        </p:spPr>
        <p:txBody>
          <a:bodyPr wrap="none">
            <a:spAutoFit/>
          </a:bodyPr>
          <a:lstStyle/>
          <a:p>
            <a:r>
              <a:rPr lang="en-US" sz="1950" dirty="0">
                <a:latin typeface="Symbol" panose="05050102010706020507" pitchFamily="18" charset="2"/>
              </a:rPr>
              <a:t>a</a:t>
            </a:r>
            <a:endParaRPr lang="en-US" sz="1950" dirty="0"/>
          </a:p>
        </p:txBody>
      </p:sp>
      <p:sp>
        <p:nvSpPr>
          <p:cNvPr id="19" name="Rectangle 2"/>
          <p:cNvSpPr>
            <a:spLocks noChangeArrowheads="1"/>
          </p:cNvSpPr>
          <p:nvPr/>
        </p:nvSpPr>
        <p:spPr bwMode="auto">
          <a:xfrm>
            <a:off x="5671730" y="2473172"/>
            <a:ext cx="150106" cy="3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295" tIns="37148" rIns="74295" bIns="37148" numCol="1" anchor="ctr" anchorCtr="0" compatLnSpc="1">
            <a:prstTxWarp prst="textNoShape">
              <a:avLst/>
            </a:prstTxWarp>
            <a:spAutoFit/>
          </a:bodyPr>
          <a:lstStyle/>
          <a:p>
            <a:endParaRPr lang="en-US" sz="1950"/>
          </a:p>
        </p:txBody>
      </p:sp>
      <p:graphicFrame>
        <p:nvGraphicFramePr>
          <p:cNvPr id="20" name="Object 19"/>
          <p:cNvGraphicFramePr>
            <a:graphicFrameLocks noChangeAspect="1"/>
          </p:cNvGraphicFramePr>
          <p:nvPr>
            <p:extLst/>
          </p:nvPr>
        </p:nvGraphicFramePr>
        <p:xfrm>
          <a:off x="6032365" y="3040181"/>
          <a:ext cx="3791747" cy="542523"/>
        </p:xfrm>
        <a:graphic>
          <a:graphicData uri="http://schemas.openxmlformats.org/presentationml/2006/ole">
            <mc:AlternateContent xmlns:mc="http://schemas.openxmlformats.org/markup-compatibility/2006">
              <mc:Choice xmlns:v="urn:schemas-microsoft-com:vml" Requires="v">
                <p:oleObj spid="_x0000_s2106" name="Equation" r:id="rId5" imgW="3848040" imgH="507960" progId="Equation.3">
                  <p:embed/>
                </p:oleObj>
              </mc:Choice>
              <mc:Fallback>
                <p:oleObj name="Equation" r:id="rId5" imgW="3848040" imgH="507960" progId="Equation.3">
                  <p:embed/>
                  <p:pic>
                    <p:nvPicPr>
                      <p:cNvPr id="0" name=""/>
                      <p:cNvPicPr>
                        <a:picLocks noChangeAspect="1" noChangeArrowheads="1"/>
                      </p:cNvPicPr>
                      <p:nvPr/>
                    </p:nvPicPr>
                    <p:blipFill>
                      <a:blip r:embed="rId6"/>
                      <a:srcRect/>
                      <a:stretch>
                        <a:fillRect/>
                      </a:stretch>
                    </p:blipFill>
                    <p:spPr bwMode="auto">
                      <a:xfrm>
                        <a:off x="6032365" y="3040181"/>
                        <a:ext cx="3791747" cy="542523"/>
                      </a:xfrm>
                      <a:prstGeom prst="rect">
                        <a:avLst/>
                      </a:prstGeom>
                      <a:solidFill>
                        <a:schemeClr val="bg1"/>
                      </a:solidFill>
                    </p:spPr>
                  </p:pic>
                </p:oleObj>
              </mc:Fallback>
            </mc:AlternateContent>
          </a:graphicData>
        </a:graphic>
      </p:graphicFrame>
      <p:sp>
        <p:nvSpPr>
          <p:cNvPr id="21" name="Rectangle 20"/>
          <p:cNvSpPr/>
          <p:nvPr/>
        </p:nvSpPr>
        <p:spPr>
          <a:xfrm>
            <a:off x="5639781" y="3659789"/>
            <a:ext cx="3772058" cy="392415"/>
          </a:xfrm>
          <a:prstGeom prst="rect">
            <a:avLst/>
          </a:prstGeom>
        </p:spPr>
        <p:txBody>
          <a:bodyPr wrap="none">
            <a:spAutoFit/>
          </a:bodyPr>
          <a:lstStyle/>
          <a:p>
            <a:r>
              <a:rPr lang="en-US" sz="1950" dirty="0">
                <a:latin typeface="+mj-lt"/>
                <a:ea typeface="Calibri" panose="020F0502020204030204" pitchFamily="34" charset="0"/>
                <a:cs typeface="Cambria" panose="02040503050406030204" pitchFamily="18" charset="0"/>
              </a:rPr>
              <a:t>Operator Trend for age coefficients:</a:t>
            </a:r>
            <a:endParaRPr lang="en-US" sz="1950" dirty="0">
              <a:latin typeface="+mj-lt"/>
            </a:endParaRPr>
          </a:p>
        </p:txBody>
      </p:sp>
      <p:sp>
        <p:nvSpPr>
          <p:cNvPr id="30" name="Rectangle 5"/>
          <p:cNvSpPr>
            <a:spLocks noChangeArrowheads="1"/>
          </p:cNvSpPr>
          <p:nvPr/>
        </p:nvSpPr>
        <p:spPr bwMode="auto">
          <a:xfrm>
            <a:off x="6089483" y="3631301"/>
            <a:ext cx="150106" cy="3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295" tIns="37148" rIns="74295" bIns="37148" numCol="1" anchor="ctr" anchorCtr="0" compatLnSpc="1">
            <a:prstTxWarp prst="textNoShape">
              <a:avLst/>
            </a:prstTxWarp>
            <a:spAutoFit/>
          </a:bodyPr>
          <a:lstStyle/>
          <a:p>
            <a:endParaRPr lang="en-US" sz="1950"/>
          </a:p>
        </p:txBody>
      </p:sp>
      <p:graphicFrame>
        <p:nvGraphicFramePr>
          <p:cNvPr id="31" name="Object 30"/>
          <p:cNvGraphicFramePr>
            <a:graphicFrameLocks noChangeAspect="1"/>
          </p:cNvGraphicFramePr>
          <p:nvPr>
            <p:extLst>
              <p:ext uri="{D42A27DB-BD31-4B8C-83A1-F6EECF244321}">
                <p14:modId xmlns:p14="http://schemas.microsoft.com/office/powerpoint/2010/main" val="1557959289"/>
              </p:ext>
            </p:extLst>
          </p:nvPr>
        </p:nvGraphicFramePr>
        <p:xfrm>
          <a:off x="6032365" y="4017736"/>
          <a:ext cx="3396158" cy="257969"/>
        </p:xfrm>
        <a:graphic>
          <a:graphicData uri="http://schemas.openxmlformats.org/presentationml/2006/ole">
            <mc:AlternateContent xmlns:mc="http://schemas.openxmlformats.org/markup-compatibility/2006">
              <mc:Choice xmlns:v="urn:schemas-microsoft-com:vml" Requires="v">
                <p:oleObj spid="_x0000_s2107" name="Equation" r:id="rId7" imgW="3022560" imgH="228600" progId="Equation.3">
                  <p:embed/>
                </p:oleObj>
              </mc:Choice>
              <mc:Fallback>
                <p:oleObj name="Equation" r:id="rId7" imgW="3022560" imgH="228600" progId="Equation.3">
                  <p:embed/>
                  <p:pic>
                    <p:nvPicPr>
                      <p:cNvPr id="0" name=""/>
                      <p:cNvPicPr>
                        <a:picLocks noChangeAspect="1" noChangeArrowheads="1"/>
                      </p:cNvPicPr>
                      <p:nvPr/>
                    </p:nvPicPr>
                    <p:blipFill>
                      <a:blip r:embed="rId8"/>
                      <a:srcRect/>
                      <a:stretch>
                        <a:fillRect/>
                      </a:stretch>
                    </p:blipFill>
                    <p:spPr bwMode="auto">
                      <a:xfrm>
                        <a:off x="6032365" y="4017736"/>
                        <a:ext cx="3396158" cy="257969"/>
                      </a:xfrm>
                      <a:prstGeom prst="rect">
                        <a:avLst/>
                      </a:prstGeom>
                      <a:noFill/>
                    </p:spPr>
                  </p:pic>
                </p:oleObj>
              </mc:Fallback>
            </mc:AlternateContent>
          </a:graphicData>
        </a:graphic>
      </p:graphicFrame>
      <p:sp>
        <p:nvSpPr>
          <p:cNvPr id="16" name="Rectangle 15"/>
          <p:cNvSpPr/>
          <p:nvPr/>
        </p:nvSpPr>
        <p:spPr>
          <a:xfrm>
            <a:off x="5687701" y="1829128"/>
            <a:ext cx="4219585" cy="2192908"/>
          </a:xfrm>
          <a:prstGeom prst="rect">
            <a:avLst/>
          </a:prstGeom>
          <a:solidFill>
            <a:schemeClr val="bg1"/>
          </a:solidFill>
        </p:spPr>
        <p:txBody>
          <a:bodyPr wrap="square">
            <a:spAutoFit/>
          </a:bodyPr>
          <a:lstStyle/>
          <a:p>
            <a:pPr marL="232172" indent="-232172">
              <a:buFont typeface="Symbol" panose="05050102010706020507" pitchFamily="18" charset="2"/>
              <a:buChar char="a"/>
            </a:pPr>
            <a:r>
              <a:rPr lang="en-US" sz="1950" dirty="0">
                <a:ea typeface="Calibri" panose="020F0502020204030204" pitchFamily="34" charset="0"/>
                <a:cs typeface="Cambria" panose="02040503050406030204" pitchFamily="18" charset="0"/>
              </a:rPr>
              <a:t>= [</a:t>
            </a:r>
            <a:r>
              <a:rPr lang="en-US" sz="1950" dirty="0">
                <a:latin typeface="Symbol" panose="05050102010706020507" pitchFamily="18" charset="2"/>
                <a:ea typeface="Calibri" panose="020F0502020204030204" pitchFamily="34" charset="0"/>
                <a:cs typeface="Cambria" panose="02040503050406030204" pitchFamily="18" charset="0"/>
              </a:rPr>
              <a:t>S</a:t>
            </a:r>
            <a:r>
              <a:rPr lang="en-US" sz="1950" dirty="0">
                <a:ea typeface="Calibri" panose="020F0502020204030204" pitchFamily="34" charset="0"/>
                <a:cs typeface="Cambria" panose="02040503050406030204" pitchFamily="18" charset="0"/>
              </a:rPr>
              <a:t> (u</a:t>
            </a:r>
            <a:r>
              <a:rPr lang="en-US" sz="894" dirty="0">
                <a:ea typeface="Calibri" panose="020F0502020204030204" pitchFamily="34" charset="0"/>
                <a:cs typeface="Cambria" panose="02040503050406030204" pitchFamily="18" charset="0"/>
              </a:rPr>
              <a:t>(a+1, p+1, c)</a:t>
            </a:r>
            <a:r>
              <a:rPr lang="en-US" sz="1950" dirty="0">
                <a:ea typeface="Calibri" panose="020F0502020204030204" pitchFamily="34" charset="0"/>
                <a:cs typeface="Cambria" panose="02040503050406030204" pitchFamily="18" charset="0"/>
              </a:rPr>
              <a:t> - </a:t>
            </a:r>
            <a:r>
              <a:rPr lang="en-US" sz="1950" dirty="0" err="1">
                <a:ea typeface="Calibri" panose="020F0502020204030204" pitchFamily="34" charset="0"/>
                <a:cs typeface="Cambria" panose="02040503050406030204" pitchFamily="18" charset="0"/>
              </a:rPr>
              <a:t>u</a:t>
            </a:r>
            <a:r>
              <a:rPr lang="en-US" sz="894" dirty="0" err="1">
                <a:ea typeface="Calibri" panose="020F0502020204030204" pitchFamily="34" charset="0"/>
                <a:cs typeface="Cambria" panose="02040503050406030204" pitchFamily="18" charset="0"/>
              </a:rPr>
              <a:t>apc</a:t>
            </a:r>
            <a:r>
              <a:rPr lang="en-US" sz="1950" dirty="0">
                <a:ea typeface="Calibri" panose="020F0502020204030204" pitchFamily="34" charset="0"/>
                <a:cs typeface="Cambria" panose="02040503050406030204" pitchFamily="18" charset="0"/>
              </a:rPr>
              <a:t>)] / [(A-1) (P-1)]</a:t>
            </a:r>
          </a:p>
          <a:p>
            <a:pPr marL="232172" indent="-232172">
              <a:buFont typeface="Symbol" panose="05050102010706020507" pitchFamily="18" charset="2"/>
              <a:buChar char="a"/>
            </a:pPr>
            <a:r>
              <a:rPr lang="en-US" sz="1950" dirty="0"/>
              <a:t>is the average longitudinal age effect along cohorts </a:t>
            </a:r>
            <a:br>
              <a:rPr lang="en-US" sz="1950" dirty="0"/>
            </a:br>
            <a:r>
              <a:rPr lang="en-US" sz="1950" dirty="0"/>
              <a:t>(= the average difference between </a:t>
            </a:r>
            <a:r>
              <a:rPr lang="en-US" sz="1950" dirty="0">
                <a:ea typeface="Calibri" panose="020F0502020204030204" pitchFamily="34" charset="0"/>
                <a:cs typeface="Cambria" panose="02040503050406030204" pitchFamily="18" charset="0"/>
              </a:rPr>
              <a:t>u</a:t>
            </a:r>
            <a:r>
              <a:rPr lang="en-US" sz="1950" baseline="-25000" dirty="0">
                <a:ea typeface="Calibri" panose="020F0502020204030204" pitchFamily="34" charset="0"/>
                <a:cs typeface="Cambria" panose="02040503050406030204" pitchFamily="18" charset="0"/>
              </a:rPr>
              <a:t>(a+1, p+1, c)</a:t>
            </a:r>
            <a:r>
              <a:rPr lang="en-US" sz="1950" dirty="0"/>
              <a:t/>
            </a:r>
            <a:br>
              <a:rPr lang="en-US" sz="1950" dirty="0"/>
            </a:br>
            <a:r>
              <a:rPr lang="en-US" sz="1950" dirty="0"/>
              <a:t>and its cohort lag </a:t>
            </a:r>
            <a:r>
              <a:rPr lang="en-US" sz="1950" dirty="0" err="1">
                <a:ea typeface="Calibri" panose="020F0502020204030204" pitchFamily="34" charset="0"/>
                <a:cs typeface="Cambria" panose="02040503050406030204" pitchFamily="18" charset="0"/>
              </a:rPr>
              <a:t>u</a:t>
            </a:r>
            <a:r>
              <a:rPr lang="en-US" sz="1950" baseline="-25000" dirty="0" err="1">
                <a:ea typeface="Calibri" panose="020F0502020204030204" pitchFamily="34" charset="0"/>
                <a:cs typeface="Cambria" panose="02040503050406030204" pitchFamily="18" charset="0"/>
              </a:rPr>
              <a:t>apc</a:t>
            </a:r>
            <a:r>
              <a:rPr lang="en-US" sz="1950" dirty="0"/>
              <a:t> across the table)</a:t>
            </a:r>
          </a:p>
        </p:txBody>
      </p:sp>
      <p:sp>
        <p:nvSpPr>
          <p:cNvPr id="37" name="Content Placeholder 2"/>
          <p:cNvSpPr txBox="1">
            <a:spLocks/>
          </p:cNvSpPr>
          <p:nvPr/>
        </p:nvSpPr>
        <p:spPr>
          <a:xfrm>
            <a:off x="5608254" y="4305873"/>
            <a:ext cx="3769682" cy="1890511"/>
          </a:xfrm>
          <a:prstGeom prst="rect">
            <a:avLst/>
          </a:prstGeom>
        </p:spPr>
        <p:txBody>
          <a:bodyPr vert="horz" lIns="74295" tIns="37148" rIns="74295" bIns="37148"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dirty="0"/>
              <a:t>APC-lag delivers a unique estimate of </a:t>
            </a:r>
            <a:br>
              <a:rPr lang="en-US" sz="2600" dirty="0"/>
            </a:br>
            <a:r>
              <a:rPr lang="en-US" sz="2600" dirty="0"/>
              <a:t>vector </a:t>
            </a:r>
            <a:r>
              <a:rPr lang="en-US" sz="2600" dirty="0" err="1">
                <a:latin typeface="Symbol" panose="05050102010706020507" pitchFamily="18" charset="2"/>
              </a:rPr>
              <a:t>g</a:t>
            </a:r>
            <a:r>
              <a:rPr lang="en-US" sz="2600" baseline="-25000" dirty="0" err="1"/>
              <a:t>c</a:t>
            </a:r>
            <a:r>
              <a:rPr lang="en-US" sz="2600" dirty="0"/>
              <a:t> a cohort indexed measure of gaps</a:t>
            </a:r>
          </a:p>
          <a:p>
            <a:r>
              <a:rPr lang="en-US" sz="2600" dirty="0"/>
              <a:t>Average </a:t>
            </a:r>
            <a:r>
              <a:rPr lang="en-US" sz="2600" dirty="0" err="1">
                <a:latin typeface="Symbol" panose="05050102010706020507" pitchFamily="18" charset="2"/>
              </a:rPr>
              <a:t>g</a:t>
            </a:r>
            <a:r>
              <a:rPr lang="en-US" sz="2600" baseline="-25000" dirty="0" err="1"/>
              <a:t>c</a:t>
            </a:r>
            <a:r>
              <a:rPr lang="en-US" sz="2600" dirty="0"/>
              <a:t> is the general intensity of the gap</a:t>
            </a:r>
          </a:p>
          <a:p>
            <a:r>
              <a:rPr lang="en-US" sz="2600" dirty="0"/>
              <a:t>Trend of </a:t>
            </a:r>
            <a:r>
              <a:rPr lang="en-US" sz="2600" dirty="0" err="1">
                <a:latin typeface="Symbol" panose="05050102010706020507" pitchFamily="18" charset="2"/>
              </a:rPr>
              <a:t>g</a:t>
            </a:r>
            <a:r>
              <a:rPr lang="en-US" sz="2600" baseline="-25000" dirty="0" err="1"/>
              <a:t>c</a:t>
            </a:r>
            <a:r>
              <a:rPr lang="en-US" sz="2600" dirty="0"/>
              <a:t> measures increases/decreases of the gap in the window of observation</a:t>
            </a:r>
          </a:p>
          <a:p>
            <a:r>
              <a:rPr lang="en-US" sz="2600" dirty="0"/>
              <a:t>Values of  </a:t>
            </a:r>
            <a:r>
              <a:rPr lang="en-US" sz="2600" dirty="0" err="1">
                <a:latin typeface="Symbol" panose="05050102010706020507" pitchFamily="18" charset="2"/>
              </a:rPr>
              <a:t>g</a:t>
            </a:r>
            <a:r>
              <a:rPr lang="en-US" sz="2600" baseline="-25000" dirty="0" err="1"/>
              <a:t>c</a:t>
            </a:r>
            <a:r>
              <a:rPr lang="en-US" sz="2600" dirty="0"/>
              <a:t> show possible non linearity</a:t>
            </a:r>
          </a:p>
          <a:p>
            <a:r>
              <a:rPr lang="en-US" sz="2600" dirty="0"/>
              <a:t>The </a:t>
            </a:r>
            <a:r>
              <a:rPr lang="en-US" sz="2600" dirty="0" err="1">
                <a:latin typeface="Symbol" panose="05050102010706020507" pitchFamily="18" charset="2"/>
              </a:rPr>
              <a:t>g</a:t>
            </a:r>
            <a:r>
              <a:rPr lang="en-US" sz="2600" baseline="-25000" dirty="0" err="1"/>
              <a:t>c</a:t>
            </a:r>
            <a:r>
              <a:rPr lang="en-US" sz="2600" dirty="0"/>
              <a:t> can be compared between countries</a:t>
            </a:r>
          </a:p>
        </p:txBody>
      </p:sp>
      <p:sp>
        <p:nvSpPr>
          <p:cNvPr id="32" name="Rectangle 31"/>
          <p:cNvSpPr/>
          <p:nvPr/>
        </p:nvSpPr>
        <p:spPr>
          <a:xfrm>
            <a:off x="5991304" y="838157"/>
            <a:ext cx="1919115" cy="392415"/>
          </a:xfrm>
          <a:prstGeom prst="rect">
            <a:avLst/>
          </a:prstGeom>
        </p:spPr>
        <p:txBody>
          <a:bodyPr wrap="none">
            <a:spAutoFit/>
          </a:bodyPr>
          <a:lstStyle/>
          <a:p>
            <a:r>
              <a:rPr lang="is-IS" sz="1950" dirty="0"/>
              <a:t>See Paper Online</a:t>
            </a:r>
            <a:endParaRPr lang="en-US" sz="1950" dirty="0"/>
          </a:p>
        </p:txBody>
      </p:sp>
      <p:sp>
        <p:nvSpPr>
          <p:cNvPr id="33"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63</a:t>
            </a:fld>
            <a:endParaRPr lang="fr-CH" dirty="0"/>
          </a:p>
        </p:txBody>
      </p:sp>
    </p:spTree>
    <p:extLst>
      <p:ext uri="{BB962C8B-B14F-4D97-AF65-F5344CB8AC3E}">
        <p14:creationId xmlns:p14="http://schemas.microsoft.com/office/powerpoint/2010/main" val="38812291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50" dirty="0"/>
              <a:t>Summary</a:t>
            </a:r>
          </a:p>
        </p:txBody>
      </p:sp>
      <p:sp>
        <p:nvSpPr>
          <p:cNvPr id="3" name="Content Placeholder 2"/>
          <p:cNvSpPr>
            <a:spLocks noGrp="1"/>
          </p:cNvSpPr>
          <p:nvPr>
            <p:ph idx="1"/>
          </p:nvPr>
        </p:nvSpPr>
        <p:spPr/>
        <p:txBody>
          <a:bodyPr>
            <a:noAutofit/>
          </a:bodyPr>
          <a:lstStyle/>
          <a:p>
            <a:r>
              <a:rPr lang="en-US" sz="1950" dirty="0"/>
              <a:t>APC-GO combines the different steps</a:t>
            </a:r>
            <a:br>
              <a:rPr lang="en-US" sz="1950" dirty="0"/>
            </a:br>
            <a:endParaRPr lang="en-US" sz="1950" dirty="0"/>
          </a:p>
          <a:p>
            <a:pPr marL="371475" indent="-371475">
              <a:buFont typeface="+mj-lt"/>
              <a:buAutoNum type="arabicPeriod"/>
            </a:pPr>
            <a:r>
              <a:rPr lang="en-US" sz="1950" dirty="0"/>
              <a:t>Oaxaca of the cells of the initial Lexis table data generates an aggregated Oaxaca Lexis table of measures of gaps </a:t>
            </a:r>
            <a:br>
              <a:rPr lang="en-US" sz="1950" dirty="0"/>
            </a:br>
            <a:r>
              <a:rPr lang="en-US" sz="1950" dirty="0"/>
              <a:t>unexplained by controls</a:t>
            </a:r>
          </a:p>
          <a:p>
            <a:pPr marL="371475" indent="-371475">
              <a:buFont typeface="+mj-lt"/>
              <a:buAutoNum type="arabicPeriod"/>
            </a:pPr>
            <a:r>
              <a:rPr lang="en-US" sz="1950" dirty="0"/>
              <a:t>APC-lag of the Oaxaca Lexis table deliver notably </a:t>
            </a:r>
            <a:r>
              <a:rPr lang="en-US" sz="1950" dirty="0" err="1">
                <a:latin typeface="Symbol" panose="05050102010706020507" pitchFamily="18" charset="2"/>
              </a:rPr>
              <a:t>g</a:t>
            </a:r>
            <a:r>
              <a:rPr lang="en-US" sz="1950" baseline="-25000" dirty="0" err="1"/>
              <a:t>c</a:t>
            </a:r>
            <a:r>
              <a:rPr lang="en-US" sz="1950" dirty="0"/>
              <a:t> coefficients</a:t>
            </a:r>
          </a:p>
          <a:p>
            <a:pPr marL="371475" indent="-371475">
              <a:buFont typeface="+mj-lt"/>
              <a:buAutoNum type="arabicPeriod"/>
            </a:pPr>
            <a:r>
              <a:rPr lang="en-US" sz="1950" dirty="0"/>
              <a:t>Bootstrapping to obtain confidence intervals</a:t>
            </a:r>
          </a:p>
          <a:p>
            <a:endParaRPr lang="en-US" sz="1950" dirty="0"/>
          </a:p>
          <a:p>
            <a:pPr marL="0" indent="0"/>
            <a:r>
              <a:rPr lang="en-US" sz="1950" dirty="0">
                <a:sym typeface="Wingdings"/>
              </a:rPr>
              <a:t> </a:t>
            </a:r>
            <a:r>
              <a:rPr lang="en-US" sz="1950" dirty="0"/>
              <a:t>See Stata ado file, </a:t>
            </a:r>
            <a:r>
              <a:rPr lang="en-US" sz="1950" dirty="0" err="1">
                <a:latin typeface="Courier New" panose="02070309020205020404" pitchFamily="49" charset="0"/>
                <a:cs typeface="Courier New" panose="02070309020205020404" pitchFamily="49" charset="0"/>
              </a:rPr>
              <a:t>ssc</a:t>
            </a:r>
            <a:r>
              <a:rPr lang="en-US" sz="1950" dirty="0">
                <a:latin typeface="Courier New" panose="02070309020205020404" pitchFamily="49" charset="0"/>
                <a:cs typeface="Courier New" panose="02070309020205020404" pitchFamily="49" charset="0"/>
              </a:rPr>
              <a:t> install </a:t>
            </a:r>
            <a:r>
              <a:rPr lang="en-US" sz="1950" dirty="0" err="1">
                <a:latin typeface="Courier New" panose="02070309020205020404" pitchFamily="49" charset="0"/>
                <a:cs typeface="Courier New" panose="02070309020205020404" pitchFamily="49" charset="0"/>
              </a:rPr>
              <a:t>apcgo</a:t>
            </a:r>
            <a:r>
              <a:rPr lang="en-US" sz="1950" dirty="0">
                <a:latin typeface="Courier New" panose="02070309020205020404" pitchFamily="49" charset="0"/>
                <a:cs typeface="Courier New" panose="02070309020205020404" pitchFamily="49" charset="0"/>
              </a:rPr>
              <a:t> </a:t>
            </a:r>
          </a:p>
          <a:p>
            <a:endParaRPr lang="en-US" sz="1950" dirty="0"/>
          </a:p>
        </p:txBody>
      </p:sp>
      <p:sp>
        <p:nvSpPr>
          <p:cNvPr id="4" name="Slide Number Placeholder 3"/>
          <p:cNvSpPr>
            <a:spLocks noGrp="1"/>
          </p:cNvSpPr>
          <p:nvPr>
            <p:ph type="sldNum" sz="quarter" idx="4294967295"/>
          </p:nvPr>
        </p:nvSpPr>
        <p:spPr>
          <a:xfrm>
            <a:off x="8122915" y="5551545"/>
            <a:ext cx="555213" cy="296664"/>
          </a:xfrm>
          <a:prstGeom prst="rect">
            <a:avLst/>
          </a:prstGeom>
        </p:spPr>
        <p:txBody>
          <a:bodyPr/>
          <a:lstStyle/>
          <a:p>
            <a:fld id="{8475064B-E2F5-6145-BB7C-643F46329776}" type="slidenum">
              <a:rPr lang="en-US" smtClean="0"/>
              <a:t>64</a:t>
            </a:fld>
            <a:endParaRPr lang="en-US"/>
          </a:p>
        </p:txBody>
      </p:sp>
    </p:spTree>
    <p:extLst>
      <p:ext uri="{BB962C8B-B14F-4D97-AF65-F5344CB8AC3E}">
        <p14:creationId xmlns:p14="http://schemas.microsoft.com/office/powerpoint/2010/main" val="31892495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25" dirty="0"/>
              <a:t>The Gender gap in Education &amp; Wages in 12 countries</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4294967295"/>
          </p:nvPr>
        </p:nvSpPr>
        <p:spPr>
          <a:xfrm>
            <a:off x="8122915" y="5551545"/>
            <a:ext cx="555213" cy="296664"/>
          </a:xfrm>
          <a:prstGeom prst="rect">
            <a:avLst/>
          </a:prstGeom>
        </p:spPr>
        <p:txBody>
          <a:bodyPr/>
          <a:lstStyle/>
          <a:p>
            <a:fld id="{8475064B-E2F5-6145-BB7C-643F46329776}" type="slidenum">
              <a:rPr lang="en-US" smtClean="0"/>
              <a:t>65</a:t>
            </a:fld>
            <a:endParaRPr lang="en-US"/>
          </a:p>
        </p:txBody>
      </p:sp>
    </p:spTree>
    <p:extLst>
      <p:ext uri="{BB962C8B-B14F-4D97-AF65-F5344CB8AC3E}">
        <p14:creationId xmlns:p14="http://schemas.microsoft.com/office/powerpoint/2010/main" val="42233237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50" dirty="0"/>
              <a:t>Educational expansion by gender</a:t>
            </a:r>
          </a:p>
        </p:txBody>
      </p:sp>
      <p:sp>
        <p:nvSpPr>
          <p:cNvPr id="4" name="Slide Number Placeholder 3"/>
          <p:cNvSpPr>
            <a:spLocks noGrp="1"/>
          </p:cNvSpPr>
          <p:nvPr>
            <p:ph type="sldNum" sz="quarter" idx="4294967295"/>
          </p:nvPr>
        </p:nvSpPr>
        <p:spPr>
          <a:xfrm>
            <a:off x="8122915" y="5551545"/>
            <a:ext cx="555213" cy="296664"/>
          </a:xfrm>
          <a:prstGeom prst="rect">
            <a:avLst/>
          </a:prstGeom>
        </p:spPr>
        <p:txBody>
          <a:bodyPr/>
          <a:lstStyle/>
          <a:p>
            <a:fld id="{8475064B-E2F5-6145-BB7C-643F46329776}" type="slidenum">
              <a:rPr lang="en-US" smtClean="0"/>
              <a:t>66</a:t>
            </a:fld>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3152" y="1863116"/>
            <a:ext cx="5872702" cy="4297707"/>
          </a:xfrm>
          <a:prstGeom prst="rect">
            <a:avLst/>
          </a:prstGeom>
        </p:spPr>
      </p:pic>
      <p:sp>
        <p:nvSpPr>
          <p:cNvPr id="6" name="TextBox 5"/>
          <p:cNvSpPr txBox="1"/>
          <p:nvPr/>
        </p:nvSpPr>
        <p:spPr>
          <a:xfrm>
            <a:off x="7975754" y="5889311"/>
            <a:ext cx="827471" cy="267446"/>
          </a:xfrm>
          <a:prstGeom prst="rect">
            <a:avLst/>
          </a:prstGeom>
          <a:noFill/>
        </p:spPr>
        <p:txBody>
          <a:bodyPr wrap="none" rtlCol="0">
            <a:spAutoFit/>
          </a:bodyPr>
          <a:lstStyle/>
          <a:p>
            <a:r>
              <a:rPr lang="en-US" sz="1138" dirty="0"/>
              <a:t>Source: LIS</a:t>
            </a:r>
          </a:p>
        </p:txBody>
      </p:sp>
      <p:sp>
        <p:nvSpPr>
          <p:cNvPr id="7" name="TextBox 6"/>
          <p:cNvSpPr txBox="1"/>
          <p:nvPr/>
        </p:nvSpPr>
        <p:spPr>
          <a:xfrm>
            <a:off x="2075193" y="1669561"/>
            <a:ext cx="7364085" cy="307777"/>
          </a:xfrm>
          <a:prstGeom prst="rect">
            <a:avLst/>
          </a:prstGeom>
          <a:noFill/>
        </p:spPr>
        <p:txBody>
          <a:bodyPr wrap="square" rtlCol="0">
            <a:spAutoFit/>
          </a:bodyPr>
          <a:lstStyle/>
          <a:p>
            <a:r>
              <a:rPr lang="en-US" sz="1400" b="1" i="1" dirty="0"/>
              <a:t>Figure 1: Attainment of tertiary education among men (blue) and women (red), over birth cohort</a:t>
            </a:r>
          </a:p>
        </p:txBody>
      </p:sp>
      <p:sp>
        <p:nvSpPr>
          <p:cNvPr id="8"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66</a:t>
            </a:fld>
            <a:endParaRPr lang="fr-CH" dirty="0"/>
          </a:p>
        </p:txBody>
      </p:sp>
    </p:spTree>
    <p:extLst>
      <p:ext uri="{BB962C8B-B14F-4D97-AF65-F5344CB8AC3E}">
        <p14:creationId xmlns:p14="http://schemas.microsoft.com/office/powerpoint/2010/main" val="698427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50" dirty="0"/>
              <a:t>Reversal of gender gap in education</a:t>
            </a:r>
            <a:endParaRPr lang="en-GB" sz="3250" dirty="0"/>
          </a:p>
        </p:txBody>
      </p:sp>
      <p:sp>
        <p:nvSpPr>
          <p:cNvPr id="4" name="Slide Number Placeholder 3"/>
          <p:cNvSpPr>
            <a:spLocks noGrp="1"/>
          </p:cNvSpPr>
          <p:nvPr>
            <p:ph type="sldNum" sz="quarter" idx="4294967295"/>
          </p:nvPr>
        </p:nvSpPr>
        <p:spPr>
          <a:xfrm>
            <a:off x="8122915" y="5551545"/>
            <a:ext cx="555213" cy="296664"/>
          </a:xfrm>
          <a:prstGeom prst="rect">
            <a:avLst/>
          </a:prstGeom>
        </p:spPr>
        <p:txBody>
          <a:bodyPr/>
          <a:lstStyle/>
          <a:p>
            <a:fld id="{8475064B-E2F5-6145-BB7C-643F46329776}" type="slidenum">
              <a:rPr lang="en-US" smtClean="0"/>
              <a:t>67</a:t>
            </a:fld>
            <a:endParaRPr lang="en-US"/>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9924" y="1917761"/>
            <a:ext cx="5872150" cy="4297303"/>
          </a:xfrm>
          <a:prstGeom prst="rect">
            <a:avLst/>
          </a:prstGeom>
        </p:spPr>
      </p:pic>
      <p:sp>
        <p:nvSpPr>
          <p:cNvPr id="5" name="TextBox 4"/>
          <p:cNvSpPr txBox="1"/>
          <p:nvPr/>
        </p:nvSpPr>
        <p:spPr>
          <a:xfrm>
            <a:off x="1977067" y="1669561"/>
            <a:ext cx="7793996" cy="307777"/>
          </a:xfrm>
          <a:prstGeom prst="rect">
            <a:avLst/>
          </a:prstGeom>
          <a:noFill/>
        </p:spPr>
        <p:txBody>
          <a:bodyPr wrap="square" rtlCol="0">
            <a:spAutoFit/>
          </a:bodyPr>
          <a:lstStyle/>
          <a:p>
            <a:r>
              <a:rPr lang="en-US" sz="1400" b="1" i="1" dirty="0"/>
              <a:t>Figure 2: Difference in attainment of tertiary education between men and women, over birth cohort</a:t>
            </a:r>
          </a:p>
        </p:txBody>
      </p:sp>
      <p:sp>
        <p:nvSpPr>
          <p:cNvPr id="3" name="TextBox 2"/>
          <p:cNvSpPr txBox="1"/>
          <p:nvPr/>
        </p:nvSpPr>
        <p:spPr>
          <a:xfrm>
            <a:off x="2247104" y="2295114"/>
            <a:ext cx="1181349" cy="276999"/>
          </a:xfrm>
          <a:prstGeom prst="rect">
            <a:avLst/>
          </a:prstGeom>
          <a:noFill/>
        </p:spPr>
        <p:txBody>
          <a:bodyPr wrap="none" rtlCol="0">
            <a:spAutoFit/>
          </a:bodyPr>
          <a:lstStyle/>
          <a:p>
            <a:r>
              <a:rPr lang="en-US" sz="1200" dirty="0"/>
              <a:t>Male advantage</a:t>
            </a:r>
          </a:p>
        </p:txBody>
      </p:sp>
      <p:sp>
        <p:nvSpPr>
          <p:cNvPr id="7" name="TextBox 6"/>
          <p:cNvSpPr txBox="1"/>
          <p:nvPr/>
        </p:nvSpPr>
        <p:spPr>
          <a:xfrm>
            <a:off x="2135560" y="2912108"/>
            <a:ext cx="1318566" cy="276999"/>
          </a:xfrm>
          <a:prstGeom prst="rect">
            <a:avLst/>
          </a:prstGeom>
          <a:noFill/>
        </p:spPr>
        <p:txBody>
          <a:bodyPr wrap="none" rtlCol="0">
            <a:spAutoFit/>
          </a:bodyPr>
          <a:lstStyle/>
          <a:p>
            <a:r>
              <a:rPr lang="en-US" sz="1200" dirty="0"/>
              <a:t>Female advantage</a:t>
            </a:r>
          </a:p>
        </p:txBody>
      </p:sp>
      <p:sp>
        <p:nvSpPr>
          <p:cNvPr id="9"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67</a:t>
            </a:fld>
            <a:endParaRPr lang="fr-CH" dirty="0"/>
          </a:p>
        </p:txBody>
      </p:sp>
    </p:spTree>
    <p:extLst>
      <p:ext uri="{BB962C8B-B14F-4D97-AF65-F5344CB8AC3E}">
        <p14:creationId xmlns:p14="http://schemas.microsoft.com/office/powerpoint/2010/main" val="37777535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7483" y="1919629"/>
            <a:ext cx="5977037" cy="4374060"/>
          </a:xfrm>
          <a:prstGeom prst="rect">
            <a:avLst/>
          </a:prstGeom>
        </p:spPr>
      </p:pic>
      <p:sp>
        <p:nvSpPr>
          <p:cNvPr id="2" name="Title 1"/>
          <p:cNvSpPr>
            <a:spLocks noGrp="1"/>
          </p:cNvSpPr>
          <p:nvPr>
            <p:ph type="title"/>
          </p:nvPr>
        </p:nvSpPr>
        <p:spPr/>
        <p:txBody>
          <a:bodyPr>
            <a:normAutofit/>
          </a:bodyPr>
          <a:lstStyle/>
          <a:p>
            <a:r>
              <a:rPr lang="en-US" sz="3250" dirty="0"/>
              <a:t>Narrowing of gender wage gap</a:t>
            </a:r>
            <a:endParaRPr lang="en-GB" sz="3250" dirty="0"/>
          </a:p>
        </p:txBody>
      </p:sp>
      <p:sp>
        <p:nvSpPr>
          <p:cNvPr id="4" name="Slide Number Placeholder 3"/>
          <p:cNvSpPr>
            <a:spLocks noGrp="1"/>
          </p:cNvSpPr>
          <p:nvPr>
            <p:ph type="sldNum" sz="quarter" idx="4294967295"/>
          </p:nvPr>
        </p:nvSpPr>
        <p:spPr>
          <a:xfrm>
            <a:off x="8122915" y="5551545"/>
            <a:ext cx="555213" cy="296664"/>
          </a:xfrm>
          <a:prstGeom prst="rect">
            <a:avLst/>
          </a:prstGeom>
        </p:spPr>
        <p:txBody>
          <a:bodyPr/>
          <a:lstStyle/>
          <a:p>
            <a:fld id="{8475064B-E2F5-6145-BB7C-643F46329776}" type="slidenum">
              <a:rPr lang="en-US" smtClean="0"/>
              <a:t>68</a:t>
            </a:fld>
            <a:endParaRPr lang="en-US"/>
          </a:p>
        </p:txBody>
      </p:sp>
      <p:sp>
        <p:nvSpPr>
          <p:cNvPr id="6" name="TextBox 5"/>
          <p:cNvSpPr txBox="1"/>
          <p:nvPr/>
        </p:nvSpPr>
        <p:spPr>
          <a:xfrm>
            <a:off x="2752726" y="1669562"/>
            <a:ext cx="6686551" cy="307777"/>
          </a:xfrm>
          <a:prstGeom prst="rect">
            <a:avLst/>
          </a:prstGeom>
          <a:noFill/>
        </p:spPr>
        <p:txBody>
          <a:bodyPr wrap="square" rtlCol="0">
            <a:spAutoFit/>
          </a:bodyPr>
          <a:lstStyle/>
          <a:p>
            <a:r>
              <a:rPr lang="en-US" sz="1400" b="1" i="1" dirty="0"/>
              <a:t>Figure 3: Gender gap in </a:t>
            </a:r>
            <a:r>
              <a:rPr lang="en-US" sz="1400" b="1" i="1" dirty="0" err="1"/>
              <a:t>logit</a:t>
            </a:r>
            <a:r>
              <a:rPr lang="en-US" sz="1400" b="1" i="1" dirty="0"/>
              <a:t>-rank of wages, over birth cohort</a:t>
            </a:r>
          </a:p>
        </p:txBody>
      </p:sp>
      <p:sp>
        <p:nvSpPr>
          <p:cNvPr id="8" name="TextBox 7"/>
          <p:cNvSpPr txBox="1"/>
          <p:nvPr/>
        </p:nvSpPr>
        <p:spPr>
          <a:xfrm>
            <a:off x="7975754" y="5889311"/>
            <a:ext cx="827471" cy="267446"/>
          </a:xfrm>
          <a:prstGeom prst="rect">
            <a:avLst/>
          </a:prstGeom>
          <a:noFill/>
        </p:spPr>
        <p:txBody>
          <a:bodyPr wrap="none" rtlCol="0">
            <a:spAutoFit/>
          </a:bodyPr>
          <a:lstStyle/>
          <a:p>
            <a:r>
              <a:rPr lang="en-US" sz="1138" dirty="0"/>
              <a:t>Source: LIS</a:t>
            </a:r>
          </a:p>
        </p:txBody>
      </p:sp>
      <p:sp>
        <p:nvSpPr>
          <p:cNvPr id="9" name="TextBox 8"/>
          <p:cNvSpPr txBox="1"/>
          <p:nvPr/>
        </p:nvSpPr>
        <p:spPr>
          <a:xfrm>
            <a:off x="1958479" y="2260416"/>
            <a:ext cx="1354923" cy="307777"/>
          </a:xfrm>
          <a:prstGeom prst="rect">
            <a:avLst/>
          </a:prstGeom>
          <a:noFill/>
        </p:spPr>
        <p:txBody>
          <a:bodyPr wrap="none" rtlCol="0">
            <a:spAutoFit/>
          </a:bodyPr>
          <a:lstStyle/>
          <a:p>
            <a:r>
              <a:rPr lang="en-US" sz="1400" dirty="0"/>
              <a:t>Male advantage</a:t>
            </a:r>
          </a:p>
        </p:txBody>
      </p:sp>
      <p:sp>
        <p:nvSpPr>
          <p:cNvPr id="10" name="TextBox 9"/>
          <p:cNvSpPr txBox="1"/>
          <p:nvPr/>
        </p:nvSpPr>
        <p:spPr>
          <a:xfrm>
            <a:off x="2067673" y="2951124"/>
            <a:ext cx="1197764" cy="307777"/>
          </a:xfrm>
          <a:prstGeom prst="rect">
            <a:avLst/>
          </a:prstGeom>
          <a:noFill/>
        </p:spPr>
        <p:txBody>
          <a:bodyPr wrap="none" rtlCol="0">
            <a:spAutoFit/>
          </a:bodyPr>
          <a:lstStyle/>
          <a:p>
            <a:r>
              <a:rPr lang="en-US" sz="1400"/>
              <a:t>Gender parity</a:t>
            </a:r>
            <a:endParaRPr lang="en-US" sz="1400" dirty="0"/>
          </a:p>
        </p:txBody>
      </p:sp>
      <p:sp>
        <p:nvSpPr>
          <p:cNvPr id="11"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68</a:t>
            </a:fld>
            <a:endParaRPr lang="fr-CH" dirty="0"/>
          </a:p>
        </p:txBody>
      </p:sp>
    </p:spTree>
    <p:extLst>
      <p:ext uri="{BB962C8B-B14F-4D97-AF65-F5344CB8AC3E}">
        <p14:creationId xmlns:p14="http://schemas.microsoft.com/office/powerpoint/2010/main" val="23814865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0259" y="1908890"/>
            <a:ext cx="5768464" cy="4195246"/>
          </a:xfrm>
          <a:prstGeom prst="rect">
            <a:avLst/>
          </a:prstGeom>
        </p:spPr>
      </p:pic>
      <p:sp>
        <p:nvSpPr>
          <p:cNvPr id="2" name="Title 1"/>
          <p:cNvSpPr>
            <a:spLocks noGrp="1"/>
          </p:cNvSpPr>
          <p:nvPr>
            <p:ph type="title"/>
          </p:nvPr>
        </p:nvSpPr>
        <p:spPr/>
        <p:txBody>
          <a:bodyPr>
            <a:noAutofit/>
          </a:bodyPr>
          <a:lstStyle/>
          <a:p>
            <a:r>
              <a:rPr lang="en-US" dirty="0"/>
              <a:t>Gender wage gap by education</a:t>
            </a:r>
            <a:endParaRPr lang="en-GB" dirty="0"/>
          </a:p>
        </p:txBody>
      </p:sp>
      <p:sp>
        <p:nvSpPr>
          <p:cNvPr id="4" name="Slide Number Placeholder 3"/>
          <p:cNvSpPr>
            <a:spLocks noGrp="1"/>
          </p:cNvSpPr>
          <p:nvPr>
            <p:ph type="sldNum" sz="quarter" idx="4294967295"/>
          </p:nvPr>
        </p:nvSpPr>
        <p:spPr>
          <a:xfrm>
            <a:off x="8122915" y="5551545"/>
            <a:ext cx="555213" cy="296664"/>
          </a:xfrm>
          <a:prstGeom prst="rect">
            <a:avLst/>
          </a:prstGeom>
        </p:spPr>
        <p:txBody>
          <a:bodyPr/>
          <a:lstStyle/>
          <a:p>
            <a:fld id="{8475064B-E2F5-6145-BB7C-643F46329776}" type="slidenum">
              <a:rPr lang="en-US" smtClean="0"/>
              <a:t>69</a:t>
            </a:fld>
            <a:endParaRPr lang="en-US"/>
          </a:p>
        </p:txBody>
      </p:sp>
      <p:sp>
        <p:nvSpPr>
          <p:cNvPr id="5" name="TextBox 4"/>
          <p:cNvSpPr txBox="1"/>
          <p:nvPr/>
        </p:nvSpPr>
        <p:spPr>
          <a:xfrm>
            <a:off x="7975754" y="5889311"/>
            <a:ext cx="827471" cy="267446"/>
          </a:xfrm>
          <a:prstGeom prst="rect">
            <a:avLst/>
          </a:prstGeom>
          <a:noFill/>
        </p:spPr>
        <p:txBody>
          <a:bodyPr wrap="none" rtlCol="0">
            <a:spAutoFit/>
          </a:bodyPr>
          <a:lstStyle/>
          <a:p>
            <a:r>
              <a:rPr lang="en-US" sz="1138" dirty="0"/>
              <a:t>Source: LIS</a:t>
            </a:r>
          </a:p>
        </p:txBody>
      </p:sp>
      <p:sp>
        <p:nvSpPr>
          <p:cNvPr id="6" name="TextBox 5"/>
          <p:cNvSpPr txBox="1"/>
          <p:nvPr/>
        </p:nvSpPr>
        <p:spPr>
          <a:xfrm>
            <a:off x="1631504" y="1247462"/>
            <a:ext cx="8424936" cy="307777"/>
          </a:xfrm>
          <a:prstGeom prst="rect">
            <a:avLst/>
          </a:prstGeom>
          <a:noFill/>
        </p:spPr>
        <p:txBody>
          <a:bodyPr wrap="square" rtlCol="0">
            <a:spAutoFit/>
          </a:bodyPr>
          <a:lstStyle/>
          <a:p>
            <a:r>
              <a:rPr lang="en-US" sz="1400" b="1" i="1" dirty="0"/>
              <a:t>Figure 4: Gender wage gap for non-tertiary educated (red) and tertiary educated (blue), over birth cohort</a:t>
            </a:r>
          </a:p>
        </p:txBody>
      </p:sp>
      <p:sp>
        <p:nvSpPr>
          <p:cNvPr id="7" name="TextBox 6"/>
          <p:cNvSpPr txBox="1"/>
          <p:nvPr/>
        </p:nvSpPr>
        <p:spPr>
          <a:xfrm>
            <a:off x="2516066" y="2155691"/>
            <a:ext cx="1000595" cy="242374"/>
          </a:xfrm>
          <a:prstGeom prst="rect">
            <a:avLst/>
          </a:prstGeom>
          <a:noFill/>
        </p:spPr>
        <p:txBody>
          <a:bodyPr wrap="none" rtlCol="0">
            <a:spAutoFit/>
          </a:bodyPr>
          <a:lstStyle/>
          <a:p>
            <a:r>
              <a:rPr lang="en-US" sz="975" dirty="0"/>
              <a:t>Male advantage</a:t>
            </a:r>
          </a:p>
        </p:txBody>
      </p:sp>
      <p:sp>
        <p:nvSpPr>
          <p:cNvPr id="8" name="TextBox 7"/>
          <p:cNvSpPr txBox="1"/>
          <p:nvPr/>
        </p:nvSpPr>
        <p:spPr>
          <a:xfrm>
            <a:off x="2625261" y="2942759"/>
            <a:ext cx="878767" cy="242374"/>
          </a:xfrm>
          <a:prstGeom prst="rect">
            <a:avLst/>
          </a:prstGeom>
          <a:noFill/>
        </p:spPr>
        <p:txBody>
          <a:bodyPr wrap="none" rtlCol="0">
            <a:spAutoFit/>
          </a:bodyPr>
          <a:lstStyle/>
          <a:p>
            <a:r>
              <a:rPr lang="en-US" sz="975"/>
              <a:t>Gender parity</a:t>
            </a:r>
            <a:endParaRPr lang="en-US" sz="975" dirty="0"/>
          </a:p>
        </p:txBody>
      </p:sp>
      <p:sp>
        <p:nvSpPr>
          <p:cNvPr id="9"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69</a:t>
            </a:fld>
            <a:endParaRPr lang="fr-CH" dirty="0"/>
          </a:p>
        </p:txBody>
      </p:sp>
    </p:spTree>
    <p:extLst>
      <p:ext uri="{BB962C8B-B14F-4D97-AF65-F5344CB8AC3E}">
        <p14:creationId xmlns:p14="http://schemas.microsoft.com/office/powerpoint/2010/main" val="42318195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2F05CC69-4E73-4CDD-8E53-28FDC48776D6}" type="slidenum">
              <a:rPr lang="fr-FR" sz="1400"/>
              <a:pPr/>
              <a:t>7</a:t>
            </a:fld>
            <a:endParaRPr lang="fr-FR" sz="1400"/>
          </a:p>
        </p:txBody>
      </p:sp>
      <p:sp>
        <p:nvSpPr>
          <p:cNvPr id="4099" name="Rectangle 2"/>
          <p:cNvSpPr>
            <a:spLocks noGrp="1" noChangeArrowheads="1"/>
          </p:cNvSpPr>
          <p:nvPr>
            <p:ph type="body" idx="1"/>
          </p:nvPr>
        </p:nvSpPr>
        <p:spPr>
          <a:xfrm>
            <a:off x="-52388" y="260350"/>
            <a:ext cx="9705975" cy="6597650"/>
          </a:xfrm>
          <a:noFill/>
        </p:spPr>
        <p:txBody>
          <a:bodyPr/>
          <a:lstStyle/>
          <a:p>
            <a:pPr marL="995363" lvl="3" indent="-247650"/>
            <a:endParaRPr lang="en-US" sz="1900" b="1" dirty="0">
              <a:solidFill>
                <a:srgbClr val="000000"/>
              </a:solidFill>
            </a:endParaRPr>
          </a:p>
          <a:p>
            <a:pPr marL="488950" lvl="1" indent="-323850">
              <a:spcAft>
                <a:spcPts val="500"/>
              </a:spcAft>
              <a:buNone/>
            </a:pPr>
            <a:r>
              <a:rPr lang="en-US" sz="2900" dirty="0">
                <a:solidFill>
                  <a:srgbClr val="000000"/>
                </a:solidFill>
              </a:rPr>
              <a:t/>
            </a:r>
            <a:br>
              <a:rPr lang="en-US" sz="2900" dirty="0">
                <a:solidFill>
                  <a:srgbClr val="000000"/>
                </a:solidFill>
              </a:rPr>
            </a:br>
            <a:endParaRPr lang="en-US" sz="2100" dirty="0">
              <a:solidFill>
                <a:srgbClr val="000000"/>
              </a:solidFill>
            </a:endParaRPr>
          </a:p>
          <a:p>
            <a:pPr marL="488950" lvl="1" indent="-323850">
              <a:spcAft>
                <a:spcPts val="500"/>
              </a:spcAft>
              <a:buFont typeface="Wingdings" pitchFamily="2" charset="2"/>
              <a:buChar char="Ø"/>
            </a:pPr>
            <a:r>
              <a:rPr lang="en-US" sz="2100" dirty="0">
                <a:solidFill>
                  <a:srgbClr val="000000"/>
                </a:solidFill>
              </a:rPr>
              <a:t>Theory of social generations (Karl Mannheim) </a:t>
            </a:r>
          </a:p>
          <a:p>
            <a:pPr marL="488950" lvl="1" indent="-323850">
              <a:spcAft>
                <a:spcPts val="500"/>
              </a:spcAft>
              <a:buFont typeface="Wingdings" pitchFamily="2" charset="2"/>
              <a:buChar char="Ø"/>
            </a:pPr>
            <a:r>
              <a:rPr lang="en-US" sz="2100" dirty="0">
                <a:solidFill>
                  <a:srgbClr val="000000"/>
                </a:solidFill>
              </a:rPr>
              <a:t>1968 gap of generations (Margaret Mead)</a:t>
            </a:r>
            <a:endParaRPr lang="en-US" sz="1900" dirty="0">
              <a:solidFill>
                <a:srgbClr val="000000"/>
              </a:solidFill>
            </a:endParaRPr>
          </a:p>
          <a:p>
            <a:pPr marL="488950" lvl="1" indent="-323850">
              <a:spcAft>
                <a:spcPts val="500"/>
              </a:spcAft>
              <a:buFont typeface="Wingdings" pitchFamily="2" charset="2"/>
              <a:buChar char="Ø"/>
            </a:pPr>
            <a:r>
              <a:rPr lang="en-US" sz="2100" dirty="0">
                <a:solidFill>
                  <a:srgbClr val="000000"/>
                </a:solidFill>
              </a:rPr>
              <a:t>Demographic metabolism  (Norman Ryder)</a:t>
            </a:r>
            <a:endParaRPr lang="en-US" sz="1900" dirty="0">
              <a:solidFill>
                <a:srgbClr val="000000"/>
              </a:solidFill>
            </a:endParaRPr>
          </a:p>
          <a:p>
            <a:pPr marL="488950" lvl="1" indent="-323850">
              <a:spcAft>
                <a:spcPts val="500"/>
              </a:spcAft>
              <a:buFont typeface="Wingdings" pitchFamily="2" charset="2"/>
              <a:buChar char="Ø"/>
            </a:pPr>
            <a:r>
              <a:rPr lang="en-US" sz="2100" dirty="0">
                <a:solidFill>
                  <a:srgbClr val="000000"/>
                </a:solidFill>
              </a:rPr>
              <a:t>The methodology of APC analysis (Yang Yang)</a:t>
            </a:r>
          </a:p>
          <a:p>
            <a:pPr marL="488950" lvl="1" indent="-323850">
              <a:spcAft>
                <a:spcPts val="500"/>
              </a:spcAft>
              <a:buFont typeface="Wingdings" pitchFamily="2" charset="2"/>
              <a:buChar char="Ø"/>
            </a:pPr>
            <a:r>
              <a:rPr lang="en-US" sz="2100" dirty="0">
                <a:solidFill>
                  <a:srgbClr val="000000"/>
                </a:solidFill>
              </a:rPr>
              <a:t>Examples:  </a:t>
            </a:r>
            <a:br>
              <a:rPr lang="en-US" sz="2100" dirty="0">
                <a:solidFill>
                  <a:srgbClr val="000000"/>
                </a:solidFill>
              </a:rPr>
            </a:br>
            <a:r>
              <a:rPr lang="en-US" sz="2100" dirty="0">
                <a:solidFill>
                  <a:srgbClr val="000000"/>
                </a:solidFill>
              </a:rPr>
              <a:t>* suicide in France </a:t>
            </a:r>
            <a:br>
              <a:rPr lang="en-US" sz="2100" dirty="0">
                <a:solidFill>
                  <a:srgbClr val="000000"/>
                </a:solidFill>
              </a:rPr>
            </a:br>
            <a:r>
              <a:rPr lang="en-US" sz="2100" dirty="0">
                <a:solidFill>
                  <a:srgbClr val="000000"/>
                </a:solidFill>
              </a:rPr>
              <a:t>* consumption in China</a:t>
            </a:r>
            <a:br>
              <a:rPr lang="en-US" sz="2100" dirty="0">
                <a:solidFill>
                  <a:srgbClr val="000000"/>
                </a:solidFill>
              </a:rPr>
            </a:br>
            <a:r>
              <a:rPr lang="en-US" sz="2100" dirty="0">
                <a:solidFill>
                  <a:srgbClr val="000000"/>
                </a:solidFill>
              </a:rPr>
              <a:t>* political participation </a:t>
            </a:r>
            <a:br>
              <a:rPr lang="en-US" sz="2100" dirty="0">
                <a:solidFill>
                  <a:srgbClr val="000000"/>
                </a:solidFill>
              </a:rPr>
            </a:br>
            <a:r>
              <a:rPr lang="en-US" sz="2100" dirty="0">
                <a:solidFill>
                  <a:srgbClr val="000000"/>
                </a:solidFill>
              </a:rPr>
              <a:t>* etc. , etc. , etc. </a:t>
            </a:r>
          </a:p>
        </p:txBody>
      </p:sp>
      <p:sp>
        <p:nvSpPr>
          <p:cNvPr id="4100" name="Rectangle 3"/>
          <p:cNvSpPr>
            <a:spLocks noChangeArrowheads="1"/>
          </p:cNvSpPr>
          <p:nvPr/>
        </p:nvSpPr>
        <p:spPr bwMode="auto">
          <a:xfrm>
            <a:off x="8760865" y="2781301"/>
            <a:ext cx="162352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solidFill>
                  <a:srgbClr val="000000"/>
                </a:solidFill>
              </a:rPr>
              <a:t>Karl Mannheim</a:t>
            </a:r>
          </a:p>
          <a:p>
            <a:pPr algn="ctr"/>
            <a:r>
              <a:rPr lang="fr-FR">
                <a:solidFill>
                  <a:srgbClr val="000000"/>
                </a:solidFill>
              </a:rPr>
              <a:t>1893-1947</a:t>
            </a:r>
          </a:p>
        </p:txBody>
      </p:sp>
      <p:pic>
        <p:nvPicPr>
          <p:cNvPr id="410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02662" y="260351"/>
            <a:ext cx="2101850" cy="260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75726" y="3730626"/>
            <a:ext cx="1558925"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3" name="Rectangle 6"/>
          <p:cNvSpPr>
            <a:spLocks noChangeArrowheads="1"/>
          </p:cNvSpPr>
          <p:nvPr/>
        </p:nvSpPr>
        <p:spPr bwMode="auto">
          <a:xfrm>
            <a:off x="9212175" y="5846764"/>
            <a:ext cx="11146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solidFill>
                  <a:srgbClr val="000000"/>
                </a:solidFill>
              </a:rPr>
              <a:t>Yang Yang</a:t>
            </a:r>
          </a:p>
          <a:p>
            <a:pPr algn="ctr"/>
            <a:r>
              <a:rPr lang="en-US">
                <a:solidFill>
                  <a:srgbClr val="000000"/>
                </a:solidFill>
              </a:rPr>
              <a:t>1970?-</a:t>
            </a:r>
            <a:endParaRPr lang="fr-FR">
              <a:solidFill>
                <a:srgbClr val="000000"/>
              </a:solidFill>
            </a:endParaRPr>
          </a:p>
        </p:txBody>
      </p:sp>
      <p:pic>
        <p:nvPicPr>
          <p:cNvPr id="4104"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35639" y="3357564"/>
            <a:ext cx="2454275" cy="230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5" name="Rectangle 10"/>
          <p:cNvSpPr>
            <a:spLocks noChangeArrowheads="1"/>
          </p:cNvSpPr>
          <p:nvPr/>
        </p:nvSpPr>
        <p:spPr bwMode="auto">
          <a:xfrm>
            <a:off x="6264579" y="5441951"/>
            <a:ext cx="1545616"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dirty="0">
                <a:solidFill>
                  <a:srgbClr val="000000"/>
                </a:solidFill>
              </a:rPr>
              <a:t>Norman Ryder</a:t>
            </a:r>
            <a:br>
              <a:rPr lang="en-US" dirty="0">
                <a:solidFill>
                  <a:srgbClr val="000000"/>
                </a:solidFill>
              </a:rPr>
            </a:br>
            <a:r>
              <a:rPr lang="fr-FR" dirty="0">
                <a:solidFill>
                  <a:srgbClr val="000000"/>
                </a:solidFill>
              </a:rPr>
              <a:t> 1923-2010</a:t>
            </a:r>
          </a:p>
        </p:txBody>
      </p:sp>
      <p:sp>
        <p:nvSpPr>
          <p:cNvPr id="4106" name="Rectangle 11"/>
          <p:cNvSpPr>
            <a:spLocks noChangeArrowheads="1"/>
          </p:cNvSpPr>
          <p:nvPr/>
        </p:nvSpPr>
        <p:spPr bwMode="auto">
          <a:xfrm>
            <a:off x="173824" y="188884"/>
            <a:ext cx="775564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914400" lvl="1" indent="-457200">
              <a:spcBef>
                <a:spcPct val="20000"/>
              </a:spcBef>
              <a:buClr>
                <a:schemeClr val="tx1"/>
              </a:buClr>
            </a:pPr>
            <a:r>
              <a:rPr lang="en-US" sz="3200" b="1" i="1" dirty="0"/>
              <a:t>1. From theory to </a:t>
            </a:r>
            <a:r>
              <a:rPr lang="en-US" sz="3200" b="1" i="1" dirty="0" err="1"/>
              <a:t>datacrunching</a:t>
            </a:r>
            <a:r>
              <a:rPr lang="en-US" sz="3200" b="1" i="1" dirty="0"/>
              <a:t>: </a:t>
            </a:r>
            <a:br>
              <a:rPr lang="en-US" sz="3200" b="1" i="1" dirty="0"/>
            </a:br>
            <a:r>
              <a:rPr lang="en-US" sz="3200" b="1" i="1" dirty="0"/>
              <a:t>Social generations and cohort analysis</a:t>
            </a:r>
            <a:r>
              <a:rPr lang="en-US" sz="3200" dirty="0"/>
              <a:t> </a:t>
            </a:r>
          </a:p>
        </p:txBody>
      </p:sp>
      <p:sp>
        <p:nvSpPr>
          <p:cNvPr id="2" name="Rectangle 1"/>
          <p:cNvSpPr/>
          <p:nvPr/>
        </p:nvSpPr>
        <p:spPr>
          <a:xfrm>
            <a:off x="1559497" y="6207695"/>
            <a:ext cx="4041043" cy="369332"/>
          </a:xfrm>
          <a:prstGeom prst="rect">
            <a:avLst/>
          </a:prstGeom>
        </p:spPr>
        <p:txBody>
          <a:bodyPr wrap="none">
            <a:spAutoFit/>
          </a:bodyPr>
          <a:lstStyle/>
          <a:p>
            <a:r>
              <a:rPr lang="en-US" dirty="0"/>
              <a:t>www.louischauvel.org/ryder2090964.pdf</a:t>
            </a:r>
          </a:p>
        </p:txBody>
      </p:sp>
      <p:pic>
        <p:nvPicPr>
          <p:cNvPr id="17412" name="Picture 4" descr="Résultats de recherche d'images pour « margaret mead »"/>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87688" y="3701165"/>
            <a:ext cx="2286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0"/>
          <p:cNvSpPr>
            <a:spLocks noChangeArrowheads="1"/>
          </p:cNvSpPr>
          <p:nvPr/>
        </p:nvSpPr>
        <p:spPr bwMode="auto">
          <a:xfrm>
            <a:off x="3535928" y="5445225"/>
            <a:ext cx="1650965"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dirty="0">
                <a:solidFill>
                  <a:srgbClr val="000000"/>
                </a:solidFill>
              </a:rPr>
              <a:t>Margaret Mead</a:t>
            </a:r>
            <a:br>
              <a:rPr lang="en-US" dirty="0">
                <a:solidFill>
                  <a:srgbClr val="000000"/>
                </a:solidFill>
              </a:rPr>
            </a:br>
            <a:r>
              <a:rPr lang="fr-FR" dirty="0">
                <a:solidFill>
                  <a:srgbClr val="000000"/>
                </a:solidFill>
              </a:rPr>
              <a:t> 1901-1978 </a:t>
            </a:r>
          </a:p>
        </p:txBody>
      </p:sp>
    </p:spTree>
    <p:extLst>
      <p:ext uri="{BB962C8B-B14F-4D97-AF65-F5344CB8AC3E}">
        <p14:creationId xmlns:p14="http://schemas.microsoft.com/office/powerpoint/2010/main" val="31549455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50" dirty="0"/>
              <a:t>The unexplained gender wage gap</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294967295"/>
          </p:nvPr>
        </p:nvSpPr>
        <p:spPr>
          <a:xfrm>
            <a:off x="8122915" y="5551545"/>
            <a:ext cx="555213" cy="296664"/>
          </a:xfrm>
          <a:prstGeom prst="rect">
            <a:avLst/>
          </a:prstGeom>
        </p:spPr>
        <p:txBody>
          <a:bodyPr/>
          <a:lstStyle/>
          <a:p>
            <a:fld id="{8475064B-E2F5-6145-BB7C-643F46329776}" type="slidenum">
              <a:rPr lang="en-US" smtClean="0"/>
              <a:t>70</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56364" y="1943102"/>
            <a:ext cx="6279270" cy="4271963"/>
          </a:xfrm>
          <a:prstGeom prst="rect">
            <a:avLst/>
          </a:prstGeom>
        </p:spPr>
      </p:pic>
      <p:sp>
        <p:nvSpPr>
          <p:cNvPr id="6" name="TextBox 5"/>
          <p:cNvSpPr txBox="1"/>
          <p:nvPr/>
        </p:nvSpPr>
        <p:spPr>
          <a:xfrm>
            <a:off x="2135560" y="1412776"/>
            <a:ext cx="7776864" cy="523220"/>
          </a:xfrm>
          <a:prstGeom prst="rect">
            <a:avLst/>
          </a:prstGeom>
          <a:noFill/>
        </p:spPr>
        <p:txBody>
          <a:bodyPr wrap="square" rtlCol="0">
            <a:spAutoFit/>
          </a:bodyPr>
          <a:lstStyle/>
          <a:p>
            <a:r>
              <a:rPr lang="en-US" sz="1400" b="1" i="1" dirty="0"/>
              <a:t>Figure 6: Blinder-Oaxaca decomposition including education, family and employment status : </a:t>
            </a:r>
            <a:br>
              <a:rPr lang="en-US" sz="1400" b="1" i="1" dirty="0"/>
            </a:br>
            <a:r>
              <a:rPr lang="en-US" sz="1400" b="1" i="1" dirty="0"/>
              <a:t>Total wage difference (blue) and unexplained difference (green)</a:t>
            </a:r>
          </a:p>
        </p:txBody>
      </p:sp>
      <p:sp>
        <p:nvSpPr>
          <p:cNvPr id="7" name="TextBox 6"/>
          <p:cNvSpPr txBox="1"/>
          <p:nvPr/>
        </p:nvSpPr>
        <p:spPr>
          <a:xfrm>
            <a:off x="7975754" y="5889311"/>
            <a:ext cx="827471" cy="267446"/>
          </a:xfrm>
          <a:prstGeom prst="rect">
            <a:avLst/>
          </a:prstGeom>
          <a:noFill/>
        </p:spPr>
        <p:txBody>
          <a:bodyPr wrap="none" rtlCol="0">
            <a:spAutoFit/>
          </a:bodyPr>
          <a:lstStyle/>
          <a:p>
            <a:r>
              <a:rPr lang="en-US" sz="1138" dirty="0"/>
              <a:t>Source: LIS</a:t>
            </a:r>
          </a:p>
        </p:txBody>
      </p:sp>
      <p:sp>
        <p:nvSpPr>
          <p:cNvPr id="8"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70</a:t>
            </a:fld>
            <a:endParaRPr lang="fr-CH" dirty="0"/>
          </a:p>
        </p:txBody>
      </p:sp>
    </p:spTree>
    <p:extLst>
      <p:ext uri="{BB962C8B-B14F-4D97-AF65-F5344CB8AC3E}">
        <p14:creationId xmlns:p14="http://schemas.microsoft.com/office/powerpoint/2010/main" val="401208987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0394" y="1844736"/>
            <a:ext cx="6395927" cy="4680608"/>
          </a:xfrm>
          <a:prstGeom prst="rect">
            <a:avLst/>
          </a:prstGeom>
        </p:spPr>
      </p:pic>
      <p:sp>
        <p:nvSpPr>
          <p:cNvPr id="2" name="Title 1"/>
          <p:cNvSpPr>
            <a:spLocks noGrp="1"/>
          </p:cNvSpPr>
          <p:nvPr>
            <p:ph type="title"/>
          </p:nvPr>
        </p:nvSpPr>
        <p:spPr>
          <a:xfrm>
            <a:off x="2322513" y="195264"/>
            <a:ext cx="8237983" cy="327025"/>
          </a:xfrm>
        </p:spPr>
        <p:txBody>
          <a:bodyPr>
            <a:normAutofit fontScale="90000"/>
          </a:bodyPr>
          <a:lstStyle/>
          <a:p>
            <a:r>
              <a:rPr lang="en-US" sz="2700" dirty="0"/>
              <a:t>Convergence of the gender composition of the top Quartile</a:t>
            </a:r>
            <a:endParaRPr lang="en-US" sz="3250" dirty="0"/>
          </a:p>
        </p:txBody>
      </p:sp>
      <p:sp>
        <p:nvSpPr>
          <p:cNvPr id="3" name="Content Placeholder 2"/>
          <p:cNvSpPr>
            <a:spLocks noGrp="1"/>
          </p:cNvSpPr>
          <p:nvPr>
            <p:ph idx="1"/>
          </p:nvPr>
        </p:nvSpPr>
        <p:spPr/>
        <p:txBody>
          <a:bodyPr/>
          <a:lstStyle/>
          <a:p>
            <a:endParaRPr lang="en-US" dirty="0"/>
          </a:p>
        </p:txBody>
      </p:sp>
      <p:sp>
        <p:nvSpPr>
          <p:cNvPr id="6" name="TextBox 5"/>
          <p:cNvSpPr txBox="1"/>
          <p:nvPr/>
        </p:nvSpPr>
        <p:spPr>
          <a:xfrm>
            <a:off x="2135560" y="1412777"/>
            <a:ext cx="7776864" cy="307777"/>
          </a:xfrm>
          <a:prstGeom prst="rect">
            <a:avLst/>
          </a:prstGeom>
          <a:noFill/>
        </p:spPr>
        <p:txBody>
          <a:bodyPr wrap="square" rtlCol="0">
            <a:spAutoFit/>
          </a:bodyPr>
          <a:lstStyle/>
          <a:p>
            <a:r>
              <a:rPr lang="en-US" sz="1400" b="1" i="1" dirty="0"/>
              <a:t>Figure 7: percentage male population in the top quartile group Q4</a:t>
            </a:r>
          </a:p>
        </p:txBody>
      </p:sp>
      <p:sp>
        <p:nvSpPr>
          <p:cNvPr id="9" name="TextBox 8"/>
          <p:cNvSpPr txBox="1"/>
          <p:nvPr/>
        </p:nvSpPr>
        <p:spPr>
          <a:xfrm>
            <a:off x="3287689" y="2221359"/>
            <a:ext cx="1354923" cy="307777"/>
          </a:xfrm>
          <a:prstGeom prst="rect">
            <a:avLst/>
          </a:prstGeom>
          <a:noFill/>
        </p:spPr>
        <p:txBody>
          <a:bodyPr wrap="none" rtlCol="0">
            <a:spAutoFit/>
          </a:bodyPr>
          <a:lstStyle/>
          <a:p>
            <a:r>
              <a:rPr lang="en-US" sz="1400" dirty="0"/>
              <a:t>Male advantage</a:t>
            </a:r>
          </a:p>
        </p:txBody>
      </p:sp>
      <p:sp>
        <p:nvSpPr>
          <p:cNvPr id="10" name="TextBox 9"/>
          <p:cNvSpPr txBox="1"/>
          <p:nvPr/>
        </p:nvSpPr>
        <p:spPr>
          <a:xfrm>
            <a:off x="3147807" y="5540433"/>
            <a:ext cx="1947969" cy="307777"/>
          </a:xfrm>
          <a:prstGeom prst="rect">
            <a:avLst/>
          </a:prstGeom>
          <a:noFill/>
        </p:spPr>
        <p:txBody>
          <a:bodyPr wrap="none" rtlCol="0">
            <a:spAutoFit/>
          </a:bodyPr>
          <a:lstStyle/>
          <a:p>
            <a:r>
              <a:rPr lang="en-US" sz="1400" dirty="0"/>
              <a:t>50% </a:t>
            </a:r>
            <a:r>
              <a:rPr lang="en-US" sz="1400" dirty="0">
                <a:sym typeface="Wingdings" panose="05000000000000000000" pitchFamily="2" charset="2"/>
              </a:rPr>
              <a:t> </a:t>
            </a:r>
            <a:r>
              <a:rPr lang="en-US" sz="1400" dirty="0"/>
              <a:t>Gender equality</a:t>
            </a:r>
          </a:p>
        </p:txBody>
      </p:sp>
      <p:sp>
        <p:nvSpPr>
          <p:cNvPr id="11" name="Rectangle 10"/>
          <p:cNvSpPr/>
          <p:nvPr/>
        </p:nvSpPr>
        <p:spPr>
          <a:xfrm>
            <a:off x="6441504" y="897143"/>
            <a:ext cx="561757" cy="369332"/>
          </a:xfrm>
          <a:prstGeom prst="rect">
            <a:avLst/>
          </a:prstGeom>
        </p:spPr>
        <p:txBody>
          <a:bodyPr wrap="none">
            <a:spAutoFit/>
          </a:bodyPr>
          <a:lstStyle/>
          <a:p>
            <a:r>
              <a:rPr lang="en-US" b="1" i="1" dirty="0"/>
              <a:t>U.S.</a:t>
            </a:r>
            <a:endParaRPr lang="en-US" dirty="0"/>
          </a:p>
        </p:txBody>
      </p:sp>
      <p:sp>
        <p:nvSpPr>
          <p:cNvPr id="12"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71</a:t>
            </a:fld>
            <a:endParaRPr lang="fr-CH" dirty="0"/>
          </a:p>
        </p:txBody>
      </p:sp>
    </p:spTree>
    <p:extLst>
      <p:ext uri="{BB962C8B-B14F-4D97-AF65-F5344CB8AC3E}">
        <p14:creationId xmlns:p14="http://schemas.microsoft.com/office/powerpoint/2010/main" val="14810099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2639" y="1844736"/>
            <a:ext cx="6395927" cy="4680608"/>
          </a:xfrm>
          <a:prstGeom prst="rect">
            <a:avLst/>
          </a:prstGeom>
        </p:spPr>
      </p:pic>
      <p:sp>
        <p:nvSpPr>
          <p:cNvPr id="2" name="Title 1"/>
          <p:cNvSpPr>
            <a:spLocks noGrp="1"/>
          </p:cNvSpPr>
          <p:nvPr>
            <p:ph type="title"/>
          </p:nvPr>
        </p:nvSpPr>
        <p:spPr>
          <a:xfrm>
            <a:off x="2322513" y="195264"/>
            <a:ext cx="8237983" cy="327025"/>
          </a:xfrm>
        </p:spPr>
        <p:txBody>
          <a:bodyPr>
            <a:normAutofit fontScale="90000"/>
          </a:bodyPr>
          <a:lstStyle/>
          <a:p>
            <a:r>
              <a:rPr lang="en-US" sz="2700" dirty="0"/>
              <a:t>Convergence of the gender composition of the top Decile</a:t>
            </a:r>
            <a:endParaRPr lang="en-US" sz="3250" dirty="0"/>
          </a:p>
        </p:txBody>
      </p:sp>
      <p:sp>
        <p:nvSpPr>
          <p:cNvPr id="3" name="Content Placeholder 2"/>
          <p:cNvSpPr>
            <a:spLocks noGrp="1"/>
          </p:cNvSpPr>
          <p:nvPr>
            <p:ph idx="1"/>
          </p:nvPr>
        </p:nvSpPr>
        <p:spPr/>
        <p:txBody>
          <a:bodyPr/>
          <a:lstStyle/>
          <a:p>
            <a:endParaRPr lang="en-US" dirty="0"/>
          </a:p>
        </p:txBody>
      </p:sp>
      <p:sp>
        <p:nvSpPr>
          <p:cNvPr id="6" name="TextBox 5"/>
          <p:cNvSpPr txBox="1"/>
          <p:nvPr/>
        </p:nvSpPr>
        <p:spPr>
          <a:xfrm>
            <a:off x="2135560" y="1412777"/>
            <a:ext cx="7776864" cy="307777"/>
          </a:xfrm>
          <a:prstGeom prst="rect">
            <a:avLst/>
          </a:prstGeom>
          <a:noFill/>
        </p:spPr>
        <p:txBody>
          <a:bodyPr wrap="square" rtlCol="0">
            <a:spAutoFit/>
          </a:bodyPr>
          <a:lstStyle/>
          <a:p>
            <a:r>
              <a:rPr lang="en-US" sz="1400" b="1" i="1" dirty="0"/>
              <a:t>Figure 8: percentage male population in the top decile group D10</a:t>
            </a:r>
          </a:p>
        </p:txBody>
      </p:sp>
      <p:sp>
        <p:nvSpPr>
          <p:cNvPr id="9" name="TextBox 8"/>
          <p:cNvSpPr txBox="1"/>
          <p:nvPr/>
        </p:nvSpPr>
        <p:spPr>
          <a:xfrm>
            <a:off x="3287689" y="2221359"/>
            <a:ext cx="1354923" cy="307777"/>
          </a:xfrm>
          <a:prstGeom prst="rect">
            <a:avLst/>
          </a:prstGeom>
          <a:noFill/>
        </p:spPr>
        <p:txBody>
          <a:bodyPr wrap="none" rtlCol="0">
            <a:spAutoFit/>
          </a:bodyPr>
          <a:lstStyle/>
          <a:p>
            <a:r>
              <a:rPr lang="en-US" sz="1400" dirty="0"/>
              <a:t>Male advantage</a:t>
            </a:r>
          </a:p>
        </p:txBody>
      </p:sp>
      <p:sp>
        <p:nvSpPr>
          <p:cNvPr id="10" name="TextBox 9"/>
          <p:cNvSpPr txBox="1"/>
          <p:nvPr/>
        </p:nvSpPr>
        <p:spPr>
          <a:xfrm>
            <a:off x="3147807" y="5540433"/>
            <a:ext cx="1787669" cy="307777"/>
          </a:xfrm>
          <a:prstGeom prst="rect">
            <a:avLst/>
          </a:prstGeom>
          <a:noFill/>
        </p:spPr>
        <p:txBody>
          <a:bodyPr wrap="none" rtlCol="0">
            <a:spAutoFit/>
          </a:bodyPr>
          <a:lstStyle/>
          <a:p>
            <a:r>
              <a:rPr lang="en-US" sz="1400" dirty="0"/>
              <a:t>50% </a:t>
            </a:r>
            <a:r>
              <a:rPr lang="en-US" sz="1400" dirty="0">
                <a:sym typeface="Wingdings" panose="05000000000000000000" pitchFamily="2" charset="2"/>
              </a:rPr>
              <a:t> </a:t>
            </a:r>
            <a:r>
              <a:rPr lang="en-US" sz="1400" dirty="0"/>
              <a:t>Gender parity</a:t>
            </a:r>
          </a:p>
        </p:txBody>
      </p:sp>
      <p:sp>
        <p:nvSpPr>
          <p:cNvPr id="11" name="Rectangle 10"/>
          <p:cNvSpPr/>
          <p:nvPr/>
        </p:nvSpPr>
        <p:spPr>
          <a:xfrm>
            <a:off x="6441504" y="897143"/>
            <a:ext cx="561757" cy="369332"/>
          </a:xfrm>
          <a:prstGeom prst="rect">
            <a:avLst/>
          </a:prstGeom>
        </p:spPr>
        <p:txBody>
          <a:bodyPr wrap="none">
            <a:spAutoFit/>
          </a:bodyPr>
          <a:lstStyle/>
          <a:p>
            <a:r>
              <a:rPr lang="en-US" b="1" i="1" dirty="0"/>
              <a:t>U.S.</a:t>
            </a:r>
            <a:endParaRPr lang="en-US" dirty="0"/>
          </a:p>
        </p:txBody>
      </p:sp>
      <p:sp>
        <p:nvSpPr>
          <p:cNvPr id="12"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72</a:t>
            </a:fld>
            <a:endParaRPr lang="fr-CH" dirty="0"/>
          </a:p>
        </p:txBody>
      </p:sp>
    </p:spTree>
    <p:extLst>
      <p:ext uri="{BB962C8B-B14F-4D97-AF65-F5344CB8AC3E}">
        <p14:creationId xmlns:p14="http://schemas.microsoft.com/office/powerpoint/2010/main" val="21979846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5618" y="1844736"/>
            <a:ext cx="6395927" cy="4680608"/>
          </a:xfrm>
          <a:prstGeom prst="rect">
            <a:avLst/>
          </a:prstGeom>
        </p:spPr>
      </p:pic>
      <p:sp>
        <p:nvSpPr>
          <p:cNvPr id="2" name="Title 1"/>
          <p:cNvSpPr>
            <a:spLocks noGrp="1"/>
          </p:cNvSpPr>
          <p:nvPr>
            <p:ph type="title"/>
          </p:nvPr>
        </p:nvSpPr>
        <p:spPr>
          <a:xfrm>
            <a:off x="2322513" y="195264"/>
            <a:ext cx="8237983" cy="327025"/>
          </a:xfrm>
        </p:spPr>
        <p:txBody>
          <a:bodyPr>
            <a:normAutofit fontScale="90000"/>
          </a:bodyPr>
          <a:lstStyle/>
          <a:p>
            <a:r>
              <a:rPr lang="en-US" sz="2700" dirty="0"/>
              <a:t>Convergence of the gender composition of the top Decile</a:t>
            </a:r>
            <a:endParaRPr lang="en-US" sz="3250" dirty="0"/>
          </a:p>
        </p:txBody>
      </p:sp>
      <p:sp>
        <p:nvSpPr>
          <p:cNvPr id="3" name="Content Placeholder 2"/>
          <p:cNvSpPr>
            <a:spLocks noGrp="1"/>
          </p:cNvSpPr>
          <p:nvPr>
            <p:ph idx="1"/>
          </p:nvPr>
        </p:nvSpPr>
        <p:spPr/>
        <p:txBody>
          <a:bodyPr/>
          <a:lstStyle/>
          <a:p>
            <a:endParaRPr lang="en-US" dirty="0"/>
          </a:p>
        </p:txBody>
      </p:sp>
      <p:sp>
        <p:nvSpPr>
          <p:cNvPr id="6" name="TextBox 5"/>
          <p:cNvSpPr txBox="1"/>
          <p:nvPr/>
        </p:nvSpPr>
        <p:spPr>
          <a:xfrm>
            <a:off x="2135560" y="1412777"/>
            <a:ext cx="7776864" cy="307777"/>
          </a:xfrm>
          <a:prstGeom prst="rect">
            <a:avLst/>
          </a:prstGeom>
          <a:noFill/>
        </p:spPr>
        <p:txBody>
          <a:bodyPr wrap="square" rtlCol="0">
            <a:spAutoFit/>
          </a:bodyPr>
          <a:lstStyle/>
          <a:p>
            <a:r>
              <a:rPr lang="en-US" sz="1400" b="1" i="1" dirty="0"/>
              <a:t>Figure 8: percentage male population in the top </a:t>
            </a:r>
            <a:r>
              <a:rPr lang="en-US" sz="1400" b="1" i="1" dirty="0" err="1"/>
              <a:t>ventile</a:t>
            </a:r>
            <a:r>
              <a:rPr lang="en-US" sz="1400" b="1" i="1" dirty="0"/>
              <a:t> group V20 (top 5%)</a:t>
            </a:r>
          </a:p>
        </p:txBody>
      </p:sp>
      <p:sp>
        <p:nvSpPr>
          <p:cNvPr id="9" name="TextBox 8"/>
          <p:cNvSpPr txBox="1"/>
          <p:nvPr/>
        </p:nvSpPr>
        <p:spPr>
          <a:xfrm>
            <a:off x="3287689" y="2221359"/>
            <a:ext cx="1354923" cy="307777"/>
          </a:xfrm>
          <a:prstGeom prst="rect">
            <a:avLst/>
          </a:prstGeom>
          <a:noFill/>
        </p:spPr>
        <p:txBody>
          <a:bodyPr wrap="none" rtlCol="0">
            <a:spAutoFit/>
          </a:bodyPr>
          <a:lstStyle/>
          <a:p>
            <a:r>
              <a:rPr lang="en-US" sz="1400" dirty="0"/>
              <a:t>Male advantage</a:t>
            </a:r>
          </a:p>
        </p:txBody>
      </p:sp>
      <p:sp>
        <p:nvSpPr>
          <p:cNvPr id="10" name="TextBox 9"/>
          <p:cNvSpPr txBox="1"/>
          <p:nvPr/>
        </p:nvSpPr>
        <p:spPr>
          <a:xfrm>
            <a:off x="3147807" y="5540433"/>
            <a:ext cx="1787669" cy="307777"/>
          </a:xfrm>
          <a:prstGeom prst="rect">
            <a:avLst/>
          </a:prstGeom>
          <a:noFill/>
        </p:spPr>
        <p:txBody>
          <a:bodyPr wrap="none" rtlCol="0">
            <a:spAutoFit/>
          </a:bodyPr>
          <a:lstStyle/>
          <a:p>
            <a:r>
              <a:rPr lang="en-US" sz="1400" dirty="0"/>
              <a:t>50% </a:t>
            </a:r>
            <a:r>
              <a:rPr lang="en-US" sz="1400" dirty="0">
                <a:sym typeface="Wingdings" panose="05000000000000000000" pitchFamily="2" charset="2"/>
              </a:rPr>
              <a:t> </a:t>
            </a:r>
            <a:r>
              <a:rPr lang="en-US" sz="1400" dirty="0"/>
              <a:t>Gender parity</a:t>
            </a:r>
          </a:p>
        </p:txBody>
      </p:sp>
      <p:sp>
        <p:nvSpPr>
          <p:cNvPr id="11" name="Rectangle 10"/>
          <p:cNvSpPr/>
          <p:nvPr/>
        </p:nvSpPr>
        <p:spPr>
          <a:xfrm>
            <a:off x="6441504" y="897143"/>
            <a:ext cx="561757" cy="369332"/>
          </a:xfrm>
          <a:prstGeom prst="rect">
            <a:avLst/>
          </a:prstGeom>
        </p:spPr>
        <p:txBody>
          <a:bodyPr wrap="none">
            <a:spAutoFit/>
          </a:bodyPr>
          <a:lstStyle/>
          <a:p>
            <a:r>
              <a:rPr lang="en-US" b="1" i="1" dirty="0"/>
              <a:t>U.S.</a:t>
            </a:r>
            <a:endParaRPr lang="en-US" dirty="0"/>
          </a:p>
        </p:txBody>
      </p:sp>
      <p:sp>
        <p:nvSpPr>
          <p:cNvPr id="12"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73</a:t>
            </a:fld>
            <a:endParaRPr lang="fr-CH" dirty="0"/>
          </a:p>
        </p:txBody>
      </p:sp>
    </p:spTree>
    <p:extLst>
      <p:ext uri="{BB962C8B-B14F-4D97-AF65-F5344CB8AC3E}">
        <p14:creationId xmlns:p14="http://schemas.microsoft.com/office/powerpoint/2010/main" val="16520583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241" y="0"/>
            <a:ext cx="10515600" cy="1325563"/>
          </a:xfrm>
        </p:spPr>
        <p:txBody>
          <a:bodyPr/>
          <a:lstStyle/>
          <a:p>
            <a:r>
              <a:rPr lang="en-US" dirty="0" smtClean="0"/>
              <a:t>Conclusions</a:t>
            </a:r>
            <a:endParaRPr lang="en-US" dirty="0"/>
          </a:p>
        </p:txBody>
      </p:sp>
      <p:sp>
        <p:nvSpPr>
          <p:cNvPr id="3" name="Content Placeholder 2"/>
          <p:cNvSpPr>
            <a:spLocks noGrp="1"/>
          </p:cNvSpPr>
          <p:nvPr>
            <p:ph idx="1"/>
          </p:nvPr>
        </p:nvSpPr>
        <p:spPr>
          <a:xfrm>
            <a:off x="2120941" y="1506368"/>
            <a:ext cx="8136904" cy="3864372"/>
          </a:xfrm>
        </p:spPr>
        <p:txBody>
          <a:bodyPr>
            <a:noAutofit/>
          </a:bodyPr>
          <a:lstStyle/>
          <a:p>
            <a:r>
              <a:rPr lang="en-US" sz="1800" dirty="0"/>
              <a:t>Gender wage gap decreased over cohorts in all the countries</a:t>
            </a:r>
          </a:p>
          <a:p>
            <a:pPr lvl="1"/>
            <a:r>
              <a:rPr lang="en-US" sz="1600" dirty="0"/>
              <a:t>Small decreases in countries with already low gender gap: FI and US</a:t>
            </a:r>
          </a:p>
          <a:p>
            <a:pPr lvl="1"/>
            <a:r>
              <a:rPr lang="en-US" sz="1600" dirty="0"/>
              <a:t>Large but sharply declining gender gap over cohorts in DE, ES, IT, NL and LU </a:t>
            </a:r>
          </a:p>
          <a:p>
            <a:pPr lvl="1"/>
            <a:r>
              <a:rPr lang="en-US" sz="1600" dirty="0"/>
              <a:t>Largely due to declining in </a:t>
            </a:r>
            <a:r>
              <a:rPr lang="en-US" sz="1600" u="sng" dirty="0"/>
              <a:t>explained</a:t>
            </a:r>
            <a:r>
              <a:rPr lang="en-US" sz="1600" dirty="0"/>
              <a:t> differences</a:t>
            </a:r>
          </a:p>
          <a:p>
            <a:r>
              <a:rPr lang="en-US" sz="1800" dirty="0"/>
              <a:t>The intrinsic role of education is limited in explaining the gender wage gap</a:t>
            </a:r>
          </a:p>
          <a:p>
            <a:pPr lvl="1"/>
            <a:r>
              <a:rPr lang="en-US" sz="1600" dirty="0"/>
              <a:t>= large and continuing wage gaps among higher educated</a:t>
            </a:r>
            <a:endParaRPr lang="en-US" sz="1400" dirty="0"/>
          </a:p>
          <a:p>
            <a:r>
              <a:rPr lang="en-US" sz="1800" dirty="0"/>
              <a:t>A persistent </a:t>
            </a:r>
            <a:r>
              <a:rPr lang="en-US" sz="1800" u="sng" dirty="0"/>
              <a:t>unexplained</a:t>
            </a:r>
            <a:r>
              <a:rPr lang="en-US" sz="1800" dirty="0"/>
              <a:t> part of the gap over cohorts except for UK</a:t>
            </a:r>
          </a:p>
          <a:p>
            <a:r>
              <a:rPr lang="en-US" sz="1800" dirty="0"/>
              <a:t>Slowing down in the most recent cohorts in NL, FI, FR, IL, NL, US</a:t>
            </a:r>
          </a:p>
          <a:p>
            <a:r>
              <a:rPr lang="en-US" sz="1800" dirty="0"/>
              <a:t>Future studies</a:t>
            </a:r>
          </a:p>
          <a:p>
            <a:pPr lvl="1"/>
            <a:r>
              <a:rPr lang="en-US" sz="1600" dirty="0"/>
              <a:t>Compare the role of the different equalizing factors (educ. / labor participation / etc.)</a:t>
            </a:r>
          </a:p>
          <a:p>
            <a:pPr lvl="1"/>
            <a:r>
              <a:rPr lang="en-US" sz="1600" dirty="0"/>
              <a:t>Gender composition of top incomes</a:t>
            </a:r>
          </a:p>
          <a:p>
            <a:pPr lvl="1"/>
            <a:r>
              <a:rPr lang="en-US" sz="1600" dirty="0"/>
              <a:t>Compare the role of welfare regimes in the reducing gender gap</a:t>
            </a:r>
          </a:p>
          <a:p>
            <a:pPr lvl="1"/>
            <a:endParaRPr lang="en-US" sz="1600" dirty="0"/>
          </a:p>
        </p:txBody>
      </p:sp>
      <p:sp>
        <p:nvSpPr>
          <p:cNvPr id="4" name="Slide Number Placeholder 3"/>
          <p:cNvSpPr>
            <a:spLocks noGrp="1"/>
          </p:cNvSpPr>
          <p:nvPr>
            <p:ph type="sldNum" sz="quarter" idx="4294967295"/>
          </p:nvPr>
        </p:nvSpPr>
        <p:spPr>
          <a:xfrm>
            <a:off x="8122915" y="5551545"/>
            <a:ext cx="555213" cy="296664"/>
          </a:xfrm>
          <a:prstGeom prst="rect">
            <a:avLst/>
          </a:prstGeom>
        </p:spPr>
        <p:txBody>
          <a:bodyPr/>
          <a:lstStyle/>
          <a:p>
            <a:fld id="{8475064B-E2F5-6145-BB7C-643F46329776}" type="slidenum">
              <a:rPr lang="en-US" smtClean="0"/>
              <a:t>74</a:t>
            </a:fld>
            <a:endParaRPr lang="en-US"/>
          </a:p>
        </p:txBody>
      </p:sp>
    </p:spTree>
    <p:extLst>
      <p:ext uri="{BB962C8B-B14F-4D97-AF65-F5344CB8AC3E}">
        <p14:creationId xmlns:p14="http://schemas.microsoft.com/office/powerpoint/2010/main" val="37488793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8122915" y="5551545"/>
            <a:ext cx="555213" cy="296664"/>
          </a:xfrm>
          <a:prstGeom prst="rect">
            <a:avLst/>
          </a:prstGeom>
        </p:spPr>
        <p:txBody>
          <a:bodyPr/>
          <a:lstStyle/>
          <a:p>
            <a:fld id="{7E579FEC-774A-4DF1-9F16-230A6B249B77}" type="slidenum">
              <a:rPr lang="en-US" smtClean="0"/>
              <a:t>75</a:t>
            </a:fld>
            <a:endParaRPr lang="en-US"/>
          </a:p>
        </p:txBody>
      </p:sp>
      <p:pic>
        <p:nvPicPr>
          <p:cNvPr id="6" name="Picture 12" descr="Logo-FNR-CMYK-jpg_lar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59695" y="5524409"/>
            <a:ext cx="2043113" cy="49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sabine.demazy\Downloads\INSIDE_uni_extern_ba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94012" y="5564702"/>
            <a:ext cx="2878479" cy="456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1995759" y="780671"/>
            <a:ext cx="3188693" cy="1192634"/>
          </a:xfrm>
          <a:prstGeom prst="rect">
            <a:avLst/>
          </a:prstGeom>
        </p:spPr>
        <p:txBody>
          <a:bodyPr wrap="none">
            <a:spAutoFit/>
          </a:bodyPr>
          <a:lstStyle/>
          <a:p>
            <a:r>
              <a:rPr lang="en-US" sz="7150" dirty="0">
                <a:solidFill>
                  <a:schemeClr val="accent6">
                    <a:lumMod val="50000"/>
                  </a:schemeClr>
                </a:solidFill>
              </a:rPr>
              <a:t>Thanks!</a:t>
            </a:r>
            <a:endParaRPr lang="en-US" sz="7150" dirty="0"/>
          </a:p>
        </p:txBody>
      </p:sp>
      <p:sp>
        <p:nvSpPr>
          <p:cNvPr id="4" name="Title 3"/>
          <p:cNvSpPr>
            <a:spLocks noGrp="1"/>
          </p:cNvSpPr>
          <p:nvPr>
            <p:ph type="ctrTitle"/>
          </p:nvPr>
        </p:nvSpPr>
        <p:spPr/>
        <p:txBody>
          <a:bodyPr/>
          <a:lstStyle/>
          <a:p>
            <a:endParaRPr lang="en-US"/>
          </a:p>
        </p:txBody>
      </p:sp>
      <p:sp>
        <p:nvSpPr>
          <p:cNvPr id="9" name="Subtitle 8"/>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500327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7528" y="188640"/>
            <a:ext cx="8784976" cy="3864372"/>
          </a:xfrm>
        </p:spPr>
        <p:txBody>
          <a:bodyPr>
            <a:noAutofit/>
          </a:bodyPr>
          <a:lstStyle/>
          <a:p>
            <a:r>
              <a:rPr lang="en-US" dirty="0"/>
              <a:t>General Conclusion </a:t>
            </a:r>
          </a:p>
          <a:p>
            <a:pPr lvl="1"/>
            <a:r>
              <a:rPr lang="en-US" dirty="0"/>
              <a:t>Cohort analysis vital to understand historical non-linear changes </a:t>
            </a:r>
          </a:p>
          <a:p>
            <a:pPr lvl="1"/>
            <a:r>
              <a:rPr lang="en-US" dirty="0"/>
              <a:t>Demographic metabolism: the young replace the old</a:t>
            </a:r>
          </a:p>
          <a:p>
            <a:pPr lvl="1"/>
            <a:r>
              <a:rPr lang="en-US" dirty="0"/>
              <a:t>In case of cohort inertia, difficult to change trajectories</a:t>
            </a:r>
          </a:p>
          <a:p>
            <a:pPr lvl="1"/>
            <a:r>
              <a:rPr lang="en-US" dirty="0"/>
              <a:t>Public policies should prioritize (in general) investment in youth</a:t>
            </a:r>
          </a:p>
          <a:p>
            <a:pPr lvl="1"/>
            <a:r>
              <a:rPr lang="en-US" dirty="0"/>
              <a:t>Enrich the concept of (</a:t>
            </a:r>
            <a:r>
              <a:rPr lang="en-US"/>
              <a:t>long term) sustainability </a:t>
            </a:r>
            <a:endParaRPr lang="en-US" dirty="0"/>
          </a:p>
          <a:p>
            <a:pPr lvl="1"/>
            <a:r>
              <a:rPr lang="en-US" dirty="0"/>
              <a:t>Social philosophy aspects: Hans Jonas </a:t>
            </a:r>
            <a:br>
              <a:rPr lang="en-US" dirty="0"/>
            </a:br>
            <a:r>
              <a:rPr lang="en-US" sz="1600" i="1" dirty="0"/>
              <a:t>The Imperative of Responsibility: In Search of Ethics for the Technological Age </a:t>
            </a:r>
            <a:r>
              <a:rPr lang="en-US" sz="1600" dirty="0"/>
              <a:t>(translation of Das </a:t>
            </a:r>
            <a:r>
              <a:rPr lang="en-US" sz="1600" dirty="0" err="1"/>
              <a:t>Prinzip</a:t>
            </a:r>
            <a:r>
              <a:rPr lang="en-US" sz="1600" dirty="0"/>
              <a:t> </a:t>
            </a:r>
            <a:r>
              <a:rPr lang="en-US" sz="1600" dirty="0" err="1"/>
              <a:t>Verantwortung</a:t>
            </a:r>
            <a:r>
              <a:rPr lang="en-US" sz="1600" dirty="0"/>
              <a:t>) trans. Hans Jonas and David Herr (1979). (University of Chicago Press, 1984)</a:t>
            </a:r>
            <a:br>
              <a:rPr lang="en-US" sz="1600" dirty="0"/>
            </a:br>
            <a:r>
              <a:rPr lang="en-US" dirty="0"/>
              <a:t>“Act so that the effects of your action are compatible with the permanence of genuine human life” </a:t>
            </a:r>
          </a:p>
          <a:p>
            <a:pPr lvl="1"/>
            <a:r>
              <a:rPr lang="en-US" dirty="0"/>
              <a:t>Important tool for future prediction</a:t>
            </a:r>
          </a:p>
          <a:p>
            <a:pPr lvl="1"/>
            <a:endParaRPr lang="en-US" sz="1600" dirty="0"/>
          </a:p>
          <a:p>
            <a:pPr lvl="1"/>
            <a:endParaRPr lang="en-US" sz="1600" dirty="0"/>
          </a:p>
        </p:txBody>
      </p:sp>
      <p:sp>
        <p:nvSpPr>
          <p:cNvPr id="4" name="Slide Number Placeholder 3"/>
          <p:cNvSpPr>
            <a:spLocks noGrp="1"/>
          </p:cNvSpPr>
          <p:nvPr>
            <p:ph type="sldNum" sz="quarter" idx="4294967295"/>
          </p:nvPr>
        </p:nvSpPr>
        <p:spPr>
          <a:xfrm>
            <a:off x="8122915" y="5551545"/>
            <a:ext cx="555213" cy="296664"/>
          </a:xfrm>
          <a:prstGeom prst="rect">
            <a:avLst/>
          </a:prstGeom>
        </p:spPr>
        <p:txBody>
          <a:bodyPr/>
          <a:lstStyle/>
          <a:p>
            <a:fld id="{8475064B-E2F5-6145-BB7C-643F46329776}" type="slidenum">
              <a:rPr lang="en-US" smtClean="0"/>
              <a:t>76</a:t>
            </a:fld>
            <a:endParaRPr lang="en-US"/>
          </a:p>
        </p:txBody>
      </p:sp>
    </p:spTree>
    <p:extLst>
      <p:ext uri="{BB962C8B-B14F-4D97-AF65-F5344CB8AC3E}">
        <p14:creationId xmlns:p14="http://schemas.microsoft.com/office/powerpoint/2010/main" val="2723381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body" idx="1"/>
          </p:nvPr>
        </p:nvSpPr>
        <p:spPr>
          <a:xfrm>
            <a:off x="1343026" y="260350"/>
            <a:ext cx="9705975" cy="6597650"/>
          </a:xfrm>
          <a:noFill/>
        </p:spPr>
        <p:txBody>
          <a:bodyPr/>
          <a:lstStyle/>
          <a:p>
            <a:pPr marL="488950" lvl="1" indent="-323850">
              <a:spcAft>
                <a:spcPts val="500"/>
              </a:spcAft>
              <a:buNone/>
            </a:pPr>
            <a:endParaRPr lang="en-US" sz="2100" dirty="0">
              <a:solidFill>
                <a:srgbClr val="000000"/>
              </a:solidFill>
            </a:endParaRPr>
          </a:p>
          <a:p>
            <a:pPr marL="488950" lvl="1" indent="-323850">
              <a:spcAft>
                <a:spcPts val="500"/>
              </a:spcAft>
              <a:buFont typeface="Wingdings" pitchFamily="2" charset="2"/>
              <a:buChar char="Ø"/>
            </a:pPr>
            <a:r>
              <a:rPr lang="en-US" sz="2100" dirty="0">
                <a:solidFill>
                  <a:srgbClr val="000000"/>
                </a:solidFill>
              </a:rPr>
              <a:t>www.louischauvel.org/TheMannheim.pdf</a:t>
            </a:r>
          </a:p>
          <a:p>
            <a:pPr marL="488950" lvl="1" indent="-323850">
              <a:spcAft>
                <a:spcPts val="500"/>
              </a:spcAft>
              <a:buFont typeface="Wingdings" pitchFamily="2" charset="2"/>
              <a:buChar char="Ø"/>
            </a:pPr>
            <a:r>
              <a:rPr lang="en-US" sz="2100" dirty="0">
                <a:solidFill>
                  <a:srgbClr val="000000"/>
                </a:solidFill>
              </a:rPr>
              <a:t>www.louischauvel.org/TheMead.pdf</a:t>
            </a:r>
          </a:p>
          <a:p>
            <a:pPr marL="488950" lvl="1" indent="-323850">
              <a:spcAft>
                <a:spcPts val="500"/>
              </a:spcAft>
              <a:buFont typeface="Wingdings" pitchFamily="2" charset="2"/>
              <a:buChar char="Ø"/>
            </a:pPr>
            <a:r>
              <a:rPr lang="en-US" sz="2100" dirty="0">
                <a:solidFill>
                  <a:srgbClr val="000000"/>
                </a:solidFill>
              </a:rPr>
              <a:t>www.louischauvel.org/TheRyder.pdf</a:t>
            </a:r>
          </a:p>
          <a:p>
            <a:pPr marL="488950" lvl="1" indent="-323850">
              <a:spcAft>
                <a:spcPts val="500"/>
              </a:spcAft>
              <a:buFont typeface="Wingdings" pitchFamily="2" charset="2"/>
              <a:buChar char="Ø"/>
            </a:pPr>
            <a:r>
              <a:rPr lang="en-US" sz="2100" dirty="0">
                <a:solidFill>
                  <a:srgbClr val="000000"/>
                </a:solidFill>
              </a:rPr>
              <a:t>http://davidcard.berkeley.edu/papers/vietnam-war-college.pdf</a:t>
            </a:r>
          </a:p>
          <a:p>
            <a:pPr marL="488950" lvl="1" indent="-323850">
              <a:spcAft>
                <a:spcPts val="500"/>
              </a:spcAft>
              <a:buFont typeface="Wingdings" pitchFamily="2" charset="2"/>
              <a:buChar char="Ø"/>
            </a:pPr>
            <a:r>
              <a:rPr lang="en-US" sz="2100" dirty="0">
                <a:solidFill>
                  <a:srgbClr val="000000"/>
                </a:solidFill>
              </a:rPr>
              <a:t>www.louischauvel.org/TheYANGASR2008.pdf</a:t>
            </a:r>
          </a:p>
          <a:p>
            <a:pPr marL="822325" lvl="2" indent="-323850">
              <a:spcAft>
                <a:spcPts val="500"/>
              </a:spcAft>
              <a:buFont typeface="Wingdings" pitchFamily="2" charset="2"/>
              <a:buChar char="Ø"/>
            </a:pPr>
            <a:endParaRPr lang="en-US" b="0" dirty="0">
              <a:solidFill>
                <a:srgbClr val="000000"/>
              </a:solidFill>
            </a:endParaRPr>
          </a:p>
        </p:txBody>
      </p:sp>
      <p:sp>
        <p:nvSpPr>
          <p:cNvPr id="4106" name="Rectangle 11"/>
          <p:cNvSpPr>
            <a:spLocks noChangeArrowheads="1"/>
          </p:cNvSpPr>
          <p:nvPr/>
        </p:nvSpPr>
        <p:spPr bwMode="auto">
          <a:xfrm>
            <a:off x="982662" y="161926"/>
            <a:ext cx="44230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914400" lvl="1" indent="-457200">
              <a:spcBef>
                <a:spcPct val="20000"/>
              </a:spcBef>
              <a:buClr>
                <a:schemeClr val="tx1"/>
              </a:buClr>
            </a:pPr>
            <a:r>
              <a:rPr lang="en-US" sz="3200" b="1" i="1" dirty="0"/>
              <a:t>Important references </a:t>
            </a:r>
            <a:r>
              <a:rPr lang="en-US" sz="3200" dirty="0"/>
              <a:t> </a:t>
            </a:r>
          </a:p>
        </p:txBody>
      </p:sp>
      <p:pic>
        <p:nvPicPr>
          <p:cNvPr id="17412" name="Picture 4" descr="Résultats de recherche d'images pour « margaret mead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27449" y="2975216"/>
            <a:ext cx="4692203" cy="391016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0"/>
          <p:cNvSpPr>
            <a:spLocks noChangeArrowheads="1"/>
          </p:cNvSpPr>
          <p:nvPr/>
        </p:nvSpPr>
        <p:spPr bwMode="auto">
          <a:xfrm>
            <a:off x="1559717" y="5792197"/>
            <a:ext cx="1650965"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dirty="0">
                <a:solidFill>
                  <a:srgbClr val="000000"/>
                </a:solidFill>
              </a:rPr>
              <a:t>Margaret Mead</a:t>
            </a:r>
            <a:br>
              <a:rPr lang="en-US" dirty="0">
                <a:solidFill>
                  <a:srgbClr val="000000"/>
                </a:solidFill>
              </a:rPr>
            </a:br>
            <a:r>
              <a:rPr lang="fr-FR" dirty="0">
                <a:solidFill>
                  <a:srgbClr val="000000"/>
                </a:solidFill>
              </a:rPr>
              <a:t> 1901-1978 </a:t>
            </a:r>
          </a:p>
        </p:txBody>
      </p:sp>
      <p:sp>
        <p:nvSpPr>
          <p:cNvPr id="3" name="Rectangle 2"/>
          <p:cNvSpPr/>
          <p:nvPr/>
        </p:nvSpPr>
        <p:spPr>
          <a:xfrm>
            <a:off x="5375920" y="292586"/>
            <a:ext cx="5688632" cy="400110"/>
          </a:xfrm>
          <a:prstGeom prst="rect">
            <a:avLst/>
          </a:prstGeom>
        </p:spPr>
        <p:txBody>
          <a:bodyPr wrap="square">
            <a:spAutoFit/>
          </a:bodyPr>
          <a:lstStyle/>
          <a:p>
            <a:r>
              <a:rPr lang="en-US" altLang="en-US" sz="2000" u="sng" dirty="0"/>
              <a:t>http://www.louischauvel.org/frenchpolcultsoc.pdf</a:t>
            </a:r>
            <a:endParaRPr lang="en-US" sz="2000" dirty="0"/>
          </a:p>
        </p:txBody>
      </p:sp>
      <p:pic>
        <p:nvPicPr>
          <p:cNvPr id="2969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43972" y="2996953"/>
            <a:ext cx="4860540" cy="400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liennummernplatzhalter 2"/>
          <p:cNvSpPr>
            <a:spLocks noGrp="1"/>
          </p:cNvSpPr>
          <p:nvPr>
            <p:ph type="sldNum" sz="quarter" idx="4294967295"/>
          </p:nvPr>
        </p:nvSpPr>
        <p:spPr>
          <a:xfrm>
            <a:off x="8242300" y="6356352"/>
            <a:ext cx="2311400" cy="365125"/>
          </a:xfrm>
          <a:prstGeom prst="rect">
            <a:avLst/>
          </a:prstGeom>
        </p:spPr>
        <p:txBody>
          <a:bodyPr/>
          <a:lstStyle/>
          <a:p>
            <a:fld id="{3D304243-3656-402B-8372-AF8AC471BDF5}" type="slidenum">
              <a:rPr lang="fr-CH" smtClean="0"/>
              <a:pPr/>
              <a:t>8</a:t>
            </a:fld>
            <a:endParaRPr lang="fr-CH" dirty="0"/>
          </a:p>
        </p:txBody>
      </p:sp>
    </p:spTree>
    <p:extLst>
      <p:ext uri="{BB962C8B-B14F-4D97-AF65-F5344CB8AC3E}">
        <p14:creationId xmlns:p14="http://schemas.microsoft.com/office/powerpoint/2010/main" val="2758353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0"/>
          </p:nvPr>
        </p:nvSpPr>
        <p:spPr>
          <a:xfrm>
            <a:off x="8759825" y="-674688"/>
            <a:ext cx="2057400" cy="457200"/>
          </a:xfrm>
          <a:noFill/>
        </p:spPr>
        <p:txBody>
          <a:bodyPr/>
          <a:lstStyle>
            <a:lvl1pPr>
              <a:defRPr sz="1400">
                <a:solidFill>
                  <a:schemeClr val="tx1"/>
                </a:solidFill>
                <a:latin typeface="Times New Roman" panose="02020603050405020304" pitchFamily="18" charset="0"/>
              </a:defRPr>
            </a:lvl1pPr>
            <a:lvl2pPr marL="742950" indent="-285750">
              <a:defRPr sz="1400">
                <a:solidFill>
                  <a:schemeClr val="tx1"/>
                </a:solidFill>
                <a:latin typeface="Times New Roman" panose="02020603050405020304" pitchFamily="18" charset="0"/>
              </a:defRPr>
            </a:lvl2pPr>
            <a:lvl3pPr marL="1143000" indent="-228600">
              <a:defRPr sz="1400">
                <a:solidFill>
                  <a:schemeClr val="tx1"/>
                </a:solidFill>
                <a:latin typeface="Times New Roman" panose="02020603050405020304" pitchFamily="18" charset="0"/>
              </a:defRPr>
            </a:lvl3pPr>
            <a:lvl4pPr marL="1600200" indent="-228600">
              <a:defRPr sz="1400">
                <a:solidFill>
                  <a:schemeClr val="tx1"/>
                </a:solidFill>
                <a:latin typeface="Times New Roman" panose="02020603050405020304" pitchFamily="18" charset="0"/>
              </a:defRPr>
            </a:lvl4pPr>
            <a:lvl5pPr marL="2057400" indent="-22860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fld id="{0D462900-CD95-43DC-B67E-41C36B90E43B}" type="slidenum">
              <a:rPr lang="fr-FR" altLang="en-US" smtClean="0"/>
              <a:pPr/>
              <a:t>9</a:t>
            </a:fld>
            <a:endParaRPr lang="fr-FR" altLang="en-US" smtClean="0"/>
          </a:p>
        </p:txBody>
      </p:sp>
      <p:sp>
        <p:nvSpPr>
          <p:cNvPr id="33795" name="Rectangle 2"/>
          <p:cNvSpPr>
            <a:spLocks noChangeArrowheads="1"/>
          </p:cNvSpPr>
          <p:nvPr/>
        </p:nvSpPr>
        <p:spPr bwMode="auto">
          <a:xfrm>
            <a:off x="1301750" y="2997200"/>
            <a:ext cx="9545638"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lvl1pPr defTabSz="957263">
              <a:spcBef>
                <a:spcPct val="20000"/>
              </a:spcBef>
              <a:spcAft>
                <a:spcPct val="100000"/>
              </a:spcAft>
              <a:tabLst>
                <a:tab pos="741363" algn="l"/>
              </a:tabLst>
              <a:defRPr sz="2500" b="1">
                <a:solidFill>
                  <a:schemeClr val="tx1"/>
                </a:solidFill>
                <a:latin typeface="Times New Roman" panose="02020603050405020304" pitchFamily="18" charset="0"/>
              </a:defRPr>
            </a:lvl1pPr>
            <a:lvl2pPr marL="742950" indent="-285750" defTabSz="957263">
              <a:spcBef>
                <a:spcPct val="20000"/>
              </a:spcBef>
              <a:buClr>
                <a:schemeClr val="tx1"/>
              </a:buClr>
              <a:buFont typeface="Zapf Dingbats" charset="2"/>
              <a:buChar char="l"/>
              <a:tabLst>
                <a:tab pos="741363" algn="l"/>
              </a:tabLst>
              <a:defRPr sz="2100" b="1">
                <a:solidFill>
                  <a:schemeClr val="tx1"/>
                </a:solidFill>
                <a:latin typeface="Times New Roman" panose="02020603050405020304" pitchFamily="18" charset="0"/>
              </a:defRPr>
            </a:lvl2pPr>
            <a:lvl3pPr marL="414338" defTabSz="957263">
              <a:spcBef>
                <a:spcPct val="20000"/>
              </a:spcBef>
              <a:buClr>
                <a:schemeClr val="tx1"/>
              </a:buClr>
              <a:buFont typeface="Zapf Dingbats" charset="2"/>
              <a:buChar char="l"/>
              <a:tabLst>
                <a:tab pos="741363" algn="l"/>
              </a:tabLst>
              <a:defRPr sz="1700" b="1">
                <a:solidFill>
                  <a:schemeClr val="tx1"/>
                </a:solidFill>
                <a:latin typeface="Times New Roman" panose="02020603050405020304" pitchFamily="18" charset="0"/>
              </a:defRPr>
            </a:lvl3pPr>
            <a:lvl4pPr marL="747713" defTabSz="957263">
              <a:spcBef>
                <a:spcPct val="20000"/>
              </a:spcBef>
              <a:tabLst>
                <a:tab pos="741363" algn="l"/>
              </a:tabLst>
              <a:defRPr sz="1700">
                <a:solidFill>
                  <a:schemeClr val="tx1"/>
                </a:solidFill>
                <a:latin typeface="Times New Roman" panose="02020603050405020304" pitchFamily="18" charset="0"/>
              </a:defRPr>
            </a:lvl4pPr>
            <a:lvl5pPr marL="2057400" indent="-228600" defTabSz="957263">
              <a:spcBef>
                <a:spcPct val="20000"/>
              </a:spcBef>
              <a:tabLst>
                <a:tab pos="741363" algn="l"/>
              </a:tabLst>
              <a:defRPr sz="1500">
                <a:solidFill>
                  <a:schemeClr val="tx1"/>
                </a:solidFill>
                <a:latin typeface="Times New Roman" panose="02020603050405020304" pitchFamily="18" charset="0"/>
              </a:defRPr>
            </a:lvl5pPr>
            <a:lvl6pPr marL="2514600" indent="-228600" defTabSz="957263" eaLnBrk="0" fontAlgn="base" hangingPunct="0">
              <a:spcBef>
                <a:spcPct val="20000"/>
              </a:spcBef>
              <a:spcAft>
                <a:spcPct val="0"/>
              </a:spcAft>
              <a:tabLst>
                <a:tab pos="741363" algn="l"/>
              </a:tabLst>
              <a:defRPr sz="1500">
                <a:solidFill>
                  <a:schemeClr val="tx1"/>
                </a:solidFill>
                <a:latin typeface="Times New Roman" panose="02020603050405020304" pitchFamily="18" charset="0"/>
              </a:defRPr>
            </a:lvl6pPr>
            <a:lvl7pPr marL="2971800" indent="-228600" defTabSz="957263" eaLnBrk="0" fontAlgn="base" hangingPunct="0">
              <a:spcBef>
                <a:spcPct val="20000"/>
              </a:spcBef>
              <a:spcAft>
                <a:spcPct val="0"/>
              </a:spcAft>
              <a:tabLst>
                <a:tab pos="741363" algn="l"/>
              </a:tabLst>
              <a:defRPr sz="1500">
                <a:solidFill>
                  <a:schemeClr val="tx1"/>
                </a:solidFill>
                <a:latin typeface="Times New Roman" panose="02020603050405020304" pitchFamily="18" charset="0"/>
              </a:defRPr>
            </a:lvl7pPr>
            <a:lvl8pPr marL="3429000" indent="-228600" defTabSz="957263" eaLnBrk="0" fontAlgn="base" hangingPunct="0">
              <a:spcBef>
                <a:spcPct val="20000"/>
              </a:spcBef>
              <a:spcAft>
                <a:spcPct val="0"/>
              </a:spcAft>
              <a:tabLst>
                <a:tab pos="741363" algn="l"/>
              </a:tabLst>
              <a:defRPr sz="1500">
                <a:solidFill>
                  <a:schemeClr val="tx1"/>
                </a:solidFill>
                <a:latin typeface="Times New Roman" panose="02020603050405020304" pitchFamily="18" charset="0"/>
              </a:defRPr>
            </a:lvl8pPr>
            <a:lvl9pPr marL="3886200" indent="-228600" defTabSz="957263" eaLnBrk="0" fontAlgn="base" hangingPunct="0">
              <a:spcBef>
                <a:spcPct val="20000"/>
              </a:spcBef>
              <a:spcAft>
                <a:spcPct val="0"/>
              </a:spcAft>
              <a:tabLst>
                <a:tab pos="741363" algn="l"/>
              </a:tabLst>
              <a:defRPr sz="1500">
                <a:solidFill>
                  <a:schemeClr val="tx1"/>
                </a:solidFill>
                <a:latin typeface="Times New Roman" panose="02020603050405020304" pitchFamily="18" charset="0"/>
              </a:defRPr>
            </a:lvl9pPr>
          </a:lstStyle>
          <a:p>
            <a:pPr lvl="3" algn="ctr"/>
            <a:endParaRPr lang="en-US" altLang="en-US" sz="800"/>
          </a:p>
          <a:p>
            <a:pPr lvl="2" algn="ctr">
              <a:buFont typeface="Zapf Dingbats" charset="2"/>
              <a:buNone/>
            </a:pPr>
            <a:r>
              <a:rPr lang="en-US" altLang="en-US" sz="2000"/>
              <a:t/>
            </a:r>
            <a:br>
              <a:rPr lang="en-US" altLang="en-US" sz="2000"/>
            </a:br>
            <a:r>
              <a:rPr lang="en-US" altLang="en-US" sz="2000"/>
              <a:t>Margaret Mead (1968) </a:t>
            </a:r>
            <a:br>
              <a:rPr lang="en-US" altLang="en-US" sz="2000"/>
            </a:br>
            <a:r>
              <a:rPr lang="en-US" altLang="en-US" sz="2000" i="1"/>
              <a:t>« A deep, new, unprecedented, worldwide generation gap »  </a:t>
            </a:r>
            <a:br>
              <a:rPr lang="en-US" altLang="en-US" sz="2000" i="1"/>
            </a:br>
            <a:r>
              <a:rPr lang="en-US" altLang="en-US" sz="2000" b="0"/>
              <a:t>(Beijing 1966, Paris May 1968, Berkeley 1968, Prague 1968, etc.)</a:t>
            </a:r>
            <a:r>
              <a:rPr lang="en-US" altLang="en-US" sz="2000" b="0" i="1"/>
              <a:t/>
            </a:r>
            <a:br>
              <a:rPr lang="en-US" altLang="en-US" sz="2000" b="0" i="1"/>
            </a:br>
            <a:r>
              <a:rPr lang="en-US" altLang="en-US" sz="2000" b="0" i="1"/>
              <a:t/>
            </a:r>
            <a:br>
              <a:rPr lang="en-US" altLang="en-US" sz="2000" b="0" i="1"/>
            </a:br>
            <a:r>
              <a:rPr lang="en-US" altLang="en-US" sz="2000" b="0">
                <a:cs typeface="Times New Roman" panose="02020603050405020304" pitchFamily="18" charset="0"/>
              </a:rPr>
              <a:t>In traditional societies (Samoa), social change is slow: </a:t>
            </a:r>
            <a:br>
              <a:rPr lang="en-US" altLang="en-US" sz="2000" b="0">
                <a:cs typeface="Times New Roman" panose="02020603050405020304" pitchFamily="18" charset="0"/>
              </a:rPr>
            </a:br>
            <a:r>
              <a:rPr lang="en-US" altLang="en-US" sz="2000" b="0">
                <a:cs typeface="Times New Roman" panose="02020603050405020304" pitchFamily="18" charset="0"/>
              </a:rPr>
              <a:t>seniors control knowledge and power. </a:t>
            </a:r>
            <a:br>
              <a:rPr lang="en-US" altLang="en-US" sz="2000" b="0">
                <a:cs typeface="Times New Roman" panose="02020603050405020304" pitchFamily="18" charset="0"/>
              </a:rPr>
            </a:br>
            <a:r>
              <a:rPr lang="en-US" altLang="en-US" sz="2000" b="0">
                <a:cs typeface="Times New Roman" panose="02020603050405020304" pitchFamily="18" charset="0"/>
              </a:rPr>
              <a:t>In rapidly changing societies </a:t>
            </a:r>
            <a:r>
              <a:rPr lang="en-US" altLang="en-US" sz="2000" b="0"/>
              <a:t>(1968 in the West), future is a priority, </a:t>
            </a:r>
            <a:br>
              <a:rPr lang="en-US" altLang="en-US" sz="2000" b="0"/>
            </a:br>
            <a:r>
              <a:rPr lang="en-US" altLang="en-US" sz="2000" b="0"/>
              <a:t>with techno-scientific progress, seniors’ experience and power are decommissioned, </a:t>
            </a:r>
          </a:p>
          <a:p>
            <a:pPr lvl="2" algn="ctr">
              <a:buFont typeface="Zapf Dingbats" charset="2"/>
              <a:buNone/>
            </a:pPr>
            <a:r>
              <a:rPr lang="en-US" altLang="en-US" sz="2000" b="0"/>
              <a:t>and youth lead social change </a:t>
            </a:r>
            <a:br>
              <a:rPr lang="en-US" altLang="en-US" sz="2000" b="0"/>
            </a:br>
            <a:r>
              <a:rPr lang="en-US" altLang="en-US" sz="2000" b="0"/>
              <a:t/>
            </a:r>
            <a:br>
              <a:rPr lang="en-US" altLang="en-US" sz="2000" b="0"/>
            </a:br>
            <a:endParaRPr lang="en-US" altLang="en-US" sz="1800"/>
          </a:p>
          <a:p>
            <a:pPr algn="ctr"/>
            <a:endParaRPr lang="en-US" altLang="en-US" sz="1800" i="1"/>
          </a:p>
        </p:txBody>
      </p:sp>
      <p:sp>
        <p:nvSpPr>
          <p:cNvPr id="33796" name="Rectangle 3"/>
          <p:cNvSpPr>
            <a:spLocks noChangeArrowheads="1"/>
          </p:cNvSpPr>
          <p:nvPr/>
        </p:nvSpPr>
        <p:spPr bwMode="auto">
          <a:xfrm>
            <a:off x="1831976" y="-530225"/>
            <a:ext cx="943292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lvl1pPr marL="342900" indent="-342900" defTabSz="957263">
              <a:spcBef>
                <a:spcPct val="20000"/>
              </a:spcBef>
              <a:spcAft>
                <a:spcPct val="100000"/>
              </a:spcAft>
              <a:tabLst>
                <a:tab pos="741363" algn="l"/>
              </a:tabLst>
              <a:defRPr sz="2500" b="1">
                <a:solidFill>
                  <a:schemeClr val="tx1"/>
                </a:solidFill>
                <a:latin typeface="Times New Roman" panose="02020603050405020304" pitchFamily="18" charset="0"/>
              </a:defRPr>
            </a:lvl1pPr>
            <a:lvl2pPr marL="742950" indent="-285750" defTabSz="957263">
              <a:spcBef>
                <a:spcPct val="20000"/>
              </a:spcBef>
              <a:buClr>
                <a:schemeClr val="tx1"/>
              </a:buClr>
              <a:buFont typeface="Zapf Dingbats" charset="2"/>
              <a:buChar char="l"/>
              <a:tabLst>
                <a:tab pos="741363" algn="l"/>
              </a:tabLst>
              <a:defRPr sz="2100" b="1">
                <a:solidFill>
                  <a:schemeClr val="tx1"/>
                </a:solidFill>
                <a:latin typeface="Times New Roman" panose="02020603050405020304" pitchFamily="18" charset="0"/>
              </a:defRPr>
            </a:lvl2pPr>
            <a:lvl3pPr marL="414338" defTabSz="957263">
              <a:spcBef>
                <a:spcPct val="20000"/>
              </a:spcBef>
              <a:buClr>
                <a:schemeClr val="tx1"/>
              </a:buClr>
              <a:buFont typeface="Zapf Dingbats" charset="2"/>
              <a:buChar char="l"/>
              <a:tabLst>
                <a:tab pos="741363" algn="l"/>
              </a:tabLst>
              <a:defRPr sz="1700" b="1">
                <a:solidFill>
                  <a:schemeClr val="tx1"/>
                </a:solidFill>
                <a:latin typeface="Times New Roman" panose="02020603050405020304" pitchFamily="18" charset="0"/>
              </a:defRPr>
            </a:lvl3pPr>
            <a:lvl4pPr marL="1600200" indent="-228600" defTabSz="957263">
              <a:spcBef>
                <a:spcPct val="20000"/>
              </a:spcBef>
              <a:tabLst>
                <a:tab pos="741363" algn="l"/>
              </a:tabLst>
              <a:defRPr sz="1700">
                <a:solidFill>
                  <a:schemeClr val="tx1"/>
                </a:solidFill>
                <a:latin typeface="Times New Roman" panose="02020603050405020304" pitchFamily="18" charset="0"/>
              </a:defRPr>
            </a:lvl4pPr>
            <a:lvl5pPr marL="2057400" indent="-228600" defTabSz="957263">
              <a:spcBef>
                <a:spcPct val="20000"/>
              </a:spcBef>
              <a:tabLst>
                <a:tab pos="741363" algn="l"/>
              </a:tabLst>
              <a:defRPr sz="1500">
                <a:solidFill>
                  <a:schemeClr val="tx1"/>
                </a:solidFill>
                <a:latin typeface="Times New Roman" panose="02020603050405020304" pitchFamily="18" charset="0"/>
              </a:defRPr>
            </a:lvl5pPr>
            <a:lvl6pPr marL="2514600" indent="-228600" defTabSz="957263" eaLnBrk="0" fontAlgn="base" hangingPunct="0">
              <a:spcBef>
                <a:spcPct val="20000"/>
              </a:spcBef>
              <a:spcAft>
                <a:spcPct val="0"/>
              </a:spcAft>
              <a:tabLst>
                <a:tab pos="741363" algn="l"/>
              </a:tabLst>
              <a:defRPr sz="1500">
                <a:solidFill>
                  <a:schemeClr val="tx1"/>
                </a:solidFill>
                <a:latin typeface="Times New Roman" panose="02020603050405020304" pitchFamily="18" charset="0"/>
              </a:defRPr>
            </a:lvl6pPr>
            <a:lvl7pPr marL="2971800" indent="-228600" defTabSz="957263" eaLnBrk="0" fontAlgn="base" hangingPunct="0">
              <a:spcBef>
                <a:spcPct val="20000"/>
              </a:spcBef>
              <a:spcAft>
                <a:spcPct val="0"/>
              </a:spcAft>
              <a:tabLst>
                <a:tab pos="741363" algn="l"/>
              </a:tabLst>
              <a:defRPr sz="1500">
                <a:solidFill>
                  <a:schemeClr val="tx1"/>
                </a:solidFill>
                <a:latin typeface="Times New Roman" panose="02020603050405020304" pitchFamily="18" charset="0"/>
              </a:defRPr>
            </a:lvl7pPr>
            <a:lvl8pPr marL="3429000" indent="-228600" defTabSz="957263" eaLnBrk="0" fontAlgn="base" hangingPunct="0">
              <a:spcBef>
                <a:spcPct val="20000"/>
              </a:spcBef>
              <a:spcAft>
                <a:spcPct val="0"/>
              </a:spcAft>
              <a:tabLst>
                <a:tab pos="741363" algn="l"/>
              </a:tabLst>
              <a:defRPr sz="1500">
                <a:solidFill>
                  <a:schemeClr val="tx1"/>
                </a:solidFill>
                <a:latin typeface="Times New Roman" panose="02020603050405020304" pitchFamily="18" charset="0"/>
              </a:defRPr>
            </a:lvl8pPr>
            <a:lvl9pPr marL="3886200" indent="-228600" defTabSz="957263" eaLnBrk="0" fontAlgn="base" hangingPunct="0">
              <a:spcBef>
                <a:spcPct val="20000"/>
              </a:spcBef>
              <a:spcAft>
                <a:spcPct val="0"/>
              </a:spcAft>
              <a:tabLst>
                <a:tab pos="741363" algn="l"/>
              </a:tabLst>
              <a:defRPr sz="1500">
                <a:solidFill>
                  <a:schemeClr val="tx1"/>
                </a:solidFill>
                <a:latin typeface="Times New Roman" panose="02020603050405020304" pitchFamily="18" charset="0"/>
              </a:defRPr>
            </a:lvl9pPr>
          </a:lstStyle>
          <a:p>
            <a:pPr lvl="2" algn="ctr">
              <a:spcAft>
                <a:spcPct val="20000"/>
              </a:spcAft>
              <a:buFont typeface="Zapf Dingbats" charset="2"/>
              <a:buNone/>
            </a:pPr>
            <a:endParaRPr lang="fr-FR" altLang="en-US" sz="2500"/>
          </a:p>
        </p:txBody>
      </p:sp>
      <p:sp>
        <p:nvSpPr>
          <p:cNvPr id="33797" name="Rectangle 2"/>
          <p:cNvSpPr>
            <a:spLocks noChangeArrowheads="1"/>
          </p:cNvSpPr>
          <p:nvPr/>
        </p:nvSpPr>
        <p:spPr bwMode="auto">
          <a:xfrm>
            <a:off x="1828800" y="636588"/>
            <a:ext cx="8534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lvl1pPr marL="342900" indent="-342900" defTabSz="957263">
              <a:spcBef>
                <a:spcPct val="20000"/>
              </a:spcBef>
              <a:spcAft>
                <a:spcPct val="100000"/>
              </a:spcAft>
              <a:tabLst>
                <a:tab pos="741363" algn="l"/>
              </a:tabLst>
              <a:defRPr sz="2500" b="1">
                <a:solidFill>
                  <a:schemeClr val="tx1"/>
                </a:solidFill>
                <a:latin typeface="Times New Roman" panose="02020603050405020304" pitchFamily="18" charset="0"/>
              </a:defRPr>
            </a:lvl1pPr>
            <a:lvl2pPr marL="249238" indent="-84138" defTabSz="957263">
              <a:spcBef>
                <a:spcPct val="20000"/>
              </a:spcBef>
              <a:buClr>
                <a:schemeClr val="tx1"/>
              </a:buClr>
              <a:buFont typeface="Zapf Dingbats" charset="2"/>
              <a:buChar char="l"/>
              <a:tabLst>
                <a:tab pos="741363" algn="l"/>
              </a:tabLst>
              <a:defRPr sz="2100" b="1">
                <a:solidFill>
                  <a:schemeClr val="tx1"/>
                </a:solidFill>
                <a:latin typeface="Times New Roman" panose="02020603050405020304" pitchFamily="18" charset="0"/>
              </a:defRPr>
            </a:lvl2pPr>
            <a:lvl3pPr marL="582613" indent="-168275" defTabSz="957263">
              <a:spcBef>
                <a:spcPct val="20000"/>
              </a:spcBef>
              <a:buClr>
                <a:schemeClr val="tx1"/>
              </a:buClr>
              <a:buFont typeface="Zapf Dingbats" charset="2"/>
              <a:buChar char="l"/>
              <a:tabLst>
                <a:tab pos="741363" algn="l"/>
              </a:tabLst>
              <a:defRPr sz="1700" b="1">
                <a:solidFill>
                  <a:schemeClr val="tx1"/>
                </a:solidFill>
                <a:latin typeface="Times New Roman" panose="02020603050405020304" pitchFamily="18" charset="0"/>
              </a:defRPr>
            </a:lvl3pPr>
            <a:lvl4pPr marL="1600200" indent="-228600" defTabSz="957263">
              <a:spcBef>
                <a:spcPct val="20000"/>
              </a:spcBef>
              <a:tabLst>
                <a:tab pos="741363" algn="l"/>
              </a:tabLst>
              <a:defRPr sz="1700">
                <a:solidFill>
                  <a:schemeClr val="tx1"/>
                </a:solidFill>
                <a:latin typeface="Times New Roman" panose="02020603050405020304" pitchFamily="18" charset="0"/>
              </a:defRPr>
            </a:lvl4pPr>
            <a:lvl5pPr marL="2057400" indent="-228600" defTabSz="957263">
              <a:spcBef>
                <a:spcPct val="20000"/>
              </a:spcBef>
              <a:tabLst>
                <a:tab pos="741363" algn="l"/>
              </a:tabLst>
              <a:defRPr sz="1500">
                <a:solidFill>
                  <a:schemeClr val="tx1"/>
                </a:solidFill>
                <a:latin typeface="Times New Roman" panose="02020603050405020304" pitchFamily="18" charset="0"/>
              </a:defRPr>
            </a:lvl5pPr>
            <a:lvl6pPr marL="2514600" indent="-228600" defTabSz="957263" eaLnBrk="0" fontAlgn="base" hangingPunct="0">
              <a:spcBef>
                <a:spcPct val="20000"/>
              </a:spcBef>
              <a:spcAft>
                <a:spcPct val="0"/>
              </a:spcAft>
              <a:tabLst>
                <a:tab pos="741363" algn="l"/>
              </a:tabLst>
              <a:defRPr sz="1500">
                <a:solidFill>
                  <a:schemeClr val="tx1"/>
                </a:solidFill>
                <a:latin typeface="Times New Roman" panose="02020603050405020304" pitchFamily="18" charset="0"/>
              </a:defRPr>
            </a:lvl6pPr>
            <a:lvl7pPr marL="2971800" indent="-228600" defTabSz="957263" eaLnBrk="0" fontAlgn="base" hangingPunct="0">
              <a:spcBef>
                <a:spcPct val="20000"/>
              </a:spcBef>
              <a:spcAft>
                <a:spcPct val="0"/>
              </a:spcAft>
              <a:tabLst>
                <a:tab pos="741363" algn="l"/>
              </a:tabLst>
              <a:defRPr sz="1500">
                <a:solidFill>
                  <a:schemeClr val="tx1"/>
                </a:solidFill>
                <a:latin typeface="Times New Roman" panose="02020603050405020304" pitchFamily="18" charset="0"/>
              </a:defRPr>
            </a:lvl7pPr>
            <a:lvl8pPr marL="3429000" indent="-228600" defTabSz="957263" eaLnBrk="0" fontAlgn="base" hangingPunct="0">
              <a:spcBef>
                <a:spcPct val="20000"/>
              </a:spcBef>
              <a:spcAft>
                <a:spcPct val="0"/>
              </a:spcAft>
              <a:tabLst>
                <a:tab pos="741363" algn="l"/>
              </a:tabLst>
              <a:defRPr sz="1500">
                <a:solidFill>
                  <a:schemeClr val="tx1"/>
                </a:solidFill>
                <a:latin typeface="Times New Roman" panose="02020603050405020304" pitchFamily="18" charset="0"/>
              </a:defRPr>
            </a:lvl8pPr>
            <a:lvl9pPr marL="3886200" indent="-228600" defTabSz="957263" eaLnBrk="0" fontAlgn="base" hangingPunct="0">
              <a:spcBef>
                <a:spcPct val="20000"/>
              </a:spcBef>
              <a:spcAft>
                <a:spcPct val="0"/>
              </a:spcAft>
              <a:tabLst>
                <a:tab pos="741363" algn="l"/>
              </a:tabLst>
              <a:defRPr sz="1500">
                <a:solidFill>
                  <a:schemeClr val="tx1"/>
                </a:solidFill>
                <a:latin typeface="Times New Roman" panose="02020603050405020304" pitchFamily="18" charset="0"/>
              </a:defRPr>
            </a:lvl9pPr>
          </a:lstStyle>
          <a:p>
            <a:pPr lvl="2" algn="ctr">
              <a:buFont typeface="Zapf Dingbats" charset="2"/>
              <a:buNone/>
            </a:pPr>
            <a:r>
              <a:rPr lang="en-US" altLang="en-US" sz="2400">
                <a:solidFill>
                  <a:srgbClr val="000000"/>
                </a:solidFill>
              </a:rPr>
              <a:t>Theory of generations Karl Mannheim</a:t>
            </a:r>
            <a:r>
              <a:rPr lang="en-US" altLang="en-US" sz="2400">
                <a:ea typeface="MS PGothic" panose="020B0600070205080204" pitchFamily="34" charset="-128"/>
              </a:rPr>
              <a:t> (1928)</a:t>
            </a:r>
            <a:endParaRPr lang="en-US" altLang="en-US" sz="2400"/>
          </a:p>
          <a:p>
            <a:pPr lvl="1" algn="ctr">
              <a:buFont typeface="Zapf Dingbats" charset="2"/>
              <a:buNone/>
            </a:pPr>
            <a:r>
              <a:rPr lang="en-US" altLang="en-US" sz="2000"/>
              <a:t>New generations emerge from youth when </a:t>
            </a:r>
            <a:br>
              <a:rPr lang="en-US" altLang="en-US" sz="2000"/>
            </a:br>
            <a:r>
              <a:rPr lang="en-US" altLang="en-US" sz="2000"/>
              <a:t>cultural models of socialization are disrupted </a:t>
            </a:r>
            <a:br>
              <a:rPr lang="en-US" altLang="en-US" sz="2000"/>
            </a:br>
            <a:r>
              <a:rPr lang="en-US" altLang="en-US" sz="2000"/>
              <a:t>(post first world war Germany)</a:t>
            </a:r>
            <a:br>
              <a:rPr lang="en-US" altLang="en-US" sz="2000"/>
            </a:br>
            <a:endParaRPr lang="en-US" altLang="en-US" sz="2000"/>
          </a:p>
        </p:txBody>
      </p:sp>
      <p:sp>
        <p:nvSpPr>
          <p:cNvPr id="33798" name="Rectangle 1"/>
          <p:cNvSpPr>
            <a:spLocks noChangeArrowheads="1"/>
          </p:cNvSpPr>
          <p:nvPr/>
        </p:nvSpPr>
        <p:spPr bwMode="auto">
          <a:xfrm>
            <a:off x="3446463" y="1773238"/>
            <a:ext cx="495300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chemeClr val="tx1"/>
                </a:solidFill>
                <a:latin typeface="Times New Roman" panose="02020603050405020304" pitchFamily="18" charset="0"/>
              </a:defRPr>
            </a:lvl1pPr>
            <a:lvl2pPr marL="742950" indent="-285750">
              <a:defRPr sz="1400">
                <a:solidFill>
                  <a:schemeClr val="tx1"/>
                </a:solidFill>
                <a:latin typeface="Times New Roman" panose="02020603050405020304" pitchFamily="18" charset="0"/>
              </a:defRPr>
            </a:lvl2pPr>
            <a:lvl3pPr marL="414338">
              <a:defRPr sz="1400">
                <a:solidFill>
                  <a:schemeClr val="tx1"/>
                </a:solidFill>
                <a:latin typeface="Times New Roman" panose="02020603050405020304" pitchFamily="18" charset="0"/>
              </a:defRPr>
            </a:lvl3pPr>
            <a:lvl4pPr marL="1600200" indent="-228600">
              <a:defRPr sz="1400">
                <a:solidFill>
                  <a:schemeClr val="tx1"/>
                </a:solidFill>
                <a:latin typeface="Times New Roman" panose="02020603050405020304" pitchFamily="18" charset="0"/>
              </a:defRPr>
            </a:lvl4pPr>
            <a:lvl5pPr marL="2057400" indent="-22860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lvl="2" algn="ctr"/>
            <a:r>
              <a:rPr lang="en-US" altLang="en-US" sz="2000" b="1"/>
              <a:t>3</a:t>
            </a:r>
            <a:br>
              <a:rPr lang="en-US" altLang="en-US" sz="2000" b="1"/>
            </a:br>
            <a:r>
              <a:rPr lang="en-US" altLang="en-US" sz="2000" b="1"/>
              <a:t>Norman Ryder (1965) </a:t>
            </a:r>
            <a:r>
              <a:rPr lang="en-US" altLang="en-US" sz="2000"/>
              <a:t/>
            </a:r>
            <a:br>
              <a:rPr lang="en-US" altLang="en-US" sz="2000"/>
            </a:br>
            <a:r>
              <a:rPr lang="en-US" altLang="en-US" sz="2000"/>
              <a:t>“Cohort effect” as a major element of  </a:t>
            </a:r>
            <a:br>
              <a:rPr lang="en-US" altLang="en-US" sz="2000"/>
            </a:br>
            <a:r>
              <a:rPr lang="en-US" altLang="en-US" sz="2000"/>
              <a:t> “demographic metabolism” </a:t>
            </a:r>
            <a:br>
              <a:rPr lang="en-US" altLang="en-US" sz="2000"/>
            </a:br>
            <a:r>
              <a:rPr lang="en-US" altLang="en-US" sz="2000"/>
              <a:t>(see Wolfgang Lutz 2013)</a:t>
            </a:r>
            <a:endParaRPr lang="en-US" altLang="en-US"/>
          </a:p>
        </p:txBody>
      </p:sp>
      <p:sp>
        <p:nvSpPr>
          <p:cNvPr id="33799" name="Rectangle 2"/>
          <p:cNvSpPr>
            <a:spLocks noChangeArrowheads="1"/>
          </p:cNvSpPr>
          <p:nvPr/>
        </p:nvSpPr>
        <p:spPr bwMode="auto">
          <a:xfrm>
            <a:off x="1497014" y="6435726"/>
            <a:ext cx="93297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defRPr>
            </a:lvl1pPr>
            <a:lvl2pPr marL="742950" indent="-285750">
              <a:defRPr sz="1400">
                <a:solidFill>
                  <a:schemeClr val="tx1"/>
                </a:solidFill>
                <a:latin typeface="Times New Roman" panose="02020603050405020304" pitchFamily="18" charset="0"/>
              </a:defRPr>
            </a:lvl2pPr>
            <a:lvl3pPr marL="1143000" indent="-228600">
              <a:defRPr sz="1400">
                <a:solidFill>
                  <a:schemeClr val="tx1"/>
                </a:solidFill>
                <a:latin typeface="Times New Roman" panose="02020603050405020304" pitchFamily="18" charset="0"/>
              </a:defRPr>
            </a:lvl3pPr>
            <a:lvl4pPr marL="1600200" indent="-228600">
              <a:defRPr sz="1400">
                <a:solidFill>
                  <a:schemeClr val="tx1"/>
                </a:solidFill>
                <a:latin typeface="Times New Roman" panose="02020603050405020304" pitchFamily="18" charset="0"/>
              </a:defRPr>
            </a:lvl4pPr>
            <a:lvl5pPr marL="2057400" indent="-22860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r>
              <a:rPr lang="en-US" altLang="en-US" sz="1000">
                <a:solidFill>
                  <a:srgbClr val="000000"/>
                </a:solidFill>
                <a:latin typeface="Verdana" panose="020B0604030504040204" pitchFamily="34" charset="0"/>
              </a:rPr>
              <a:t>Lutz, W. 2013. Demographic metabolism: A predictive theory of socioeconomic change. Population and Development Review 38: 283–301.</a:t>
            </a:r>
            <a:endParaRPr lang="en-US" altLang="en-US" sz="1000"/>
          </a:p>
        </p:txBody>
      </p:sp>
    </p:spTree>
    <p:extLst>
      <p:ext uri="{BB962C8B-B14F-4D97-AF65-F5344CB8AC3E}">
        <p14:creationId xmlns:p14="http://schemas.microsoft.com/office/powerpoint/2010/main" val="283698214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99D99350-10B2-48D8-B473-B52E0D716DAE}" vid="{376E72C5-831F-4F26-91AF-E8F6813AC1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5618</TotalTime>
  <Words>9832</Words>
  <Application>Microsoft Office PowerPoint</Application>
  <PresentationFormat>Widescreen</PresentationFormat>
  <Paragraphs>1119</Paragraphs>
  <Slides>76</Slides>
  <Notes>55</Notes>
  <HiddenSlides>1</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93" baseType="lpstr">
      <vt:lpstr>MS PGothic</vt:lpstr>
      <vt:lpstr>Arial</vt:lpstr>
      <vt:lpstr>Arial Narrow</vt:lpstr>
      <vt:lpstr>Calibri</vt:lpstr>
      <vt:lpstr>Calibri Light</vt:lpstr>
      <vt:lpstr>Cambria</vt:lpstr>
      <vt:lpstr>Courier New</vt:lpstr>
      <vt:lpstr>Old English Text MT</vt:lpstr>
      <vt:lpstr>Papyrus</vt:lpstr>
      <vt:lpstr>Symbol</vt:lpstr>
      <vt:lpstr>Times New Roman</vt:lpstr>
      <vt:lpstr>Verdana</vt:lpstr>
      <vt:lpstr>Wingdings</vt:lpstr>
      <vt:lpstr>Wingdings 3</vt:lpstr>
      <vt:lpstr>Zapf Dingbats</vt:lpstr>
      <vt:lpstr>Theme1</vt:lpstr>
      <vt:lpstr>Equation</vt:lpstr>
      <vt:lpstr>PowerPoint Presentation</vt:lpstr>
      <vt:lpstr>PowerPoint Presentation</vt:lpstr>
      <vt:lpstr>PowerPoint Presentation</vt:lpstr>
      <vt:lpstr>PowerPoint Presentation</vt:lpstr>
      <vt:lpstr>PowerPoint Presentation</vt:lpstr>
      <vt:lpstr>For economists  =&gt; How the Nobel        came to Angus Deaton ?  (or at least it did not ruin      his odds to earn 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gender wag gap across cohorts: the role of education in 12 countries</vt:lpstr>
      <vt:lpstr>PowerPoint Presentation</vt:lpstr>
      <vt:lpstr>Our specific contribution</vt:lpstr>
      <vt:lpstr>Reversed education gender gap and  maintained wage gender gap in the U.S.</vt:lpstr>
      <vt:lpstr>Two relevant processes</vt:lpstr>
      <vt:lpstr>Gender gaps across space and time</vt:lpstr>
      <vt:lpstr>Data and variables</vt:lpstr>
      <vt:lpstr>APC-GO (Gap/Oaxaca) model</vt:lpstr>
      <vt:lpstr>Structure of data</vt:lpstr>
      <vt:lpstr>Part I: Blinder-Oaxaca decomposition in each cell apc of the Lexis Table </vt:lpstr>
      <vt:lpstr>Part II: APC-lag of the uapc</vt:lpstr>
      <vt:lpstr>Part II: APC-lag of the uapc</vt:lpstr>
      <vt:lpstr>Summary</vt:lpstr>
      <vt:lpstr>The Gender gap in Education &amp; Wages in 12 countries</vt:lpstr>
      <vt:lpstr>Educational expansion by gender</vt:lpstr>
      <vt:lpstr>Reversal of gender gap in education</vt:lpstr>
      <vt:lpstr>Narrowing of gender wage gap</vt:lpstr>
      <vt:lpstr>Gender wage gap by education</vt:lpstr>
      <vt:lpstr>The unexplained gender wage gap</vt:lpstr>
      <vt:lpstr>Convergence of the gender composition of the top Quartile</vt:lpstr>
      <vt:lpstr>Convergence of the gender composition of the top Decile</vt:lpstr>
      <vt:lpstr>Convergence of the gender composition of the top Decile</vt:lpstr>
      <vt:lpstr>Conclusions</vt:lpstr>
      <vt:lpstr>PowerPoint Presentation</vt:lpstr>
      <vt:lpstr>PowerPoint Presentation</vt:lpstr>
    </vt:vector>
  </TitlesOfParts>
  <Company>University of Luxembourg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Logitrank Based Measures of Joint Income and Wealth Distributions: Trends of Inequality in the United States, 1992 to 2013</dc:title>
  <dc:creator>Eyal BAR-HAIM</dc:creator>
  <cp:lastModifiedBy> </cp:lastModifiedBy>
  <cp:revision>100</cp:revision>
  <dcterms:created xsi:type="dcterms:W3CDTF">2017-07-14T07:46:53Z</dcterms:created>
  <dcterms:modified xsi:type="dcterms:W3CDTF">2022-07-08T04:47:47Z</dcterms:modified>
</cp:coreProperties>
</file>