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711" r:id="rId2"/>
    <p:sldId id="780" r:id="rId3"/>
    <p:sldId id="705" r:id="rId4"/>
    <p:sldId id="638" r:id="rId5"/>
    <p:sldId id="829" r:id="rId6"/>
    <p:sldId id="833" r:id="rId7"/>
    <p:sldId id="830" r:id="rId8"/>
    <p:sldId id="831" r:id="rId9"/>
    <p:sldId id="834" r:id="rId10"/>
    <p:sldId id="835" r:id="rId11"/>
  </p:sldIdLst>
  <p:sldSz cx="9906000" cy="6858000" type="A4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3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073D9"/>
    <a:srgbClr val="3399FF"/>
    <a:srgbClr val="009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6213" autoAdjust="0"/>
  </p:normalViewPr>
  <p:slideViewPr>
    <p:cSldViewPr>
      <p:cViewPr varScale="1">
        <p:scale>
          <a:sx n="111" d="100"/>
          <a:sy n="111" d="100"/>
        </p:scale>
        <p:origin x="1104" y="96"/>
      </p:cViewPr>
      <p:guideLst>
        <p:guide orient="horz" pos="-3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9301FDC-9341-48FA-B511-40F6E7C3C3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20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EA117A-97DB-4C2D-B471-6CC49C24E1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906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8C6F82-9919-418F-A1A2-51D5DB9C5AD8}" type="slidenum">
              <a:rPr lang="fr-FR" sz="1200"/>
              <a:pPr/>
              <a:t>1</a:t>
            </a:fld>
            <a:endParaRPr 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76245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46113" y="744538"/>
            <a:ext cx="537686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Louis</a:t>
            </a:r>
            <a:endParaRPr lang="lb-L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E0ECF-F178-4F17-9915-3F58EFF28632}" type="slidenum">
              <a:rPr lang="lb-LU" smtClean="0"/>
              <a:t>3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26899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620DB8-BF28-451C-9FA5-95572BF2C0D0}" type="slidenum">
              <a:rPr lang="fr-FR" sz="1200"/>
              <a:pPr/>
              <a:t>4</a:t>
            </a:fld>
            <a:endParaRPr lang="fr-F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66165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620DB8-BF28-451C-9FA5-95572BF2C0D0}" type="slidenum">
              <a:rPr lang="fr-FR" sz="1200"/>
              <a:pPr/>
              <a:t>5</a:t>
            </a:fld>
            <a:endParaRPr lang="fr-F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2457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620DB8-BF28-451C-9FA5-95572BF2C0D0}" type="slidenum">
              <a:rPr lang="fr-FR" sz="1200"/>
              <a:pPr/>
              <a:t>6</a:t>
            </a:fld>
            <a:endParaRPr lang="fr-F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8067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620DB8-BF28-451C-9FA5-95572BF2C0D0}" type="slidenum">
              <a:rPr lang="fr-FR" sz="1200"/>
              <a:pPr/>
              <a:t>7</a:t>
            </a:fld>
            <a:endParaRPr lang="fr-F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8037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620DB8-BF28-451C-9FA5-95572BF2C0D0}" type="slidenum">
              <a:rPr lang="fr-FR" sz="1200"/>
              <a:pPr/>
              <a:t>8</a:t>
            </a:fld>
            <a:endParaRPr lang="fr-F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84654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620DB8-BF28-451C-9FA5-95572BF2C0D0}" type="slidenum">
              <a:rPr lang="fr-FR" sz="1200"/>
              <a:pPr/>
              <a:t>9</a:t>
            </a:fld>
            <a:endParaRPr lang="fr-F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01777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620DB8-BF28-451C-9FA5-95572BF2C0D0}" type="slidenum">
              <a:rPr lang="fr-FR" sz="1200"/>
              <a:pPr/>
              <a:t>10</a:t>
            </a:fld>
            <a:endParaRPr lang="fr-F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9341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38088-31A5-4A1F-BB4B-0BD9071964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6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E80-2BE0-4E77-A6ED-218C38F349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31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438" y="195263"/>
            <a:ext cx="2000250" cy="5846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9513" y="195263"/>
            <a:ext cx="5851525" cy="5846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12296-B39C-4F77-88E0-7E6B0D50F8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66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1483B-6ED8-42E0-A444-9D3BEED914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09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429F-4CCA-4E27-8A46-802F3692F7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34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815975"/>
            <a:ext cx="39147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7325" y="815975"/>
            <a:ext cx="39163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BC96F-AE4D-4F20-B8B0-5D549A3D7F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22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14572-860A-4A9F-B86F-FC78ED1DF1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81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83932-414C-4245-98A3-3565DA29DE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59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AD061-6E93-4CFA-B6AF-C9B48B4BCA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4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38F3C-BF7B-48D8-B8FB-B57512C304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64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DD0A9-996C-469E-8A9C-B93B46E11F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94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79513" y="195263"/>
            <a:ext cx="74485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2" tIns="39676" rIns="79352" bIns="39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Générations et classes sociales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0" y="815975"/>
            <a:ext cx="7983538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352" tIns="39676" rIns="79352" bIns="39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152400" y="152400"/>
            <a:ext cx="0" cy="655320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23"/>
          <p:cNvSpPr>
            <a:spLocks noChangeShapeType="1"/>
          </p:cNvSpPr>
          <p:nvPr/>
        </p:nvSpPr>
        <p:spPr bwMode="auto">
          <a:xfrm>
            <a:off x="9753600" y="152400"/>
            <a:ext cx="0" cy="655320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24"/>
          <p:cNvSpPr>
            <a:spLocks noChangeShapeType="1"/>
          </p:cNvSpPr>
          <p:nvPr/>
        </p:nvSpPr>
        <p:spPr bwMode="auto">
          <a:xfrm flipH="1" flipV="1">
            <a:off x="152400" y="152400"/>
            <a:ext cx="9601200" cy="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25"/>
          <p:cNvSpPr>
            <a:spLocks noChangeShapeType="1"/>
          </p:cNvSpPr>
          <p:nvPr/>
        </p:nvSpPr>
        <p:spPr bwMode="auto">
          <a:xfrm flipH="1">
            <a:off x="152400" y="6705600"/>
            <a:ext cx="9601200" cy="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3CDEE65-08A2-4211-81D6-E9549143CC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Times New Roman" pitchFamily="18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Times New Roman" pitchFamily="18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Times New Roman" pitchFamily="18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Times New Roman" pitchFamily="18" charset="0"/>
        </a:defRPr>
      </a:lvl5pPr>
      <a:lvl6pPr marL="457200" algn="l" defTabSz="957263" rtl="0" eaLnBrk="0" fontAlgn="base" hangingPunct="0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Times New Roman" pitchFamily="18" charset="0"/>
        </a:defRPr>
      </a:lvl6pPr>
      <a:lvl7pPr marL="914400" algn="l" defTabSz="957263" rtl="0" eaLnBrk="0" fontAlgn="base" hangingPunct="0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Times New Roman" pitchFamily="18" charset="0"/>
        </a:defRPr>
      </a:lvl7pPr>
      <a:lvl8pPr marL="1371600" algn="l" defTabSz="957263" rtl="0" eaLnBrk="0" fontAlgn="base" hangingPunct="0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Times New Roman" pitchFamily="18" charset="0"/>
        </a:defRPr>
      </a:lvl8pPr>
      <a:lvl9pPr marL="1828800" algn="l" defTabSz="957263" rtl="0" eaLnBrk="0" fontAlgn="base" hangingPunct="0">
        <a:spcBef>
          <a:spcPct val="0"/>
        </a:spcBef>
        <a:spcAft>
          <a:spcPct val="0"/>
        </a:spcAft>
        <a:defRPr sz="13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957263" rtl="0" eaLnBrk="0" fontAlgn="base" hangingPunct="0">
        <a:spcBef>
          <a:spcPct val="20000"/>
        </a:spcBef>
        <a:spcAft>
          <a:spcPct val="100000"/>
        </a:spcAft>
        <a:tabLst>
          <a:tab pos="741363" algn="l"/>
        </a:tabLst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249238" indent="-84138" algn="l" defTabSz="9572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Zapf Dingbats" charset="2"/>
        <a:buChar char="l"/>
        <a:tabLst>
          <a:tab pos="741363" algn="l"/>
        </a:tabLst>
        <a:defRPr sz="1700" b="1">
          <a:solidFill>
            <a:schemeClr val="tx1"/>
          </a:solidFill>
          <a:latin typeface="+mn-lt"/>
        </a:defRPr>
      </a:lvl2pPr>
      <a:lvl3pPr marL="582613" indent="-168275" algn="l" defTabSz="9572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Zapf Dingbats" charset="2"/>
        <a:buChar char="l"/>
        <a:tabLst>
          <a:tab pos="741363" algn="l"/>
        </a:tabLst>
        <a:defRPr sz="1300" b="1">
          <a:solidFill>
            <a:schemeClr val="tx1"/>
          </a:solidFill>
          <a:latin typeface="+mn-lt"/>
        </a:defRPr>
      </a:lvl3pPr>
      <a:lvl4pPr marL="747713" indent="623888" algn="l" defTabSz="957263" rtl="0" eaLnBrk="0" fontAlgn="base" hangingPunct="0">
        <a:spcBef>
          <a:spcPct val="20000"/>
        </a:spcBef>
        <a:spcAft>
          <a:spcPct val="0"/>
        </a:spcAft>
        <a:tabLst>
          <a:tab pos="741363" algn="l"/>
        </a:tabLst>
        <a:defRPr sz="1300">
          <a:solidFill>
            <a:schemeClr val="tx1"/>
          </a:solidFill>
          <a:latin typeface="+mn-lt"/>
        </a:defRPr>
      </a:lvl4pPr>
      <a:lvl5pPr marL="995363" indent="74613" algn="l" defTabSz="957263" rtl="0" eaLnBrk="0" fontAlgn="base" hangingPunct="0">
        <a:spcBef>
          <a:spcPct val="20000"/>
        </a:spcBef>
        <a:spcAft>
          <a:spcPct val="0"/>
        </a:spcAft>
        <a:tabLst>
          <a:tab pos="741363" algn="l"/>
        </a:tabLst>
        <a:defRPr sz="1100">
          <a:solidFill>
            <a:schemeClr val="tx1"/>
          </a:solidFill>
          <a:latin typeface="+mn-lt"/>
        </a:defRPr>
      </a:lvl5pPr>
      <a:lvl6pPr marL="1452563" indent="74613" algn="l" defTabSz="957263" rtl="0" eaLnBrk="0" fontAlgn="base" hangingPunct="0">
        <a:spcBef>
          <a:spcPct val="20000"/>
        </a:spcBef>
        <a:spcAft>
          <a:spcPct val="0"/>
        </a:spcAft>
        <a:tabLst>
          <a:tab pos="741363" algn="l"/>
        </a:tabLst>
        <a:defRPr sz="1100">
          <a:solidFill>
            <a:schemeClr val="tx1"/>
          </a:solidFill>
          <a:latin typeface="+mn-lt"/>
        </a:defRPr>
      </a:lvl6pPr>
      <a:lvl7pPr marL="1909763" indent="74613" algn="l" defTabSz="957263" rtl="0" eaLnBrk="0" fontAlgn="base" hangingPunct="0">
        <a:spcBef>
          <a:spcPct val="20000"/>
        </a:spcBef>
        <a:spcAft>
          <a:spcPct val="0"/>
        </a:spcAft>
        <a:tabLst>
          <a:tab pos="741363" algn="l"/>
        </a:tabLst>
        <a:defRPr sz="1100">
          <a:solidFill>
            <a:schemeClr val="tx1"/>
          </a:solidFill>
          <a:latin typeface="+mn-lt"/>
        </a:defRPr>
      </a:lvl7pPr>
      <a:lvl8pPr marL="2366963" indent="74613" algn="l" defTabSz="957263" rtl="0" eaLnBrk="0" fontAlgn="base" hangingPunct="0">
        <a:spcBef>
          <a:spcPct val="20000"/>
        </a:spcBef>
        <a:spcAft>
          <a:spcPct val="0"/>
        </a:spcAft>
        <a:tabLst>
          <a:tab pos="741363" algn="l"/>
        </a:tabLst>
        <a:defRPr sz="1100">
          <a:solidFill>
            <a:schemeClr val="tx1"/>
          </a:solidFill>
          <a:latin typeface="+mn-lt"/>
        </a:defRPr>
      </a:lvl8pPr>
      <a:lvl9pPr marL="2824163" indent="74613" algn="l" defTabSz="957263" rtl="0" eaLnBrk="0" fontAlgn="base" hangingPunct="0">
        <a:spcBef>
          <a:spcPct val="20000"/>
        </a:spcBef>
        <a:spcAft>
          <a:spcPct val="0"/>
        </a:spcAft>
        <a:tabLst>
          <a:tab pos="741363" algn="l"/>
        </a:tabLst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en.uni.l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sdatacenter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sdatacenter.org/resources/online-tutorial-series/" TargetMode="External"/><Relationship Id="rId5" Type="http://schemas.openxmlformats.org/officeDocument/2006/relationships/hyperlink" Target="https://webui.lisdatacenter.org/" TargetMode="External"/><Relationship Id="rId4" Type="http://schemas.openxmlformats.org/officeDocument/2006/relationships/hyperlink" Target="https://www.lisdatacenter.org/data-access/lissy/eligibilit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necenter.gc.cuny.edu/news-and-commentary/inequality-by-the-numbers-202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stonecenter.gc.cuny.edu/files/2020/08/Gornick-LIS-Session-2020-final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onecenter.gc.cuny.edu/files/2020/08/Gornick-LIS-Session-2020-final.pdf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ui.lisdatacenter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ui.lisdatacenter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0991A9D-D730-49AF-92A2-375396CBF1F7}" type="slidenum">
              <a:rPr lang="fr-FR" sz="1400">
                <a:latin typeface="Old English Text MT" pitchFamily="66" charset="0"/>
              </a:rPr>
              <a:pPr/>
              <a:t>1</a:t>
            </a:fld>
            <a:endParaRPr lang="fr-FR" sz="1400">
              <a:latin typeface="Old English Text MT" pitchFamily="66" charset="0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5666" y="60374"/>
            <a:ext cx="10714038" cy="3114892"/>
          </a:xfrm>
          <a:noFill/>
        </p:spPr>
        <p:txBody>
          <a:bodyPr/>
          <a:lstStyle/>
          <a:p>
            <a:pPr marL="0" indent="0"/>
            <a:endParaRPr lang="en-US" sz="1800" dirty="0" smtClean="0">
              <a:latin typeface="Old English Text MT" pitchFamily="66" charset="0"/>
            </a:endParaRPr>
          </a:p>
          <a:p>
            <a:pPr marL="0" indent="0" algn="ctr"/>
            <a:endParaRPr lang="en-GB" altLang="ja-JP" sz="3300" dirty="0" smtClean="0">
              <a:latin typeface="Old English Text MT" pitchFamily="66" charset="0"/>
              <a:ea typeface="MS PGothic" pitchFamily="34" charset="-128"/>
            </a:endParaRPr>
          </a:p>
          <a:p>
            <a:pPr marL="0" indent="0" algn="ctr"/>
            <a:r>
              <a:rPr lang="en-US" sz="3200" cap="small" dirty="0" smtClean="0"/>
              <a:t/>
            </a:r>
            <a:br>
              <a:rPr lang="en-US" sz="3200" cap="small" dirty="0" smtClean="0"/>
            </a:br>
            <a:r>
              <a:rPr lang="en-US" sz="3200" dirty="0"/>
              <a:t>REPLICATION CUNY WORKSHOP 2020</a:t>
            </a:r>
            <a:r>
              <a:rPr lang="en-US" sz="4800" cap="small" dirty="0" smtClean="0"/>
              <a:t/>
            </a:r>
            <a:br>
              <a:rPr lang="en-US" sz="4800" cap="small" dirty="0" smtClean="0"/>
            </a:br>
            <a:endParaRPr lang="fr-FR" altLang="ja-JP" sz="4400" dirty="0" smtClean="0">
              <a:ea typeface="MS PGothic" pitchFamily="34" charset="-128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720975" y="494928"/>
            <a:ext cx="61833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/>
          <a:lstStyle/>
          <a:p>
            <a:pPr algn="r" defTabSz="957263">
              <a:spcBef>
                <a:spcPct val="20000"/>
              </a:spcBef>
              <a:spcAft>
                <a:spcPct val="20000"/>
              </a:spcAft>
              <a:tabLst>
                <a:tab pos="741363" algn="l"/>
              </a:tabLst>
              <a:defRPr/>
            </a:pPr>
            <a:r>
              <a:rPr lang="fr-FR" sz="4400" dirty="0">
                <a:latin typeface="+mn-lt"/>
              </a:rPr>
              <a:t>Louis Chauvel </a:t>
            </a:r>
          </a:p>
          <a:p>
            <a:pPr algn="r" defTabSz="957263">
              <a:spcBef>
                <a:spcPct val="20000"/>
              </a:spcBef>
              <a:spcAft>
                <a:spcPct val="20000"/>
              </a:spcAft>
              <a:tabLst>
                <a:tab pos="741363" algn="l"/>
              </a:tabLst>
              <a:defRPr/>
            </a:pPr>
            <a:r>
              <a:rPr lang="fr-FR" sz="1800" dirty="0">
                <a:latin typeface="Old English Text MT" pitchFamily="66" charset="0"/>
              </a:rPr>
              <a:t>Pr Dr </a:t>
            </a:r>
            <a:r>
              <a:rPr lang="fr-FR" sz="1800" dirty="0" err="1">
                <a:latin typeface="Old English Text MT" pitchFamily="66" charset="0"/>
              </a:rPr>
              <a:t>at</a:t>
            </a:r>
            <a:r>
              <a:rPr lang="fr-FR" sz="1800" dirty="0">
                <a:latin typeface="Old English Text MT" pitchFamily="66" charset="0"/>
              </a:rPr>
              <a:t> </a:t>
            </a:r>
            <a:r>
              <a:rPr lang="fr-FR" sz="1800" dirty="0" err="1">
                <a:latin typeface="Old English Text MT" pitchFamily="66" charset="0"/>
              </a:rPr>
              <a:t>University</a:t>
            </a:r>
            <a:r>
              <a:rPr lang="fr-FR" sz="1800" dirty="0">
                <a:latin typeface="Old English Text MT" pitchFamily="66" charset="0"/>
              </a:rPr>
              <a:t> of Luxembourg</a:t>
            </a:r>
            <a:br>
              <a:rPr lang="fr-FR" sz="1800" dirty="0">
                <a:latin typeface="Old English Text MT" pitchFamily="66" charset="0"/>
              </a:rPr>
            </a:br>
            <a:endParaRPr lang="fr-FR" sz="1800" dirty="0">
              <a:latin typeface="Old English Text MT" pitchFamily="66" charset="0"/>
            </a:endParaRPr>
          </a:p>
          <a:p>
            <a:pPr algn="r" defTabSz="957263">
              <a:spcBef>
                <a:spcPct val="20000"/>
              </a:spcBef>
              <a:spcAft>
                <a:spcPct val="20000"/>
              </a:spcAft>
              <a:tabLst>
                <a:tab pos="741363" algn="l"/>
              </a:tabLst>
              <a:defRPr/>
            </a:pPr>
            <a:endParaRPr lang="fr-FR" sz="1800" dirty="0">
              <a:latin typeface="Old English Text MT" pitchFamily="66" charset="0"/>
            </a:endParaRPr>
          </a:p>
          <a:p>
            <a:pPr algn="r" defTabSz="957263">
              <a:spcBef>
                <a:spcPct val="20000"/>
              </a:spcBef>
              <a:spcAft>
                <a:spcPct val="20000"/>
              </a:spcAft>
              <a:tabLst>
                <a:tab pos="741363" algn="l"/>
              </a:tabLst>
              <a:defRPr/>
            </a:pPr>
            <a:endParaRPr lang="fr-FR" sz="1800" dirty="0">
              <a:latin typeface="Old English Text MT" pitchFamily="66" charset="0"/>
            </a:endParaRPr>
          </a:p>
          <a:p>
            <a:pPr algn="r" defTabSz="957263">
              <a:spcBef>
                <a:spcPct val="20000"/>
              </a:spcBef>
              <a:spcAft>
                <a:spcPct val="20000"/>
              </a:spcAft>
              <a:tabLst>
                <a:tab pos="741363" algn="l"/>
              </a:tabLst>
              <a:defRPr/>
            </a:pPr>
            <a:endParaRPr lang="fr-FR" sz="1800" dirty="0">
              <a:latin typeface="Old English Text MT" pitchFamily="66" charset="0"/>
            </a:endParaRPr>
          </a:p>
          <a:p>
            <a:pPr algn="r" defTabSz="957263">
              <a:spcBef>
                <a:spcPct val="20000"/>
              </a:spcBef>
              <a:spcAft>
                <a:spcPct val="20000"/>
              </a:spcAft>
              <a:tabLst>
                <a:tab pos="741363" algn="l"/>
              </a:tabLst>
              <a:defRPr/>
            </a:pPr>
            <a:endParaRPr lang="fr-FR" sz="1800" dirty="0">
              <a:latin typeface="Old English Text MT" pitchFamily="66" charset="0"/>
            </a:endParaRPr>
          </a:p>
          <a:p>
            <a:pPr algn="r" defTabSz="957263">
              <a:spcBef>
                <a:spcPct val="20000"/>
              </a:spcBef>
              <a:spcAft>
                <a:spcPct val="20000"/>
              </a:spcAft>
              <a:tabLst>
                <a:tab pos="741363" algn="l"/>
              </a:tabLst>
              <a:defRPr/>
            </a:pPr>
            <a:endParaRPr lang="fr-FR" sz="1800" b="1" dirty="0" smtClean="0">
              <a:latin typeface="+mj-lt"/>
            </a:endParaRPr>
          </a:p>
          <a:p>
            <a:pPr algn="r" defTabSz="957263">
              <a:spcBef>
                <a:spcPct val="20000"/>
              </a:spcBef>
              <a:spcAft>
                <a:spcPct val="20000"/>
              </a:spcAft>
              <a:tabLst>
                <a:tab pos="741363" algn="l"/>
              </a:tabLst>
              <a:defRPr/>
            </a:pPr>
            <a:r>
              <a:rPr lang="fr-FR" sz="1800" b="1" dirty="0" smtClean="0">
                <a:latin typeface="+mj-lt"/>
              </a:rPr>
              <a:t>louis.chauvel@uni.lu</a:t>
            </a:r>
            <a:r>
              <a:rPr lang="fr-FR" sz="1800" b="1" dirty="0">
                <a:latin typeface="+mj-lt"/>
              </a:rPr>
              <a:t/>
            </a:r>
            <a:br>
              <a:rPr lang="fr-FR" sz="1800" b="1" dirty="0">
                <a:latin typeface="+mj-lt"/>
              </a:rPr>
            </a:br>
            <a:r>
              <a:rPr lang="fr-FR" sz="1800" b="1" dirty="0">
                <a:latin typeface="+mj-lt"/>
              </a:rPr>
              <a:t>http://www.louischauvel.org </a:t>
            </a:r>
          </a:p>
        </p:txBody>
      </p:sp>
      <p:pic>
        <p:nvPicPr>
          <p:cNvPr id="2054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9" y="3175266"/>
            <a:ext cx="2081313" cy="10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25"/>
          <p:cNvSpPr>
            <a:spLocks noChangeArrowheads="1"/>
          </p:cNvSpPr>
          <p:nvPr/>
        </p:nvSpPr>
        <p:spPr bwMode="auto">
          <a:xfrm>
            <a:off x="0" y="-1588"/>
            <a:ext cx="18415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Old English Text MT" pitchFamily="66" charset="0"/>
            </a:endParaRPr>
          </a:p>
        </p:txBody>
      </p:sp>
      <p:sp>
        <p:nvSpPr>
          <p:cNvPr id="2056" name="Rectangle 26"/>
          <p:cNvSpPr>
            <a:spLocks noChangeArrowheads="1"/>
          </p:cNvSpPr>
          <p:nvPr/>
        </p:nvSpPr>
        <p:spPr bwMode="auto">
          <a:xfrm>
            <a:off x="0" y="1643063"/>
            <a:ext cx="225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Old English Text MT" pitchFamily="66" charset="0"/>
                <a:cs typeface="Times New Roman" pitchFamily="18" charset="0"/>
              </a:rPr>
              <a:t> </a:t>
            </a:r>
            <a:endParaRPr lang="en-US">
              <a:latin typeface="Old English Text MT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82902" y="4891347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Sept 2020</a:t>
            </a:r>
            <a:endParaRPr lang="en-US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1794" y="4152683"/>
            <a:ext cx="2407292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800" b="1" dirty="0">
                <a:latin typeface="Papyrus" pitchFamily="66" charset="0"/>
              </a:rPr>
              <a:t>IRSEI </a:t>
            </a:r>
            <a:br>
              <a:rPr lang="en-US" altLang="en-US" sz="1800" b="1" dirty="0">
                <a:latin typeface="Papyrus" pitchFamily="66" charset="0"/>
              </a:rPr>
            </a:br>
            <a:r>
              <a:rPr lang="en-US" altLang="en-US" sz="1800" b="1" dirty="0">
                <a:latin typeface="Papyrus" pitchFamily="66" charset="0"/>
              </a:rPr>
              <a:t>Institute for Research </a:t>
            </a:r>
            <a:br>
              <a:rPr lang="en-US" altLang="en-US" sz="1800" b="1" dirty="0">
                <a:latin typeface="Papyrus" pitchFamily="66" charset="0"/>
              </a:rPr>
            </a:br>
            <a:r>
              <a:rPr lang="en-US" altLang="en-US" sz="1800" b="1" dirty="0">
                <a:latin typeface="Papyrus" pitchFamily="66" charset="0"/>
              </a:rPr>
              <a:t>on  Socio-Economic  </a:t>
            </a:r>
            <a:br>
              <a:rPr lang="en-US" altLang="en-US" sz="1800" b="1" dirty="0">
                <a:latin typeface="Papyrus" pitchFamily="66" charset="0"/>
              </a:rPr>
            </a:br>
            <a:r>
              <a:rPr lang="en-US" altLang="en-US" sz="1800" b="1" dirty="0">
                <a:latin typeface="Papyrus" pitchFamily="66" charset="0"/>
              </a:rPr>
              <a:t>Inequality</a:t>
            </a:r>
          </a:p>
        </p:txBody>
      </p:sp>
      <p:pic>
        <p:nvPicPr>
          <p:cNvPr id="10" name="Picture 4" descr="Fonds National de la Recherche Luxembou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3" y="291149"/>
            <a:ext cx="3760224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Résultats de recherche d'images pour « lisdatacenter 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162597"/>
            <a:ext cx="1880112" cy="21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96097" y="3198168"/>
            <a:ext cx="1704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56656" y="1799162"/>
            <a:ext cx="8052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</a:t>
            </a:r>
            <a:r>
              <a:rPr lang="en-US" sz="1800" dirty="0" smtClean="0"/>
              <a:t>www.louischauvel.org/</a:t>
            </a:r>
            <a:r>
              <a:rPr lang="fr-LU" sz="1800" dirty="0"/>
              <a:t>Replication_cuny_2020_0.ppt</a:t>
            </a:r>
            <a:r>
              <a:rPr lang="en-US" sz="1800" dirty="0" smtClean="0"/>
              <a:t>.</a:t>
            </a:r>
            <a:r>
              <a:rPr lang="en-US" sz="1800" dirty="0" err="1" smtClean="0"/>
              <a:t>pptx</a:t>
            </a:r>
            <a:r>
              <a:rPr lang="en-US" sz="1800" dirty="0"/>
              <a:t>  </a:t>
            </a:r>
          </a:p>
          <a:p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870697" y="5505271"/>
            <a:ext cx="8052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Download these slides here</a:t>
            </a:r>
          </a:p>
          <a:p>
            <a:r>
              <a:rPr lang="fr-LU" u="sng" dirty="0"/>
              <a:t>http://</a:t>
            </a:r>
            <a:r>
              <a:rPr lang="fr-LU" u="sng" dirty="0" smtClean="0"/>
              <a:t>www.louischauvel.org/Replication_cuny_2020.html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1376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abine.demazy\Downloads\INSIDE_uni_extern_ba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20" y="5794342"/>
            <a:ext cx="2878479" cy="45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05CC69-4E73-4CDD-8E53-28FDC48776D6}" type="slidenum">
              <a:rPr lang="fr-FR" sz="1400"/>
              <a:pPr/>
              <a:t>10</a:t>
            </a:fld>
            <a:endParaRPr lang="fr-FR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025" y="260350"/>
            <a:ext cx="9705975" cy="6597650"/>
          </a:xfrm>
          <a:noFill/>
        </p:spPr>
        <p:txBody>
          <a:bodyPr/>
          <a:lstStyle/>
          <a:p>
            <a:pPr marL="995363" lvl="3" indent="-247650"/>
            <a:endParaRPr lang="en-US" sz="1900" b="1" dirty="0" smtClean="0">
              <a:solidFill>
                <a:srgbClr val="000000"/>
              </a:solidFill>
            </a:endParaRPr>
          </a:p>
          <a:p>
            <a:pPr>
              <a:spcAft>
                <a:spcPts val="2400"/>
              </a:spcAft>
            </a:pPr>
            <a:r>
              <a:rPr lang="en-US" sz="2900" dirty="0" smtClean="0">
                <a:solidFill>
                  <a:srgbClr val="000000"/>
                </a:solidFill>
              </a:rPr>
              <a:t/>
            </a:r>
            <a:br>
              <a:rPr lang="en-US" sz="2900" dirty="0" smtClean="0">
                <a:solidFill>
                  <a:srgbClr val="000000"/>
                </a:solidFill>
              </a:rPr>
            </a:br>
            <a:r>
              <a:rPr lang="en-US" sz="2800" dirty="0" smtClean="0"/>
              <a:t> </a:t>
            </a: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2400" dirty="0" smtClean="0"/>
              <a:t>Science IS replication</a:t>
            </a: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fr-LU" sz="2100" b="0" dirty="0" smtClean="0">
                <a:solidFill>
                  <a:srgbClr val="000000"/>
                </a:solidFill>
              </a:rPr>
              <a:t>non-</a:t>
            </a:r>
            <a:r>
              <a:rPr lang="fr-LU" sz="2100" b="0" dirty="0" err="1" smtClean="0">
                <a:solidFill>
                  <a:srgbClr val="000000"/>
                </a:solidFill>
              </a:rPr>
              <a:t>replicability</a:t>
            </a:r>
            <a:r>
              <a:rPr lang="fr-LU" sz="2100" b="0" dirty="0" smtClean="0">
                <a:solidFill>
                  <a:srgbClr val="000000"/>
                </a:solidFill>
              </a:rPr>
              <a:t> </a:t>
            </a:r>
            <a:r>
              <a:rPr lang="fr-LU" sz="2100" b="0" dirty="0">
                <a:solidFill>
                  <a:srgbClr val="000000"/>
                </a:solidFill>
              </a:rPr>
              <a:t>= </a:t>
            </a:r>
            <a:r>
              <a:rPr lang="fr-LU" sz="2100" b="0" dirty="0" err="1" smtClean="0">
                <a:solidFill>
                  <a:srgbClr val="000000"/>
                </a:solidFill>
              </a:rPr>
              <a:t>nil</a:t>
            </a:r>
            <a:endParaRPr lang="fr-LU" sz="2100" b="0" dirty="0" smtClean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fr-LU" sz="2100" b="0" dirty="0" smtClean="0">
                <a:solidFill>
                  <a:srgbClr val="000000"/>
                </a:solidFill>
              </a:rPr>
              <a:t>Hope for total </a:t>
            </a:r>
            <a:r>
              <a:rPr lang="fr-LU" sz="2100" b="0" dirty="0" err="1" smtClean="0">
                <a:solidFill>
                  <a:srgbClr val="000000"/>
                </a:solidFill>
              </a:rPr>
              <a:t>replicability</a:t>
            </a:r>
            <a:r>
              <a:rPr lang="fr-LU" sz="2100" b="0" dirty="0" smtClean="0">
                <a:solidFill>
                  <a:srgbClr val="000000"/>
                </a:solidFill>
              </a:rPr>
              <a:t> as a future standard in publications  … </a:t>
            </a:r>
            <a:endParaRPr lang="en-US" sz="2100" dirty="0" smtClean="0">
              <a:solidFill>
                <a:srgbClr val="000000"/>
              </a:solidFill>
            </a:endParaRP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525376" y="161925"/>
            <a:ext cx="47595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b="1" dirty="0" smtClean="0"/>
              <a:t>5- Just to conclude the intro: 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208584" y="3356992"/>
            <a:ext cx="80826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Thanks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! </a:t>
            </a:r>
            <a:b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And see you in the next sessions…</a:t>
            </a:r>
            <a:endParaRPr lang="en-US" sz="4400" dirty="0"/>
          </a:p>
        </p:txBody>
      </p:sp>
      <p:pic>
        <p:nvPicPr>
          <p:cNvPr id="6" name="Picture 12" descr="Logo-FNR-CMYK-jpg_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65" y="5754049"/>
            <a:ext cx="2043113" cy="4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ésultats de recherche d'images pour « lisdatacenter 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18" y="5373216"/>
            <a:ext cx="882823" cy="10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553664"/>
              </p:ext>
            </p:extLst>
          </p:nvPr>
        </p:nvGraphicFramePr>
        <p:xfrm>
          <a:off x="272480" y="811299"/>
          <a:ext cx="9361040" cy="572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305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Extreme inequalities &amp; wealth distributions 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Middle class dynamics &amp; class structures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0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Models of comparative socio historical change  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Generational/Cohort change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44688" y="164967"/>
            <a:ext cx="4609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www.louischauvel.org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1196752"/>
            <a:ext cx="3231671" cy="2365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064" y="1052736"/>
            <a:ext cx="3725325" cy="2659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128" y="3990697"/>
            <a:ext cx="3240360" cy="2566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88" y="3974047"/>
            <a:ext cx="3844424" cy="285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0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28464" y="161339"/>
            <a:ext cx="96490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Introduction</a:t>
            </a:r>
            <a:endParaRPr lang="en-US" sz="3200" b="1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spcAft>
                <a:spcPts val="2400"/>
              </a:spcAft>
            </a:pPr>
            <a:r>
              <a:rPr lang="en-US" sz="2800" b="1" dirty="0" smtClean="0"/>
              <a:t>1- </a:t>
            </a:r>
            <a:r>
              <a:rPr lang="en-US" sz="2800" b="1" dirty="0" smtClean="0"/>
              <a:t>LIS and access to </a:t>
            </a:r>
            <a:r>
              <a:rPr lang="en-US" sz="2800" b="1" dirty="0" err="1" smtClean="0"/>
              <a:t>Lissy</a:t>
            </a:r>
            <a:r>
              <a:rPr lang="en-US" sz="2800" b="1" dirty="0" smtClean="0"/>
              <a:t>  </a:t>
            </a:r>
            <a:endParaRPr lang="en-US" sz="2800" b="1" dirty="0" smtClean="0"/>
          </a:p>
          <a:p>
            <a:pPr>
              <a:spcAft>
                <a:spcPts val="2400"/>
              </a:spcAft>
            </a:pPr>
            <a:r>
              <a:rPr lang="en-US" sz="2800" b="1" dirty="0"/>
              <a:t>2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Pr</a:t>
            </a:r>
            <a:r>
              <a:rPr lang="en-US" sz="2800" b="1" dirty="0" smtClean="0"/>
              <a:t> Janet </a:t>
            </a:r>
            <a:r>
              <a:rPr lang="en-US" sz="2800" b="1" dirty="0" err="1" smtClean="0"/>
              <a:t>Gornick’s</a:t>
            </a:r>
            <a:r>
              <a:rPr lang="en-US" sz="2800" b="1" dirty="0" smtClean="0"/>
              <a:t> 2020 CUNY workshop presentation</a:t>
            </a:r>
            <a:r>
              <a:rPr lang="en-US" sz="2800" b="1" dirty="0" smtClean="0"/>
              <a:t>  </a:t>
            </a:r>
            <a:endParaRPr lang="en-US" sz="2800" b="1" dirty="0"/>
          </a:p>
          <a:p>
            <a:pPr>
              <a:spcAft>
                <a:spcPts val="2400"/>
              </a:spcAft>
            </a:pPr>
            <a:r>
              <a:rPr lang="en-US" sz="2800" b="1" dirty="0"/>
              <a:t>3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Lissy</a:t>
            </a:r>
            <a:r>
              <a:rPr lang="en-US" sz="2800" b="1" dirty="0" smtClean="0"/>
              <a:t> and Stata programming  </a:t>
            </a:r>
            <a:endParaRPr lang="en-US" sz="2800" b="1" dirty="0"/>
          </a:p>
          <a:p>
            <a:pPr>
              <a:spcAft>
                <a:spcPts val="2400"/>
              </a:spcAft>
            </a:pPr>
            <a:r>
              <a:rPr lang="en-US" sz="2800" b="1" dirty="0" smtClean="0"/>
              <a:t>4- New 2020 </a:t>
            </a:r>
            <a:r>
              <a:rPr lang="en-US" sz="2800" b="1" dirty="0" err="1" smtClean="0"/>
              <a:t>Lissy</a:t>
            </a:r>
            <a:r>
              <a:rPr lang="en-US" sz="2800" b="1" dirty="0" smtClean="0"/>
              <a:t> features </a:t>
            </a:r>
          </a:p>
          <a:p>
            <a:pPr>
              <a:spcAft>
                <a:spcPts val="2400"/>
              </a:spcAft>
            </a:pPr>
            <a:r>
              <a:rPr lang="en-US" sz="2800" b="1" dirty="0" smtClean="0"/>
              <a:t>5- Replication as science</a:t>
            </a:r>
            <a:endParaRPr lang="en-US" sz="2800" b="1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D304243-3656-402B-8372-AF8AC471BDF5}" type="slidenum">
              <a:rPr lang="fr-CH" smtClean="0"/>
              <a:pPr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572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05CC69-4E73-4CDD-8E53-28FDC48776D6}" type="slidenum">
              <a:rPr lang="fr-FR" sz="1400"/>
              <a:pPr/>
              <a:t>4</a:t>
            </a:fld>
            <a:endParaRPr lang="fr-FR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025" y="260350"/>
            <a:ext cx="9705975" cy="6597650"/>
          </a:xfrm>
          <a:noFill/>
        </p:spPr>
        <p:txBody>
          <a:bodyPr/>
          <a:lstStyle/>
          <a:p>
            <a:pPr marL="995363" lvl="3" indent="-247650"/>
            <a:endParaRPr lang="en-US" sz="1900" b="1" dirty="0" smtClean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Zapf Dingbats" charset="2"/>
              <a:buNone/>
            </a:pPr>
            <a:r>
              <a:rPr lang="en-US" sz="2900" dirty="0" smtClean="0">
                <a:solidFill>
                  <a:srgbClr val="000000"/>
                </a:solidFill>
              </a:rPr>
              <a:t/>
            </a:r>
            <a:br>
              <a:rPr lang="en-US" sz="2900" dirty="0" smtClean="0">
                <a:solidFill>
                  <a:srgbClr val="000000"/>
                </a:solidFill>
              </a:rPr>
            </a:br>
            <a:r>
              <a:rPr lang="en-US" sz="2900" dirty="0" smtClean="0">
                <a:solidFill>
                  <a:srgbClr val="000000"/>
                </a:solidFill>
              </a:rPr>
              <a:t>Follow the main links to LIS information:</a:t>
            </a:r>
            <a:endParaRPr lang="en-US" sz="2100" b="0" dirty="0" smtClean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2400" dirty="0">
                <a:hlinkClick r:id="rId3"/>
              </a:rPr>
              <a:t>https://www.lisdatacenter.org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r>
              <a:rPr lang="en-US" sz="2100" b="0" dirty="0" smtClean="0">
                <a:solidFill>
                  <a:srgbClr val="000000"/>
                </a:solidFill>
              </a:rPr>
              <a:t> </a:t>
            </a:r>
            <a:endParaRPr lang="en-US" sz="2100" b="0" dirty="0" smtClean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2100" b="0" dirty="0">
                <a:solidFill>
                  <a:srgbClr val="000000"/>
                </a:solidFill>
              </a:rPr>
              <a:t>Look for </a:t>
            </a:r>
            <a:r>
              <a:rPr lang="en-US" sz="2100" b="0" dirty="0" err="1">
                <a:solidFill>
                  <a:srgbClr val="000000"/>
                </a:solidFill>
              </a:rPr>
              <a:t>Lissy</a:t>
            </a:r>
            <a:r>
              <a:rPr lang="en-US" sz="2100" b="0" dirty="0">
                <a:solidFill>
                  <a:srgbClr val="000000"/>
                </a:solidFill>
              </a:rPr>
              <a:t> </a:t>
            </a:r>
            <a:r>
              <a:rPr lang="en-US" sz="2100" b="0" dirty="0" smtClean="0">
                <a:solidFill>
                  <a:srgbClr val="000000"/>
                </a:solidFill>
              </a:rPr>
              <a:t>access (your login/password) here</a:t>
            </a:r>
            <a:r>
              <a:rPr lang="en-US" sz="2100" b="0" dirty="0">
                <a:solidFill>
                  <a:srgbClr val="000000"/>
                </a:solidFill>
              </a:rPr>
              <a:t>, </a:t>
            </a:r>
            <a:r>
              <a:rPr lang="en-US" sz="2100" b="0" dirty="0" smtClean="0">
                <a:solidFill>
                  <a:srgbClr val="000000"/>
                </a:solidFill>
              </a:rPr>
              <a:t/>
            </a:r>
            <a:br>
              <a:rPr lang="en-US" sz="2100" b="0" dirty="0" smtClean="0">
                <a:solidFill>
                  <a:srgbClr val="000000"/>
                </a:solidFill>
              </a:rPr>
            </a:br>
            <a:r>
              <a:rPr lang="en-US" sz="2100" b="0" dirty="0" smtClean="0">
                <a:solidFill>
                  <a:srgbClr val="000000"/>
                </a:solidFill>
                <a:hlinkClick r:id="rId4"/>
              </a:rPr>
              <a:t>https</a:t>
            </a:r>
            <a:r>
              <a:rPr lang="en-US" sz="2100" b="0" dirty="0">
                <a:solidFill>
                  <a:srgbClr val="000000"/>
                </a:solidFill>
                <a:hlinkClick r:id="rId4"/>
              </a:rPr>
              <a:t>://www.lisdatacenter.org/data-access/lissy/eligibility</a:t>
            </a:r>
            <a:r>
              <a:rPr lang="en-US" sz="2100" b="0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en-US" sz="2100" b="0" dirty="0" smtClean="0">
                <a:solidFill>
                  <a:srgbClr val="000000"/>
                </a:solidFill>
              </a:rPr>
              <a:t> </a:t>
            </a:r>
            <a:endParaRPr lang="en-US" sz="1900" b="0" dirty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fr-LU" sz="2100" b="0" dirty="0" err="1" smtClean="0">
                <a:solidFill>
                  <a:srgbClr val="000000"/>
                </a:solidFill>
              </a:rPr>
              <a:t>Then</a:t>
            </a:r>
            <a:r>
              <a:rPr lang="fr-LU" sz="2100" b="0" dirty="0" smtClean="0">
                <a:solidFill>
                  <a:srgbClr val="000000"/>
                </a:solidFill>
              </a:rPr>
              <a:t> real </a:t>
            </a:r>
            <a:r>
              <a:rPr lang="fr-LU" sz="2100" b="0" dirty="0" err="1" smtClean="0">
                <a:solidFill>
                  <a:srgbClr val="000000"/>
                </a:solidFill>
              </a:rPr>
              <a:t>access</a:t>
            </a:r>
            <a:r>
              <a:rPr lang="fr-LU" sz="2100" b="0" dirty="0" smtClean="0">
                <a:solidFill>
                  <a:srgbClr val="000000"/>
                </a:solidFill>
              </a:rPr>
              <a:t> to </a:t>
            </a:r>
            <a:r>
              <a:rPr lang="fr-LU" sz="2100" b="0" dirty="0" err="1" smtClean="0">
                <a:solidFill>
                  <a:srgbClr val="000000"/>
                </a:solidFill>
              </a:rPr>
              <a:t>Lissy</a:t>
            </a:r>
            <a:r>
              <a:rPr lang="fr-LU" sz="2100" b="0" dirty="0" smtClean="0">
                <a:solidFill>
                  <a:srgbClr val="000000"/>
                </a:solidFill>
              </a:rPr>
              <a:t> : </a:t>
            </a:r>
            <a:r>
              <a:rPr lang="en-US" sz="2400" dirty="0">
                <a:hlinkClick r:id="rId5"/>
              </a:rPr>
              <a:t>https://webui.lisdatacenter.org/</a:t>
            </a:r>
            <a:endParaRPr lang="en-US" sz="2100" b="0" dirty="0" smtClean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fr-LU" sz="2100" b="0" dirty="0" err="1" smtClean="0">
                <a:solidFill>
                  <a:srgbClr val="000000"/>
                </a:solidFill>
              </a:rPr>
              <a:t>See</a:t>
            </a:r>
            <a:r>
              <a:rPr lang="fr-LU" sz="2100" b="0" dirty="0" smtClean="0">
                <a:solidFill>
                  <a:srgbClr val="000000"/>
                </a:solidFill>
              </a:rPr>
              <a:t> the 2020 introduction </a:t>
            </a:r>
            <a:r>
              <a:rPr lang="fr-LU" sz="2100" b="0" dirty="0" err="1" smtClean="0">
                <a:solidFill>
                  <a:srgbClr val="000000"/>
                </a:solidFill>
              </a:rPr>
              <a:t>videos</a:t>
            </a:r>
            <a:r>
              <a:rPr lang="fr-LU" sz="2100" b="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hlinkClick r:id="rId6"/>
              </a:rPr>
              <a:t>https://www.lisdatacenter.org/resources/online-tutorial-series</a:t>
            </a:r>
            <a:r>
              <a:rPr lang="en-US" sz="2400" dirty="0" smtClean="0">
                <a:hlinkClick r:id="rId6"/>
              </a:rPr>
              <a:t>/</a:t>
            </a:r>
            <a:r>
              <a:rPr lang="en-US" sz="2400" dirty="0" smtClean="0"/>
              <a:t> </a:t>
            </a:r>
            <a:endParaRPr lang="en-US" sz="2100" b="0" dirty="0" smtClean="0">
              <a:solidFill>
                <a:srgbClr val="000000"/>
              </a:solidFill>
            </a:endParaRP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-160338" y="161925"/>
            <a:ext cx="52213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14400" lvl="1" indent="-457200">
              <a:spcBef>
                <a:spcPct val="20000"/>
              </a:spcBef>
              <a:buClr>
                <a:schemeClr val="tx1"/>
              </a:buClr>
              <a:buFont typeface="Zapf Dingbats" charset="2"/>
              <a:buNone/>
            </a:pPr>
            <a:r>
              <a:rPr lang="en-US" sz="3200" b="1" i="1" dirty="0"/>
              <a:t>1. </a:t>
            </a:r>
            <a:r>
              <a:rPr lang="en-US" sz="3200" b="1" dirty="0"/>
              <a:t>LIS and access to </a:t>
            </a:r>
            <a:r>
              <a:rPr lang="en-US" sz="3200" b="1" dirty="0" err="1"/>
              <a:t>Lissy</a:t>
            </a:r>
            <a:r>
              <a:rPr lang="en-US" sz="3200" b="1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98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05CC69-4E73-4CDD-8E53-28FDC48776D6}" type="slidenum">
              <a:rPr lang="fr-FR" sz="1400"/>
              <a:pPr/>
              <a:t>5</a:t>
            </a:fld>
            <a:endParaRPr lang="fr-FR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025" y="260350"/>
            <a:ext cx="9705975" cy="6597650"/>
          </a:xfrm>
          <a:noFill/>
        </p:spPr>
        <p:txBody>
          <a:bodyPr/>
          <a:lstStyle/>
          <a:p>
            <a:pPr marL="995363" lvl="3" indent="-247650"/>
            <a:endParaRPr lang="en-US" sz="1900" b="1" dirty="0" smtClean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Zapf Dingbats" charset="2"/>
              <a:buNone/>
            </a:pPr>
            <a:r>
              <a:rPr lang="en-US" sz="2900" dirty="0" smtClean="0">
                <a:solidFill>
                  <a:srgbClr val="000000"/>
                </a:solidFill>
              </a:rPr>
              <a:t/>
            </a:r>
            <a:br>
              <a:rPr lang="en-US" sz="2900" dirty="0" smtClean="0">
                <a:solidFill>
                  <a:srgbClr val="000000"/>
                </a:solidFill>
              </a:rPr>
            </a:br>
            <a:r>
              <a:rPr lang="en-US" sz="2900" dirty="0" smtClean="0">
                <a:solidFill>
                  <a:srgbClr val="000000"/>
                </a:solidFill>
              </a:rPr>
              <a:t>The CUNY 2020 workshop :</a:t>
            </a:r>
            <a:endParaRPr lang="en-US" sz="2100" b="0" dirty="0" smtClean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u="sng" dirty="0">
                <a:hlinkClick r:id="rId3"/>
              </a:rPr>
              <a:t>https://stonecenter.gc.cuny.edu/news-and-commentary/inequality-by-the-numbers-2020/</a:t>
            </a:r>
            <a:endParaRPr lang="en-US" sz="2100" b="0" dirty="0" smtClean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dirty="0"/>
              <a:t>“LIS Data: A Resource for Inequality Research</a:t>
            </a:r>
            <a:r>
              <a:rPr lang="en-US" dirty="0" smtClean="0"/>
              <a:t>” </a:t>
            </a:r>
            <a:r>
              <a:rPr lang="en-US" dirty="0" smtClean="0">
                <a:sym typeface="Wingdings" panose="05000000000000000000" pitchFamily="2" charset="2"/>
              </a:rPr>
              <a:t> an important introduction to LIS</a:t>
            </a:r>
            <a:r>
              <a:rPr lang="en-US" sz="2100" b="0" dirty="0" smtClean="0">
                <a:solidFill>
                  <a:srgbClr val="000000"/>
                </a:solidFill>
              </a:rPr>
              <a:t> </a:t>
            </a:r>
            <a:br>
              <a:rPr lang="en-US" sz="2100" b="0" dirty="0" smtClean="0">
                <a:solidFill>
                  <a:srgbClr val="000000"/>
                </a:solidFill>
              </a:rPr>
            </a:br>
            <a:r>
              <a:rPr lang="en-US" u="sng" dirty="0">
                <a:hlinkClick r:id="rId4"/>
              </a:rPr>
              <a:t>https://stonecenter.gc.cuny.edu/files/2020/08/Gornick-LIS-Session-2020-final.pdf</a:t>
            </a:r>
            <a:endParaRPr lang="en-US" sz="2100" b="0" dirty="0" smtClean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fr-LU" sz="2100" b="0" dirty="0" smtClean="0">
                <a:solidFill>
                  <a:srgbClr val="000000"/>
                </a:solidFill>
              </a:rPr>
              <a:t>QUESTION : Can </a:t>
            </a:r>
            <a:r>
              <a:rPr lang="fr-LU" sz="2100" b="0" dirty="0" err="1" smtClean="0">
                <a:solidFill>
                  <a:srgbClr val="000000"/>
                </a:solidFill>
              </a:rPr>
              <a:t>we</a:t>
            </a:r>
            <a:r>
              <a:rPr lang="fr-LU" sz="2100" b="0" dirty="0" smtClean="0">
                <a:solidFill>
                  <a:srgbClr val="000000"/>
                </a:solidFill>
              </a:rPr>
              <a:t> </a:t>
            </a:r>
            <a:r>
              <a:rPr lang="fr-LU" sz="2100" b="0" dirty="0" err="1" smtClean="0">
                <a:solidFill>
                  <a:srgbClr val="000000"/>
                </a:solidFill>
              </a:rPr>
              <a:t>replicate</a:t>
            </a:r>
            <a:r>
              <a:rPr lang="fr-LU" sz="2100" b="0" dirty="0" smtClean="0">
                <a:solidFill>
                  <a:srgbClr val="000000"/>
                </a:solidFill>
              </a:rPr>
              <a:t>+ the </a:t>
            </a:r>
            <a:r>
              <a:rPr lang="fr-LU" sz="2100" b="0" dirty="0" err="1" smtClean="0">
                <a:solidFill>
                  <a:srgbClr val="000000"/>
                </a:solidFill>
              </a:rPr>
              <a:t>Janet’s</a:t>
            </a:r>
            <a:r>
              <a:rPr lang="fr-LU" sz="2100" b="0" dirty="0" smtClean="0">
                <a:solidFill>
                  <a:srgbClr val="000000"/>
                </a:solidFill>
              </a:rPr>
              <a:t> </a:t>
            </a:r>
            <a:r>
              <a:rPr lang="fr-LU" sz="2100" b="0" dirty="0" err="1" smtClean="0">
                <a:solidFill>
                  <a:srgbClr val="000000"/>
                </a:solidFill>
              </a:rPr>
              <a:t>results</a:t>
            </a:r>
            <a:r>
              <a:rPr lang="fr-LU" sz="2100" b="0" dirty="0" smtClean="0">
                <a:solidFill>
                  <a:srgbClr val="000000"/>
                </a:solidFill>
              </a:rPr>
              <a:t>? (ANSWER = YES!)</a:t>
            </a:r>
            <a:endParaRPr lang="en-US" sz="2100" b="0" dirty="0" smtClean="0">
              <a:solidFill>
                <a:srgbClr val="000000"/>
              </a:solidFill>
            </a:endParaRP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-160338" y="161925"/>
            <a:ext cx="88606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14400" lvl="1" indent="-457200">
              <a:spcBef>
                <a:spcPct val="20000"/>
              </a:spcBef>
              <a:buClr>
                <a:schemeClr val="tx1"/>
              </a:buClr>
              <a:buFont typeface="Zapf Dingbats" charset="2"/>
              <a:buNone/>
            </a:pPr>
            <a:r>
              <a:rPr lang="en-US" sz="3200" b="1" i="1" dirty="0" smtClean="0"/>
              <a:t>2. </a:t>
            </a:r>
            <a:r>
              <a:rPr lang="en-US" sz="3200" b="1" dirty="0" err="1"/>
              <a:t>Pr</a:t>
            </a:r>
            <a:r>
              <a:rPr lang="en-US" sz="3200" b="1" dirty="0"/>
              <a:t> Janet </a:t>
            </a:r>
            <a:r>
              <a:rPr lang="en-US" sz="3200" b="1" dirty="0" err="1" smtClean="0"/>
              <a:t>Gornick</a:t>
            </a:r>
            <a:r>
              <a:rPr lang="en-US" sz="3200" b="1" dirty="0" smtClean="0"/>
              <a:t> in 2020 </a:t>
            </a:r>
            <a:r>
              <a:rPr lang="en-US" sz="3200" b="1" dirty="0"/>
              <a:t>CUNY </a:t>
            </a:r>
            <a:r>
              <a:rPr lang="en-US" sz="3200" b="1" dirty="0" smtClean="0"/>
              <a:t>workshop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65" y="3924478"/>
            <a:ext cx="3932312" cy="2350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284" y="3095223"/>
            <a:ext cx="4850469" cy="364574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>
            <a:off x="1640632" y="4077072"/>
            <a:ext cx="3209837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6910" y="3471391"/>
            <a:ext cx="2960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LU" dirty="0" smtClean="0">
                <a:solidFill>
                  <a:srgbClr val="000000"/>
                </a:solidFill>
              </a:rPr>
              <a:t>Ex: </a:t>
            </a:r>
            <a:r>
              <a:rPr lang="fr-LU" dirty="0" err="1" smtClean="0">
                <a:solidFill>
                  <a:srgbClr val="000000"/>
                </a:solidFill>
              </a:rPr>
              <a:t>Janet’s</a:t>
            </a:r>
            <a:r>
              <a:rPr lang="fr-LU" dirty="0" smtClean="0">
                <a:solidFill>
                  <a:srgbClr val="000000"/>
                </a:solidFill>
              </a:rPr>
              <a:t> slide 14/15</a:t>
            </a:r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7239000" y="6400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2F05CC69-4E73-4CDD-8E53-28FDC48776D6}" type="slidenum">
              <a:rPr lang="fr-FR" sz="1400" smtClean="0"/>
              <a:pPr/>
              <a:t>5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744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025" y="116632"/>
            <a:ext cx="9705975" cy="6597650"/>
          </a:xfrm>
          <a:noFill/>
        </p:spPr>
        <p:txBody>
          <a:bodyPr/>
          <a:lstStyle/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fr-LU" sz="2400" b="0" dirty="0" smtClean="0">
                <a:solidFill>
                  <a:srgbClr val="000000"/>
                </a:solidFill>
              </a:rPr>
              <a:t>QUESTION : Can </a:t>
            </a:r>
            <a:r>
              <a:rPr lang="fr-LU" sz="2400" b="0" dirty="0" err="1" smtClean="0">
                <a:solidFill>
                  <a:srgbClr val="000000"/>
                </a:solidFill>
              </a:rPr>
              <a:t>we</a:t>
            </a:r>
            <a:r>
              <a:rPr lang="fr-LU" sz="2400" b="0" dirty="0" smtClean="0">
                <a:solidFill>
                  <a:srgbClr val="000000"/>
                </a:solidFill>
              </a:rPr>
              <a:t> </a:t>
            </a:r>
            <a:r>
              <a:rPr lang="fr-LU" sz="2400" b="0" dirty="0" err="1" smtClean="0">
                <a:solidFill>
                  <a:srgbClr val="000000"/>
                </a:solidFill>
              </a:rPr>
              <a:t>replicate</a:t>
            </a:r>
            <a:r>
              <a:rPr lang="fr-LU" sz="2400" b="0" dirty="0" smtClean="0">
                <a:solidFill>
                  <a:srgbClr val="000000"/>
                </a:solidFill>
              </a:rPr>
              <a:t>+ the </a:t>
            </a:r>
            <a:r>
              <a:rPr lang="fr-LU" sz="2400" b="0" dirty="0" err="1" smtClean="0">
                <a:solidFill>
                  <a:srgbClr val="000000"/>
                </a:solidFill>
              </a:rPr>
              <a:t>Janet’s</a:t>
            </a:r>
            <a:r>
              <a:rPr lang="fr-LU" sz="2400" b="0" dirty="0" smtClean="0">
                <a:solidFill>
                  <a:srgbClr val="000000"/>
                </a:solidFill>
              </a:rPr>
              <a:t> </a:t>
            </a:r>
            <a:r>
              <a:rPr lang="fr-LU" sz="2400" b="0" dirty="0" err="1" smtClean="0">
                <a:solidFill>
                  <a:srgbClr val="000000"/>
                </a:solidFill>
              </a:rPr>
              <a:t>results</a:t>
            </a:r>
            <a:r>
              <a:rPr lang="fr-LU" sz="2400" b="0" dirty="0" smtClean="0">
                <a:solidFill>
                  <a:srgbClr val="000000"/>
                </a:solidFill>
              </a:rPr>
              <a:t>? (ANSWER = YES!)</a:t>
            </a: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fr-LU" sz="2100" b="0" dirty="0" smtClean="0">
                <a:solidFill>
                  <a:srgbClr val="000000"/>
                </a:solidFill>
              </a:rPr>
              <a:t>The concept of </a:t>
            </a:r>
            <a:r>
              <a:rPr lang="fr-LU" sz="2100" b="0" dirty="0" err="1" smtClean="0">
                <a:solidFill>
                  <a:srgbClr val="000000"/>
                </a:solidFill>
              </a:rPr>
              <a:t>replicate</a:t>
            </a:r>
            <a:r>
              <a:rPr lang="fr-LU" sz="2100" b="0" dirty="0" smtClean="0">
                <a:solidFill>
                  <a:srgbClr val="000000"/>
                </a:solidFill>
              </a:rPr>
              <a:t>+ </a:t>
            </a:r>
            <a:r>
              <a:rPr lang="fr-LU" sz="2100" b="0" dirty="0" err="1" smtClean="0">
                <a:solidFill>
                  <a:srgbClr val="000000"/>
                </a:solidFill>
              </a:rPr>
              <a:t>means</a:t>
            </a:r>
            <a:r>
              <a:rPr lang="fr-LU" sz="2100" b="0" dirty="0" smtClean="0">
                <a:solidFill>
                  <a:srgbClr val="000000"/>
                </a:solidFill>
              </a:rPr>
              <a:t> the inclusion of possible updates and modification of the stata program for </a:t>
            </a:r>
            <a:r>
              <a:rPr lang="fr-LU" sz="2100" b="0" dirty="0" err="1" smtClean="0">
                <a:solidFill>
                  <a:srgbClr val="000000"/>
                </a:solidFill>
              </a:rPr>
              <a:t>variants</a:t>
            </a:r>
            <a:r>
              <a:rPr lang="fr-LU" sz="2100" b="0" dirty="0" smtClean="0">
                <a:solidFill>
                  <a:srgbClr val="000000"/>
                </a:solidFill>
              </a:rPr>
              <a:t> versus </a:t>
            </a:r>
            <a:r>
              <a:rPr lang="fr-LU" sz="2100" b="0" dirty="0" err="1" smtClean="0">
                <a:solidFill>
                  <a:srgbClr val="000000"/>
                </a:solidFill>
              </a:rPr>
              <a:t>other</a:t>
            </a:r>
            <a:r>
              <a:rPr lang="fr-LU" sz="2100" b="0" dirty="0" smtClean="0">
                <a:solidFill>
                  <a:srgbClr val="000000"/>
                </a:solidFill>
              </a:rPr>
              <a:t> </a:t>
            </a:r>
            <a:r>
              <a:rPr lang="fr-LU" sz="2100" b="0" dirty="0" err="1" smtClean="0">
                <a:solidFill>
                  <a:srgbClr val="000000"/>
                </a:solidFill>
              </a:rPr>
              <a:t>purposes</a:t>
            </a:r>
            <a:r>
              <a:rPr lang="fr-LU" sz="2100" b="0" dirty="0" smtClean="0">
                <a:solidFill>
                  <a:srgbClr val="000000"/>
                </a:solidFill>
              </a:rPr>
              <a:t> …</a:t>
            </a: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fr-LU" sz="2100" b="0" dirty="0" smtClean="0">
                <a:solidFill>
                  <a:srgbClr val="000000"/>
                </a:solidFill>
              </a:rPr>
              <a:t>So in the </a:t>
            </a:r>
            <a:r>
              <a:rPr lang="fr-LU" sz="2100" b="0" dirty="0" err="1" smtClean="0">
                <a:solidFill>
                  <a:srgbClr val="000000"/>
                </a:solidFill>
              </a:rPr>
              <a:t>Janet’s</a:t>
            </a:r>
            <a:r>
              <a:rPr lang="fr-LU" sz="2100" b="0" dirty="0" smtClean="0">
                <a:solidFill>
                  <a:srgbClr val="000000"/>
                </a:solidFill>
              </a:rPr>
              <a:t> slides </a:t>
            </a:r>
            <a:r>
              <a:rPr lang="en-US" sz="1400" u="sng" dirty="0">
                <a:hlinkClick r:id="rId3"/>
              </a:rPr>
              <a:t>https://stonecenter.gc.cuny.edu/files/2020/08/Gornick-LIS-Session-2020-final.pdf</a:t>
            </a:r>
            <a:endParaRPr lang="en-US" sz="1800" b="0" dirty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fr-LU" sz="2100" b="0" dirty="0" err="1" smtClean="0">
                <a:solidFill>
                  <a:srgbClr val="000000"/>
                </a:solidFill>
              </a:rPr>
              <a:t>We</a:t>
            </a:r>
            <a:r>
              <a:rPr lang="fr-LU" sz="2100" b="0" dirty="0" smtClean="0">
                <a:solidFill>
                  <a:srgbClr val="000000"/>
                </a:solidFill>
              </a:rPr>
              <a:t> </a:t>
            </a:r>
            <a:r>
              <a:rPr lang="fr-LU" sz="2100" b="0" dirty="0" err="1" smtClean="0">
                <a:solidFill>
                  <a:srgbClr val="000000"/>
                </a:solidFill>
              </a:rPr>
              <a:t>aim</a:t>
            </a:r>
            <a:r>
              <a:rPr lang="fr-LU" sz="2100" b="0" dirty="0" smtClean="0">
                <a:solidFill>
                  <a:srgbClr val="000000"/>
                </a:solidFill>
              </a:rPr>
              <a:t> at </a:t>
            </a:r>
            <a:r>
              <a:rPr lang="fr-LU" sz="2100" b="0" dirty="0" err="1" smtClean="0">
                <a:solidFill>
                  <a:srgbClr val="000000"/>
                </a:solidFill>
              </a:rPr>
              <a:t>replicate</a:t>
            </a:r>
            <a:r>
              <a:rPr lang="fr-LU" sz="2100" b="0" dirty="0" smtClean="0">
                <a:solidFill>
                  <a:srgbClr val="000000"/>
                </a:solidFill>
              </a:rPr>
              <a:t>+ the </a:t>
            </a:r>
            <a:r>
              <a:rPr lang="en-US" sz="2100" b="0" dirty="0" smtClean="0">
                <a:solidFill>
                  <a:srgbClr val="000000"/>
                </a:solidFill>
              </a:rPr>
              <a:t>slides/pages </a:t>
            </a:r>
            <a:r>
              <a:rPr lang="en-US" sz="2100" b="0" dirty="0">
                <a:solidFill>
                  <a:srgbClr val="000000"/>
                </a:solidFill>
              </a:rPr>
              <a:t>15 16 18/19 21 22 </a:t>
            </a:r>
            <a:r>
              <a:rPr lang="en-US" sz="2100" b="0" dirty="0" smtClean="0">
                <a:solidFill>
                  <a:srgbClr val="000000"/>
                </a:solidFill>
              </a:rPr>
              <a:t>26 (+24)  </a:t>
            </a:r>
            <a:endParaRPr lang="en-US" sz="2100" b="0" dirty="0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86600" y="6248400"/>
            <a:ext cx="20574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05CC69-4E73-4CDD-8E53-28FDC48776D6}" type="slidenum">
              <a:rPr lang="fr-FR" sz="1400"/>
              <a:pPr/>
              <a:t>6</a:t>
            </a:fld>
            <a:endParaRPr lang="fr-FR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8" y="2276872"/>
            <a:ext cx="6524625" cy="272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63" y="4192498"/>
            <a:ext cx="3257550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5688" y="4348684"/>
            <a:ext cx="6119840" cy="25093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5256" y="2410222"/>
            <a:ext cx="3286125" cy="2590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48544" y="2158881"/>
            <a:ext cx="8093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LU" sz="1800" u="sng" dirty="0"/>
              <a:t>http://www.louischauvel.org/Replication_cuny_2020.html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23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05CC69-4E73-4CDD-8E53-28FDC48776D6}" type="slidenum">
              <a:rPr lang="fr-FR" sz="1400"/>
              <a:pPr/>
              <a:t>7</a:t>
            </a:fld>
            <a:endParaRPr lang="fr-FR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025" y="260350"/>
            <a:ext cx="9705975" cy="6597650"/>
          </a:xfrm>
          <a:noFill/>
        </p:spPr>
        <p:txBody>
          <a:bodyPr/>
          <a:lstStyle/>
          <a:p>
            <a:pPr marL="995363" lvl="3" indent="-247650"/>
            <a:endParaRPr lang="en-US" sz="1900" b="1" dirty="0" smtClean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fr-LU" sz="2100" b="0" dirty="0" smtClean="0">
                <a:solidFill>
                  <a:srgbClr val="000000"/>
                </a:solidFill>
              </a:rPr>
              <a:t>Access to </a:t>
            </a:r>
            <a:r>
              <a:rPr lang="fr-LU" sz="2100" b="0" dirty="0" err="1" smtClean="0">
                <a:solidFill>
                  <a:srgbClr val="000000"/>
                </a:solidFill>
              </a:rPr>
              <a:t>Lissy</a:t>
            </a:r>
            <a:r>
              <a:rPr lang="fr-LU" sz="2100" b="0" dirty="0" smtClean="0">
                <a:solidFill>
                  <a:srgbClr val="000000"/>
                </a:solidFill>
              </a:rPr>
              <a:t> in real life : </a:t>
            </a:r>
            <a:r>
              <a:rPr lang="en-US" sz="2400" dirty="0">
                <a:hlinkClick r:id="rId3"/>
              </a:rPr>
              <a:t>https://webui.lisdatacenter.org</a:t>
            </a:r>
            <a:r>
              <a:rPr lang="en-US" sz="2400" dirty="0" smtClean="0">
                <a:hlinkClick r:id="rId3"/>
              </a:rPr>
              <a:t>/</a:t>
            </a:r>
            <a:endParaRPr lang="en-US" sz="2100" b="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84" y="1196752"/>
            <a:ext cx="6634897" cy="6221191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160338" y="161925"/>
            <a:ext cx="63151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914400" lvl="1" indent="-457200">
              <a:spcBef>
                <a:spcPct val="20000"/>
              </a:spcBef>
              <a:buClr>
                <a:schemeClr val="tx1"/>
              </a:buClr>
              <a:buFont typeface="Zapf Dingbats" charset="2"/>
              <a:buNone/>
            </a:pPr>
            <a:r>
              <a:rPr lang="en-US" sz="3200" b="1" i="1" dirty="0" smtClean="0"/>
              <a:t>3. </a:t>
            </a:r>
            <a:r>
              <a:rPr lang="en-US" sz="3200" b="1" dirty="0" err="1" smtClean="0"/>
              <a:t>Lissy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stata</a:t>
            </a:r>
            <a:r>
              <a:rPr lang="en-US" sz="3200" b="1" dirty="0" smtClean="0"/>
              <a:t> programming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09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05CC69-4E73-4CDD-8E53-28FDC48776D6}" type="slidenum">
              <a:rPr lang="fr-FR" sz="1400"/>
              <a:pPr/>
              <a:t>8</a:t>
            </a:fld>
            <a:endParaRPr lang="fr-FR" sz="1400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025" y="260350"/>
            <a:ext cx="9705975" cy="6597650"/>
          </a:xfrm>
          <a:noFill/>
        </p:spPr>
        <p:txBody>
          <a:bodyPr/>
          <a:lstStyle/>
          <a:p>
            <a:pPr marL="995363" lvl="3" indent="-247650"/>
            <a:endParaRPr lang="en-US" sz="1900" b="1" dirty="0" smtClean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fr-LU" sz="2000" b="0" dirty="0">
                <a:solidFill>
                  <a:srgbClr val="000000"/>
                </a:solidFill>
              </a:rPr>
              <a:t>Access to </a:t>
            </a:r>
            <a:r>
              <a:rPr lang="fr-LU" sz="2000" b="0" dirty="0" err="1">
                <a:solidFill>
                  <a:srgbClr val="000000"/>
                </a:solidFill>
              </a:rPr>
              <a:t>Lissy</a:t>
            </a:r>
            <a:r>
              <a:rPr lang="fr-LU" sz="2000" b="0" dirty="0">
                <a:solidFill>
                  <a:srgbClr val="000000"/>
                </a:solidFill>
              </a:rPr>
              <a:t> in real life : </a:t>
            </a:r>
            <a:r>
              <a:rPr lang="en-US" sz="2000" dirty="0">
                <a:hlinkClick r:id="rId3"/>
              </a:rPr>
              <a:t>https://webui.lisdatacenter.org</a:t>
            </a:r>
            <a:r>
              <a:rPr lang="en-US" sz="2000" dirty="0" smtClean="0">
                <a:hlinkClick r:id="rId3"/>
              </a:rPr>
              <a:t>/</a:t>
            </a:r>
            <a:endParaRPr lang="en-US" sz="2000" b="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82" y="1201585"/>
            <a:ext cx="6458917" cy="605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05CC69-4E73-4CDD-8E53-28FDC48776D6}" type="slidenum">
              <a:rPr lang="fr-FR" sz="1400"/>
              <a:pPr/>
              <a:t>9</a:t>
            </a:fld>
            <a:endParaRPr lang="fr-FR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025" y="260350"/>
            <a:ext cx="9705975" cy="6597650"/>
          </a:xfrm>
          <a:noFill/>
        </p:spPr>
        <p:txBody>
          <a:bodyPr/>
          <a:lstStyle/>
          <a:p>
            <a:pPr marL="995363" lvl="3" indent="-247650"/>
            <a:endParaRPr lang="en-US" sz="1900" b="1" dirty="0" smtClean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Zapf Dingbats" charset="2"/>
              <a:buNone/>
            </a:pPr>
            <a:r>
              <a:rPr lang="en-US" sz="2900" dirty="0" smtClean="0">
                <a:solidFill>
                  <a:srgbClr val="000000"/>
                </a:solidFill>
              </a:rPr>
              <a:t/>
            </a:r>
            <a:br>
              <a:rPr lang="en-US" sz="2900" dirty="0" smtClean="0">
                <a:solidFill>
                  <a:srgbClr val="000000"/>
                </a:solidFill>
              </a:rPr>
            </a:br>
            <a:r>
              <a:rPr lang="en-US" sz="2900" dirty="0" smtClean="0">
                <a:solidFill>
                  <a:srgbClr val="000000"/>
                </a:solidFill>
              </a:rPr>
              <a:t>Plenty of new things in </a:t>
            </a:r>
            <a:r>
              <a:rPr lang="en-US" sz="2900" dirty="0" err="1" smtClean="0">
                <a:solidFill>
                  <a:srgbClr val="000000"/>
                </a:solidFill>
              </a:rPr>
              <a:t>Lissy</a:t>
            </a:r>
            <a:r>
              <a:rPr lang="en-US" sz="2900" dirty="0" smtClean="0">
                <a:solidFill>
                  <a:srgbClr val="000000"/>
                </a:solidFill>
              </a:rPr>
              <a:t> 2020 :</a:t>
            </a:r>
            <a:endParaRPr lang="en-US" sz="2100" b="0" dirty="0" smtClean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2400" dirty="0" smtClean="0"/>
              <a:t>Graphics !!!</a:t>
            </a:r>
            <a:endParaRPr lang="en-US" sz="2100" b="0" dirty="0" smtClean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fr-LU" sz="2100" b="0" dirty="0" err="1" smtClean="0">
                <a:solidFill>
                  <a:srgbClr val="000000"/>
                </a:solidFill>
              </a:rPr>
              <a:t>Easy</a:t>
            </a:r>
            <a:r>
              <a:rPr lang="fr-LU" sz="2100" b="0" dirty="0" smtClean="0">
                <a:solidFill>
                  <a:srgbClr val="000000"/>
                </a:solidFill>
              </a:rPr>
              <a:t> </a:t>
            </a:r>
            <a:r>
              <a:rPr lang="fr-LU" sz="2100" b="0" dirty="0" err="1" smtClean="0">
                <a:solidFill>
                  <a:srgbClr val="000000"/>
                </a:solidFill>
              </a:rPr>
              <a:t>tool</a:t>
            </a:r>
            <a:r>
              <a:rPr lang="fr-LU" sz="2100" b="0" dirty="0" smtClean="0">
                <a:solidFill>
                  <a:srgbClr val="000000"/>
                </a:solidFill>
              </a:rPr>
              <a:t> to assemble country/</a:t>
            </a:r>
            <a:r>
              <a:rPr lang="fr-LU" sz="2100" b="0" dirty="0" err="1" smtClean="0">
                <a:solidFill>
                  <a:srgbClr val="000000"/>
                </a:solidFill>
              </a:rPr>
              <a:t>years</a:t>
            </a:r>
            <a:r>
              <a:rPr lang="fr-LU" sz="2100" b="0" dirty="0" smtClean="0">
                <a:solidFill>
                  <a:srgbClr val="000000"/>
                </a:solidFill>
              </a:rPr>
              <a:t> </a:t>
            </a:r>
            <a:r>
              <a:rPr lang="fr-LU" sz="2100" dirty="0" err="1" smtClean="0">
                <a:solidFill>
                  <a:srgbClr val="000000"/>
                </a:solidFill>
              </a:rPr>
              <a:t>lissyuse</a:t>
            </a:r>
            <a:r>
              <a:rPr lang="fr-LU" sz="2100" dirty="0" smtClean="0">
                <a:solidFill>
                  <a:srgbClr val="000000"/>
                </a:solidFill>
              </a:rPr>
              <a:t> </a:t>
            </a:r>
            <a:endParaRPr lang="en-US" sz="2100" dirty="0" smtClean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2100" b="0" dirty="0" smtClean="0">
                <a:solidFill>
                  <a:srgbClr val="000000"/>
                </a:solidFill>
              </a:rPr>
              <a:t>PPP values conversion </a:t>
            </a:r>
            <a:endParaRPr lang="en-US" sz="1900" b="0" dirty="0">
              <a:solidFill>
                <a:srgbClr val="000000"/>
              </a:solidFill>
            </a:endParaRPr>
          </a:p>
          <a:p>
            <a:pPr marL="488950" lvl="1" indent="-3238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fr-LU" sz="2100" b="0" dirty="0" smtClean="0">
                <a:solidFill>
                  <a:srgbClr val="000000"/>
                </a:solidFill>
              </a:rPr>
              <a:t>And </a:t>
            </a:r>
            <a:r>
              <a:rPr lang="fr-LU" sz="2100" b="0" dirty="0" err="1" smtClean="0">
                <a:solidFill>
                  <a:srgbClr val="000000"/>
                </a:solidFill>
              </a:rPr>
              <a:t>much</a:t>
            </a:r>
            <a:r>
              <a:rPr lang="fr-LU" sz="2100" b="0" dirty="0" smtClean="0">
                <a:solidFill>
                  <a:srgbClr val="000000"/>
                </a:solidFill>
              </a:rPr>
              <a:t> more (</a:t>
            </a:r>
            <a:r>
              <a:rPr lang="fr-LU" sz="2100" b="0" dirty="0" err="1" smtClean="0">
                <a:solidFill>
                  <a:srgbClr val="000000"/>
                </a:solidFill>
              </a:rPr>
              <a:t>erf</a:t>
            </a:r>
            <a:r>
              <a:rPr lang="fr-LU" sz="2100" b="0" dirty="0" smtClean="0">
                <a:solidFill>
                  <a:srgbClr val="000000"/>
                </a:solidFill>
              </a:rPr>
              <a:t>… etc.) </a:t>
            </a:r>
            <a:endParaRPr lang="en-US" sz="2100" b="0" dirty="0" smtClean="0">
              <a:solidFill>
                <a:srgbClr val="000000"/>
              </a:solidFill>
            </a:endParaRP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525376" y="161925"/>
            <a:ext cx="4355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b="1" dirty="0"/>
              <a:t>4- New 2020 </a:t>
            </a:r>
            <a:r>
              <a:rPr lang="en-US" sz="2800" b="1" dirty="0" err="1"/>
              <a:t>Lissy</a:t>
            </a:r>
            <a:r>
              <a:rPr lang="en-US" sz="2800" b="1" dirty="0"/>
              <a:t> features </a:t>
            </a:r>
          </a:p>
        </p:txBody>
      </p:sp>
    </p:spTree>
    <p:extLst>
      <p:ext uri="{BB962C8B-B14F-4D97-AF65-F5344CB8AC3E}">
        <p14:creationId xmlns:p14="http://schemas.microsoft.com/office/powerpoint/2010/main" val="10129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&amp;e Consultants">
  <a:themeElements>
    <a:clrScheme name="i&amp;e Consultan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&amp;e Consulta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&amp;e Consulta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&amp;e Consultan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&amp;e Consultan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&amp;e Consultan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&amp;e Consultan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&amp;e Consultan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&amp;e Consultan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33259</TotalTime>
  <Words>393</Words>
  <Application>Microsoft Office PowerPoint</Application>
  <PresentationFormat>A4 Paper (210x297 mm)</PresentationFormat>
  <Paragraphs>90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MS PGothic</vt:lpstr>
      <vt:lpstr>Old English Text MT</vt:lpstr>
      <vt:lpstr>Papyrus</vt:lpstr>
      <vt:lpstr>Times New Roman</vt:lpstr>
      <vt:lpstr>Wingdings</vt:lpstr>
      <vt:lpstr>Zapf Dingbats</vt:lpstr>
      <vt:lpstr>i&amp;e Consultants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Groupe i&amp;e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 e</dc:creator>
  <cp:lastModifiedBy>Louis CHAUVEL</cp:lastModifiedBy>
  <cp:revision>382</cp:revision>
  <cp:lastPrinted>2003-04-09T17:48:13Z</cp:lastPrinted>
  <dcterms:created xsi:type="dcterms:W3CDTF">2002-01-29T11:09:42Z</dcterms:created>
  <dcterms:modified xsi:type="dcterms:W3CDTF">2020-09-03T10:57:37Z</dcterms:modified>
</cp:coreProperties>
</file>