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6"/>
  </p:notesMasterIdLst>
  <p:handoutMasterIdLst>
    <p:handoutMasterId r:id="rId17"/>
  </p:handoutMasterIdLst>
  <p:sldIdLst>
    <p:sldId id="711" r:id="rId2"/>
    <p:sldId id="780" r:id="rId3"/>
    <p:sldId id="705" r:id="rId4"/>
    <p:sldId id="638" r:id="rId5"/>
    <p:sldId id="836" r:id="rId6"/>
    <p:sldId id="829" r:id="rId7"/>
    <p:sldId id="830" r:id="rId8"/>
    <p:sldId id="837" r:id="rId9"/>
    <p:sldId id="834" r:id="rId10"/>
    <p:sldId id="838" r:id="rId11"/>
    <p:sldId id="841" r:id="rId12"/>
    <p:sldId id="835" r:id="rId13"/>
    <p:sldId id="839" r:id="rId14"/>
    <p:sldId id="840" r:id="rId15"/>
  </p:sldIdLst>
  <p:sldSz cx="9906000" cy="6858000" type="A4"/>
  <p:notesSz cx="6669088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-3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2073D9"/>
    <a:srgbClr val="3399FF"/>
    <a:srgbClr val="0090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49" autoAdjust="0"/>
    <p:restoredTop sz="96213" autoAdjust="0"/>
  </p:normalViewPr>
  <p:slideViewPr>
    <p:cSldViewPr>
      <p:cViewPr varScale="1">
        <p:scale>
          <a:sx n="111" d="100"/>
          <a:sy n="111" d="100"/>
        </p:scale>
        <p:origin x="1116" y="96"/>
      </p:cViewPr>
      <p:guideLst>
        <p:guide orient="horz" pos="-3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16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16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2975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D9301FDC-9341-48FA-B511-40F6E7C3C39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12020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46113" y="744538"/>
            <a:ext cx="537686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4875"/>
            <a:ext cx="4891088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2975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EEA117A-97DB-4C2D-B471-6CC49C24E15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29062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18C6F82-9919-418F-A1A2-51D5DB9C5AD8}" type="slidenum">
              <a:rPr lang="fr-FR" sz="1200"/>
              <a:pPr/>
              <a:t>1</a:t>
            </a:fld>
            <a:endParaRPr lang="fr-FR" sz="120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27762457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4620DB8-BF28-451C-9FA5-95572BF2C0D0}" type="slidenum">
              <a:rPr lang="fr-FR" sz="1200"/>
              <a:pPr/>
              <a:t>12</a:t>
            </a:fld>
            <a:endParaRPr lang="fr-FR" sz="120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6934125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46113" y="744538"/>
            <a:ext cx="5376862" cy="3722687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Louis</a:t>
            </a:r>
            <a:endParaRPr lang="lb-LU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0E0ECF-F178-4F17-9915-3F58EFF28632}" type="slidenum">
              <a:rPr lang="lb-LU" smtClean="0"/>
              <a:t>3</a:t>
            </a:fld>
            <a:endParaRPr lang="lb-LU"/>
          </a:p>
        </p:txBody>
      </p:sp>
    </p:spTree>
    <p:extLst>
      <p:ext uri="{BB962C8B-B14F-4D97-AF65-F5344CB8AC3E}">
        <p14:creationId xmlns:p14="http://schemas.microsoft.com/office/powerpoint/2010/main" val="12689916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4620DB8-BF28-451C-9FA5-95572BF2C0D0}" type="slidenum">
              <a:rPr lang="fr-FR" sz="1200"/>
              <a:pPr/>
              <a:t>4</a:t>
            </a:fld>
            <a:endParaRPr lang="fr-FR" sz="120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34661656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4620DB8-BF28-451C-9FA5-95572BF2C0D0}" type="slidenum">
              <a:rPr lang="fr-FR" sz="1200"/>
              <a:pPr/>
              <a:t>6</a:t>
            </a:fld>
            <a:endParaRPr lang="fr-FR" sz="120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5245756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4620DB8-BF28-451C-9FA5-95572BF2C0D0}" type="slidenum">
              <a:rPr lang="fr-FR" sz="1200"/>
              <a:pPr/>
              <a:t>7</a:t>
            </a:fld>
            <a:endParaRPr lang="fr-FR" sz="120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34803739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4620DB8-BF28-451C-9FA5-95572BF2C0D0}" type="slidenum">
              <a:rPr lang="fr-FR" sz="1200"/>
              <a:pPr/>
              <a:t>8</a:t>
            </a:fld>
            <a:endParaRPr lang="fr-FR" sz="120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17979622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4620DB8-BF28-451C-9FA5-95572BF2C0D0}" type="slidenum">
              <a:rPr lang="fr-FR" sz="1200"/>
              <a:pPr/>
              <a:t>9</a:t>
            </a:fld>
            <a:endParaRPr lang="fr-FR" sz="120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30017776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4620DB8-BF28-451C-9FA5-95572BF2C0D0}" type="slidenum">
              <a:rPr lang="fr-FR" sz="1200"/>
              <a:pPr/>
              <a:t>10</a:t>
            </a:fld>
            <a:endParaRPr lang="fr-FR" sz="120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16588571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4620DB8-BF28-451C-9FA5-95572BF2C0D0}" type="slidenum">
              <a:rPr lang="fr-FR" sz="1200"/>
              <a:pPr/>
              <a:t>11</a:t>
            </a:fld>
            <a:endParaRPr lang="fr-FR" sz="120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40314099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838088-31A5-4A1F-BB4B-0BD90719649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163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A04E80-2BE0-4E77-A6ED-218C38F3497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4319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3438" y="195263"/>
            <a:ext cx="2000250" cy="58467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9513" y="195263"/>
            <a:ext cx="5851525" cy="5846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E12296-B39C-4F77-88E0-7E6B0D50F8C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9660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1483B-6ED8-42E0-A444-9D3BEED914F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1094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8C429F-4CCA-4E27-8A46-802F3692F7D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9344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0150" y="815975"/>
            <a:ext cx="3914775" cy="5226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67325" y="815975"/>
            <a:ext cx="3916363" cy="5226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1BC96F-AE4D-4F20-B8B0-5D549A3D7F0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6224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214572-860A-4A9F-B86F-FC78ED1DF106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9814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983932-414C-4245-98A3-3565DA29DE3D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6595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AAD061-6E93-4CFA-B6AF-C9B48B4BCAF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348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38F3C-BF7B-48D8-B8FB-B57512C3041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8647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1DD0A9-996C-469E-8A9C-B93B46E11FB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8941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179513" y="195263"/>
            <a:ext cx="7448550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352" tIns="39676" rIns="79352" bIns="3967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Générations et classes sociales</a:t>
            </a:r>
          </a:p>
        </p:txBody>
      </p:sp>
      <p:sp>
        <p:nvSpPr>
          <p:cNvPr id="102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00150" y="815975"/>
            <a:ext cx="7983538" cy="5226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352" tIns="39676" rIns="79352" bIns="396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28" name="Line 22"/>
          <p:cNvSpPr>
            <a:spLocks noChangeShapeType="1"/>
          </p:cNvSpPr>
          <p:nvPr/>
        </p:nvSpPr>
        <p:spPr bwMode="auto">
          <a:xfrm>
            <a:off x="152400" y="152400"/>
            <a:ext cx="0" cy="6553200"/>
          </a:xfrm>
          <a:prstGeom prst="line">
            <a:avLst/>
          </a:prstGeom>
          <a:noFill/>
          <a:ln w="38100" cmpd="dbl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9" name="Line 23"/>
          <p:cNvSpPr>
            <a:spLocks noChangeShapeType="1"/>
          </p:cNvSpPr>
          <p:nvPr/>
        </p:nvSpPr>
        <p:spPr bwMode="auto">
          <a:xfrm>
            <a:off x="9753600" y="152400"/>
            <a:ext cx="0" cy="6553200"/>
          </a:xfrm>
          <a:prstGeom prst="line">
            <a:avLst/>
          </a:prstGeom>
          <a:noFill/>
          <a:ln w="38100" cmpd="dbl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0" name="Line 24"/>
          <p:cNvSpPr>
            <a:spLocks noChangeShapeType="1"/>
          </p:cNvSpPr>
          <p:nvPr/>
        </p:nvSpPr>
        <p:spPr bwMode="auto">
          <a:xfrm flipH="1" flipV="1">
            <a:off x="152400" y="152400"/>
            <a:ext cx="9601200" cy="0"/>
          </a:xfrm>
          <a:prstGeom prst="line">
            <a:avLst/>
          </a:prstGeom>
          <a:noFill/>
          <a:ln w="38100" cmpd="dbl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1" name="Line 25"/>
          <p:cNvSpPr>
            <a:spLocks noChangeShapeType="1"/>
          </p:cNvSpPr>
          <p:nvPr/>
        </p:nvSpPr>
        <p:spPr bwMode="auto">
          <a:xfrm flipH="1">
            <a:off x="152400" y="6705600"/>
            <a:ext cx="9601200" cy="0"/>
          </a:xfrm>
          <a:prstGeom prst="line">
            <a:avLst/>
          </a:prstGeom>
          <a:noFill/>
          <a:ln w="38100" cmpd="dbl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92" name="Rectangle 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248400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A3CDEE65-08A2-4211-81D6-E9549143CC7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l" defTabSz="957263" rtl="0" eaLnBrk="0" fontAlgn="base" hangingPunct="0">
        <a:spcBef>
          <a:spcPct val="0"/>
        </a:spcBef>
        <a:spcAft>
          <a:spcPct val="0"/>
        </a:spcAft>
        <a:defRPr sz="13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957263" rtl="0" eaLnBrk="0" fontAlgn="base" hangingPunct="0">
        <a:spcBef>
          <a:spcPct val="0"/>
        </a:spcBef>
        <a:spcAft>
          <a:spcPct val="0"/>
        </a:spcAft>
        <a:defRPr sz="1300" b="1">
          <a:solidFill>
            <a:schemeClr val="tx2"/>
          </a:solidFill>
          <a:latin typeface="Times New Roman" pitchFamily="18" charset="0"/>
        </a:defRPr>
      </a:lvl2pPr>
      <a:lvl3pPr algn="l" defTabSz="957263" rtl="0" eaLnBrk="0" fontAlgn="base" hangingPunct="0">
        <a:spcBef>
          <a:spcPct val="0"/>
        </a:spcBef>
        <a:spcAft>
          <a:spcPct val="0"/>
        </a:spcAft>
        <a:defRPr sz="1300" b="1">
          <a:solidFill>
            <a:schemeClr val="tx2"/>
          </a:solidFill>
          <a:latin typeface="Times New Roman" pitchFamily="18" charset="0"/>
        </a:defRPr>
      </a:lvl3pPr>
      <a:lvl4pPr algn="l" defTabSz="957263" rtl="0" eaLnBrk="0" fontAlgn="base" hangingPunct="0">
        <a:spcBef>
          <a:spcPct val="0"/>
        </a:spcBef>
        <a:spcAft>
          <a:spcPct val="0"/>
        </a:spcAft>
        <a:defRPr sz="1300" b="1">
          <a:solidFill>
            <a:schemeClr val="tx2"/>
          </a:solidFill>
          <a:latin typeface="Times New Roman" pitchFamily="18" charset="0"/>
        </a:defRPr>
      </a:lvl4pPr>
      <a:lvl5pPr algn="l" defTabSz="957263" rtl="0" eaLnBrk="0" fontAlgn="base" hangingPunct="0">
        <a:spcBef>
          <a:spcPct val="0"/>
        </a:spcBef>
        <a:spcAft>
          <a:spcPct val="0"/>
        </a:spcAft>
        <a:defRPr sz="1300" b="1">
          <a:solidFill>
            <a:schemeClr val="tx2"/>
          </a:solidFill>
          <a:latin typeface="Times New Roman" pitchFamily="18" charset="0"/>
        </a:defRPr>
      </a:lvl5pPr>
      <a:lvl6pPr marL="457200" algn="l" defTabSz="957263" rtl="0" eaLnBrk="0" fontAlgn="base" hangingPunct="0">
        <a:spcBef>
          <a:spcPct val="0"/>
        </a:spcBef>
        <a:spcAft>
          <a:spcPct val="0"/>
        </a:spcAft>
        <a:defRPr sz="1300" b="1">
          <a:solidFill>
            <a:schemeClr val="tx2"/>
          </a:solidFill>
          <a:latin typeface="Times New Roman" pitchFamily="18" charset="0"/>
        </a:defRPr>
      </a:lvl6pPr>
      <a:lvl7pPr marL="914400" algn="l" defTabSz="957263" rtl="0" eaLnBrk="0" fontAlgn="base" hangingPunct="0">
        <a:spcBef>
          <a:spcPct val="0"/>
        </a:spcBef>
        <a:spcAft>
          <a:spcPct val="0"/>
        </a:spcAft>
        <a:defRPr sz="1300" b="1">
          <a:solidFill>
            <a:schemeClr val="tx2"/>
          </a:solidFill>
          <a:latin typeface="Times New Roman" pitchFamily="18" charset="0"/>
        </a:defRPr>
      </a:lvl7pPr>
      <a:lvl8pPr marL="1371600" algn="l" defTabSz="957263" rtl="0" eaLnBrk="0" fontAlgn="base" hangingPunct="0">
        <a:spcBef>
          <a:spcPct val="0"/>
        </a:spcBef>
        <a:spcAft>
          <a:spcPct val="0"/>
        </a:spcAft>
        <a:defRPr sz="1300" b="1">
          <a:solidFill>
            <a:schemeClr val="tx2"/>
          </a:solidFill>
          <a:latin typeface="Times New Roman" pitchFamily="18" charset="0"/>
        </a:defRPr>
      </a:lvl8pPr>
      <a:lvl9pPr marL="1828800" algn="l" defTabSz="957263" rtl="0" eaLnBrk="0" fontAlgn="base" hangingPunct="0">
        <a:spcBef>
          <a:spcPct val="0"/>
        </a:spcBef>
        <a:spcAft>
          <a:spcPct val="0"/>
        </a:spcAft>
        <a:defRPr sz="13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defTabSz="957263" rtl="0" eaLnBrk="0" fontAlgn="base" hangingPunct="0">
        <a:spcBef>
          <a:spcPct val="20000"/>
        </a:spcBef>
        <a:spcAft>
          <a:spcPct val="100000"/>
        </a:spcAft>
        <a:tabLst>
          <a:tab pos="741363" algn="l"/>
        </a:tabLst>
        <a:defRPr sz="1900" b="1">
          <a:solidFill>
            <a:schemeClr val="tx1"/>
          </a:solidFill>
          <a:latin typeface="+mn-lt"/>
          <a:ea typeface="+mn-ea"/>
          <a:cs typeface="+mn-cs"/>
        </a:defRPr>
      </a:lvl1pPr>
      <a:lvl2pPr marL="249238" indent="-84138" algn="l" defTabSz="957263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Zapf Dingbats" charset="2"/>
        <a:buChar char="l"/>
        <a:tabLst>
          <a:tab pos="741363" algn="l"/>
        </a:tabLst>
        <a:defRPr sz="1700" b="1">
          <a:solidFill>
            <a:schemeClr val="tx1"/>
          </a:solidFill>
          <a:latin typeface="+mn-lt"/>
        </a:defRPr>
      </a:lvl2pPr>
      <a:lvl3pPr marL="582613" indent="-168275" algn="l" defTabSz="957263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Zapf Dingbats" charset="2"/>
        <a:buChar char="l"/>
        <a:tabLst>
          <a:tab pos="741363" algn="l"/>
        </a:tabLst>
        <a:defRPr sz="1300" b="1">
          <a:solidFill>
            <a:schemeClr val="tx1"/>
          </a:solidFill>
          <a:latin typeface="+mn-lt"/>
        </a:defRPr>
      </a:lvl3pPr>
      <a:lvl4pPr marL="747713" indent="623888" algn="l" defTabSz="957263" rtl="0" eaLnBrk="0" fontAlgn="base" hangingPunct="0">
        <a:spcBef>
          <a:spcPct val="20000"/>
        </a:spcBef>
        <a:spcAft>
          <a:spcPct val="0"/>
        </a:spcAft>
        <a:tabLst>
          <a:tab pos="741363" algn="l"/>
        </a:tabLst>
        <a:defRPr sz="1300">
          <a:solidFill>
            <a:schemeClr val="tx1"/>
          </a:solidFill>
          <a:latin typeface="+mn-lt"/>
        </a:defRPr>
      </a:lvl4pPr>
      <a:lvl5pPr marL="995363" indent="74613" algn="l" defTabSz="957263" rtl="0" eaLnBrk="0" fontAlgn="base" hangingPunct="0">
        <a:spcBef>
          <a:spcPct val="20000"/>
        </a:spcBef>
        <a:spcAft>
          <a:spcPct val="0"/>
        </a:spcAft>
        <a:tabLst>
          <a:tab pos="741363" algn="l"/>
        </a:tabLst>
        <a:defRPr sz="1100">
          <a:solidFill>
            <a:schemeClr val="tx1"/>
          </a:solidFill>
          <a:latin typeface="+mn-lt"/>
        </a:defRPr>
      </a:lvl5pPr>
      <a:lvl6pPr marL="1452563" indent="74613" algn="l" defTabSz="957263" rtl="0" eaLnBrk="0" fontAlgn="base" hangingPunct="0">
        <a:spcBef>
          <a:spcPct val="20000"/>
        </a:spcBef>
        <a:spcAft>
          <a:spcPct val="0"/>
        </a:spcAft>
        <a:tabLst>
          <a:tab pos="741363" algn="l"/>
        </a:tabLst>
        <a:defRPr sz="1100">
          <a:solidFill>
            <a:schemeClr val="tx1"/>
          </a:solidFill>
          <a:latin typeface="+mn-lt"/>
        </a:defRPr>
      </a:lvl6pPr>
      <a:lvl7pPr marL="1909763" indent="74613" algn="l" defTabSz="957263" rtl="0" eaLnBrk="0" fontAlgn="base" hangingPunct="0">
        <a:spcBef>
          <a:spcPct val="20000"/>
        </a:spcBef>
        <a:spcAft>
          <a:spcPct val="0"/>
        </a:spcAft>
        <a:tabLst>
          <a:tab pos="741363" algn="l"/>
        </a:tabLst>
        <a:defRPr sz="1100">
          <a:solidFill>
            <a:schemeClr val="tx1"/>
          </a:solidFill>
          <a:latin typeface="+mn-lt"/>
        </a:defRPr>
      </a:lvl7pPr>
      <a:lvl8pPr marL="2366963" indent="74613" algn="l" defTabSz="957263" rtl="0" eaLnBrk="0" fontAlgn="base" hangingPunct="0">
        <a:spcBef>
          <a:spcPct val="20000"/>
        </a:spcBef>
        <a:spcAft>
          <a:spcPct val="0"/>
        </a:spcAft>
        <a:tabLst>
          <a:tab pos="741363" algn="l"/>
        </a:tabLst>
        <a:defRPr sz="1100">
          <a:solidFill>
            <a:schemeClr val="tx1"/>
          </a:solidFill>
          <a:latin typeface="+mn-lt"/>
        </a:defRPr>
      </a:lvl8pPr>
      <a:lvl9pPr marL="2824163" indent="74613" algn="l" defTabSz="957263" rtl="0" eaLnBrk="0" fontAlgn="base" hangingPunct="0">
        <a:spcBef>
          <a:spcPct val="20000"/>
        </a:spcBef>
        <a:spcAft>
          <a:spcPct val="0"/>
        </a:spcAft>
        <a:tabLst>
          <a:tab pos="741363" algn="l"/>
        </a:tabLst>
        <a:defRPr sz="11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en.uni.lu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ebui.lisdatacenter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10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stonecenter.gc.cuny.edu/files/2020/08/Gornick-LIS-Session-2020-final.pdf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stonecenter.gc.cuny.edu/files/2020/08/Gornick-LIS-Session-2020-final.pdf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ouischauvel.org/slide15.tx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ouischauvel.org/slide15.txt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ebui.lisdatacenter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0991A9D-D730-49AF-92A2-375396CBF1F7}" type="slidenum">
              <a:rPr lang="fr-FR" sz="1400">
                <a:latin typeface="Old English Text MT" pitchFamily="66" charset="0"/>
              </a:rPr>
              <a:pPr/>
              <a:t>1</a:t>
            </a:fld>
            <a:endParaRPr lang="fr-FR" sz="1400">
              <a:latin typeface="Old English Text MT" pitchFamily="66" charset="0"/>
            </a:endParaRPr>
          </a:p>
        </p:txBody>
      </p:sp>
      <p:sp>
        <p:nvSpPr>
          <p:cNvPr id="205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575666" y="60374"/>
            <a:ext cx="10714038" cy="3114892"/>
          </a:xfrm>
          <a:noFill/>
        </p:spPr>
        <p:txBody>
          <a:bodyPr/>
          <a:lstStyle/>
          <a:p>
            <a:pPr marL="0" indent="0"/>
            <a:endParaRPr lang="en-US" sz="1800" dirty="0" smtClean="0">
              <a:latin typeface="Old English Text MT" pitchFamily="66" charset="0"/>
            </a:endParaRPr>
          </a:p>
          <a:p>
            <a:pPr marL="0" indent="0" algn="ctr"/>
            <a:endParaRPr lang="en-GB" altLang="ja-JP" sz="3300" dirty="0" smtClean="0">
              <a:latin typeface="Old English Text MT" pitchFamily="66" charset="0"/>
              <a:ea typeface="MS PGothic" pitchFamily="34" charset="-128"/>
            </a:endParaRPr>
          </a:p>
          <a:p>
            <a:pPr marL="0" indent="0" algn="ctr"/>
            <a:r>
              <a:rPr lang="en-US" sz="3200" cap="small" dirty="0" smtClean="0"/>
              <a:t/>
            </a:r>
            <a:br>
              <a:rPr lang="en-US" sz="3200" cap="small" dirty="0" smtClean="0"/>
            </a:br>
            <a:r>
              <a:rPr lang="en-US" sz="3200" dirty="0"/>
              <a:t>REPLICATION CUNY WORKSHOP 2020</a:t>
            </a:r>
            <a:r>
              <a:rPr lang="en-US" sz="4800" cap="small" dirty="0" smtClean="0"/>
              <a:t/>
            </a:r>
            <a:br>
              <a:rPr lang="en-US" sz="4800" cap="small" dirty="0" smtClean="0"/>
            </a:br>
            <a:endParaRPr lang="fr-FR" altLang="ja-JP" sz="4400" dirty="0" smtClean="0">
              <a:ea typeface="MS PGothic" pitchFamily="34" charset="-128"/>
            </a:endParaRPr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2720975" y="494928"/>
            <a:ext cx="6183313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/>
          <a:lstStyle/>
          <a:p>
            <a:pPr algn="r" defTabSz="957263">
              <a:spcBef>
                <a:spcPct val="20000"/>
              </a:spcBef>
              <a:spcAft>
                <a:spcPct val="20000"/>
              </a:spcAft>
              <a:tabLst>
                <a:tab pos="741363" algn="l"/>
              </a:tabLst>
              <a:defRPr/>
            </a:pPr>
            <a:r>
              <a:rPr lang="fr-FR" sz="4400" dirty="0">
                <a:latin typeface="+mn-lt"/>
              </a:rPr>
              <a:t>Louis Chauvel </a:t>
            </a:r>
          </a:p>
          <a:p>
            <a:pPr algn="r" defTabSz="957263">
              <a:spcBef>
                <a:spcPct val="20000"/>
              </a:spcBef>
              <a:spcAft>
                <a:spcPct val="20000"/>
              </a:spcAft>
              <a:tabLst>
                <a:tab pos="741363" algn="l"/>
              </a:tabLst>
              <a:defRPr/>
            </a:pPr>
            <a:r>
              <a:rPr lang="fr-FR" sz="1800" dirty="0">
                <a:latin typeface="Old English Text MT" pitchFamily="66" charset="0"/>
              </a:rPr>
              <a:t>Pr Dr </a:t>
            </a:r>
            <a:r>
              <a:rPr lang="fr-FR" sz="1800" dirty="0" err="1">
                <a:latin typeface="Old English Text MT" pitchFamily="66" charset="0"/>
              </a:rPr>
              <a:t>at</a:t>
            </a:r>
            <a:r>
              <a:rPr lang="fr-FR" sz="1800" dirty="0">
                <a:latin typeface="Old English Text MT" pitchFamily="66" charset="0"/>
              </a:rPr>
              <a:t> </a:t>
            </a:r>
            <a:r>
              <a:rPr lang="fr-FR" sz="1800" dirty="0" err="1">
                <a:latin typeface="Old English Text MT" pitchFamily="66" charset="0"/>
              </a:rPr>
              <a:t>University</a:t>
            </a:r>
            <a:r>
              <a:rPr lang="fr-FR" sz="1800" dirty="0">
                <a:latin typeface="Old English Text MT" pitchFamily="66" charset="0"/>
              </a:rPr>
              <a:t> of Luxembourg</a:t>
            </a:r>
            <a:br>
              <a:rPr lang="fr-FR" sz="1800" dirty="0">
                <a:latin typeface="Old English Text MT" pitchFamily="66" charset="0"/>
              </a:rPr>
            </a:br>
            <a:endParaRPr lang="fr-FR" sz="1800" dirty="0">
              <a:latin typeface="Old English Text MT" pitchFamily="66" charset="0"/>
            </a:endParaRPr>
          </a:p>
          <a:p>
            <a:pPr algn="r" defTabSz="957263">
              <a:spcBef>
                <a:spcPct val="20000"/>
              </a:spcBef>
              <a:spcAft>
                <a:spcPct val="20000"/>
              </a:spcAft>
              <a:tabLst>
                <a:tab pos="741363" algn="l"/>
              </a:tabLst>
              <a:defRPr/>
            </a:pPr>
            <a:endParaRPr lang="fr-FR" sz="1800" dirty="0">
              <a:latin typeface="Old English Text MT" pitchFamily="66" charset="0"/>
            </a:endParaRPr>
          </a:p>
          <a:p>
            <a:pPr algn="r" defTabSz="957263">
              <a:spcBef>
                <a:spcPct val="20000"/>
              </a:spcBef>
              <a:spcAft>
                <a:spcPct val="20000"/>
              </a:spcAft>
              <a:tabLst>
                <a:tab pos="741363" algn="l"/>
              </a:tabLst>
              <a:defRPr/>
            </a:pPr>
            <a:endParaRPr lang="fr-FR" sz="1800" dirty="0">
              <a:latin typeface="Old English Text MT" pitchFamily="66" charset="0"/>
            </a:endParaRPr>
          </a:p>
          <a:p>
            <a:pPr algn="r" defTabSz="957263">
              <a:spcBef>
                <a:spcPct val="20000"/>
              </a:spcBef>
              <a:spcAft>
                <a:spcPct val="20000"/>
              </a:spcAft>
              <a:tabLst>
                <a:tab pos="741363" algn="l"/>
              </a:tabLst>
              <a:defRPr/>
            </a:pPr>
            <a:endParaRPr lang="fr-FR" sz="1800" dirty="0">
              <a:latin typeface="Old English Text MT" pitchFamily="66" charset="0"/>
            </a:endParaRPr>
          </a:p>
          <a:p>
            <a:pPr algn="r" defTabSz="957263">
              <a:spcBef>
                <a:spcPct val="20000"/>
              </a:spcBef>
              <a:spcAft>
                <a:spcPct val="20000"/>
              </a:spcAft>
              <a:tabLst>
                <a:tab pos="741363" algn="l"/>
              </a:tabLst>
              <a:defRPr/>
            </a:pPr>
            <a:endParaRPr lang="fr-FR" sz="1800" dirty="0">
              <a:latin typeface="Old English Text MT" pitchFamily="66" charset="0"/>
            </a:endParaRPr>
          </a:p>
          <a:p>
            <a:pPr algn="r" defTabSz="957263">
              <a:spcBef>
                <a:spcPct val="20000"/>
              </a:spcBef>
              <a:spcAft>
                <a:spcPct val="20000"/>
              </a:spcAft>
              <a:tabLst>
                <a:tab pos="741363" algn="l"/>
              </a:tabLst>
              <a:defRPr/>
            </a:pPr>
            <a:endParaRPr lang="fr-FR" sz="1800" b="1" dirty="0" smtClean="0">
              <a:latin typeface="+mj-lt"/>
            </a:endParaRPr>
          </a:p>
          <a:p>
            <a:pPr algn="r" defTabSz="957263">
              <a:spcBef>
                <a:spcPct val="20000"/>
              </a:spcBef>
              <a:spcAft>
                <a:spcPct val="20000"/>
              </a:spcAft>
              <a:tabLst>
                <a:tab pos="741363" algn="l"/>
              </a:tabLst>
              <a:defRPr/>
            </a:pPr>
            <a:r>
              <a:rPr lang="fr-FR" sz="1800" b="1" dirty="0" smtClean="0">
                <a:latin typeface="+mj-lt"/>
              </a:rPr>
              <a:t>louis.chauvel@uni.lu</a:t>
            </a:r>
            <a:r>
              <a:rPr lang="fr-FR" sz="1800" b="1" dirty="0">
                <a:latin typeface="+mj-lt"/>
              </a:rPr>
              <a:t/>
            </a:r>
            <a:br>
              <a:rPr lang="fr-FR" sz="1800" b="1" dirty="0">
                <a:latin typeface="+mj-lt"/>
              </a:rPr>
            </a:br>
            <a:r>
              <a:rPr lang="fr-FR" sz="1800" b="1" dirty="0">
                <a:latin typeface="+mj-lt"/>
              </a:rPr>
              <a:t>http://www.louischauvel.org </a:t>
            </a:r>
          </a:p>
        </p:txBody>
      </p:sp>
      <p:pic>
        <p:nvPicPr>
          <p:cNvPr id="2054" name="Picture 6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139" y="3175266"/>
            <a:ext cx="2081313" cy="102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5" name="Rectangle 25"/>
          <p:cNvSpPr>
            <a:spLocks noChangeArrowheads="1"/>
          </p:cNvSpPr>
          <p:nvPr/>
        </p:nvSpPr>
        <p:spPr bwMode="auto">
          <a:xfrm>
            <a:off x="0" y="-1588"/>
            <a:ext cx="184150" cy="460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>
              <a:latin typeface="Old English Text MT" pitchFamily="66" charset="0"/>
            </a:endParaRPr>
          </a:p>
        </p:txBody>
      </p:sp>
      <p:sp>
        <p:nvSpPr>
          <p:cNvPr id="2056" name="Rectangle 26"/>
          <p:cNvSpPr>
            <a:spLocks noChangeArrowheads="1"/>
          </p:cNvSpPr>
          <p:nvPr/>
        </p:nvSpPr>
        <p:spPr bwMode="auto">
          <a:xfrm>
            <a:off x="0" y="1643063"/>
            <a:ext cx="22542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Old English Text MT" pitchFamily="66" charset="0"/>
                <a:cs typeface="Times New Roman" pitchFamily="18" charset="0"/>
              </a:rPr>
              <a:t> </a:t>
            </a:r>
            <a:endParaRPr lang="en-US">
              <a:latin typeface="Old English Text MT" pitchFamily="66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882902" y="4891347"/>
            <a:ext cx="14237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Sept 2020</a:t>
            </a:r>
            <a:endParaRPr lang="en-US" dirty="0"/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211794" y="4152683"/>
            <a:ext cx="2407292" cy="120032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800" b="1" dirty="0">
                <a:latin typeface="Papyrus" pitchFamily="66" charset="0"/>
              </a:rPr>
              <a:t>IRSEI </a:t>
            </a:r>
            <a:br>
              <a:rPr lang="en-US" altLang="en-US" sz="1800" b="1" dirty="0">
                <a:latin typeface="Papyrus" pitchFamily="66" charset="0"/>
              </a:rPr>
            </a:br>
            <a:r>
              <a:rPr lang="en-US" altLang="en-US" sz="1800" b="1" dirty="0">
                <a:latin typeface="Papyrus" pitchFamily="66" charset="0"/>
              </a:rPr>
              <a:t>Institute for Research </a:t>
            </a:r>
            <a:br>
              <a:rPr lang="en-US" altLang="en-US" sz="1800" b="1" dirty="0">
                <a:latin typeface="Papyrus" pitchFamily="66" charset="0"/>
              </a:rPr>
            </a:br>
            <a:r>
              <a:rPr lang="en-US" altLang="en-US" sz="1800" b="1" dirty="0">
                <a:latin typeface="Papyrus" pitchFamily="66" charset="0"/>
              </a:rPr>
              <a:t>on  Socio-Economic  </a:t>
            </a:r>
            <a:br>
              <a:rPr lang="en-US" altLang="en-US" sz="1800" b="1" dirty="0">
                <a:latin typeface="Papyrus" pitchFamily="66" charset="0"/>
              </a:rPr>
            </a:br>
            <a:r>
              <a:rPr lang="en-US" altLang="en-US" sz="1800" b="1" dirty="0">
                <a:latin typeface="Papyrus" pitchFamily="66" charset="0"/>
              </a:rPr>
              <a:t>Inequality</a:t>
            </a:r>
          </a:p>
        </p:txBody>
      </p:sp>
      <p:pic>
        <p:nvPicPr>
          <p:cNvPr id="10" name="Picture 4" descr="Fonds National de la Recherche Luxembour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683" y="291149"/>
            <a:ext cx="3760224" cy="773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6" name="Picture 2" descr="Résultats de recherche d'images pour « lisdatacenter »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" y="1162597"/>
            <a:ext cx="1880112" cy="2139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3637744" y="3198168"/>
            <a:ext cx="422102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Countries comparisons:</a:t>
            </a:r>
            <a:br>
              <a:rPr lang="en-US" dirty="0" smtClean="0"/>
            </a:br>
            <a:r>
              <a:rPr lang="en-US" dirty="0" smtClean="0"/>
              <a:t>Pre- &amp; post-tax Gini : “Slide 15”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856656" y="1799162"/>
            <a:ext cx="805249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/>
              <a:t>http://</a:t>
            </a:r>
            <a:r>
              <a:rPr lang="en-US" sz="1800" dirty="0" smtClean="0"/>
              <a:t>www.louischauvel.org/</a:t>
            </a:r>
            <a:r>
              <a:rPr lang="fr-LU" sz="1800" dirty="0" smtClean="0"/>
              <a:t>Replication_cuny_2020_1</a:t>
            </a:r>
            <a:r>
              <a:rPr lang="en-US" sz="1800" dirty="0" smtClean="0"/>
              <a:t>.</a:t>
            </a:r>
            <a:r>
              <a:rPr lang="en-US" sz="1800" dirty="0" err="1" smtClean="0"/>
              <a:t>pptx</a:t>
            </a:r>
            <a:r>
              <a:rPr lang="en-US" sz="1800" dirty="0"/>
              <a:t>  </a:t>
            </a:r>
          </a:p>
          <a:p>
            <a:endParaRPr lang="en-US" sz="1800" dirty="0"/>
          </a:p>
        </p:txBody>
      </p:sp>
      <p:sp>
        <p:nvSpPr>
          <p:cNvPr id="14" name="Rectangle 13"/>
          <p:cNvSpPr/>
          <p:nvPr/>
        </p:nvSpPr>
        <p:spPr>
          <a:xfrm>
            <a:off x="870697" y="5505271"/>
            <a:ext cx="805249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Download these slides here</a:t>
            </a:r>
          </a:p>
          <a:p>
            <a:r>
              <a:rPr lang="fr-LU" u="sng" dirty="0"/>
              <a:t>http://</a:t>
            </a:r>
            <a:r>
              <a:rPr lang="fr-LU" u="sng" dirty="0" smtClean="0"/>
              <a:t>www.louischauvel.org/Replication_cuny_2020.html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4137651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F05CC69-4E73-4CDD-8E53-28FDC48776D6}" type="slidenum">
              <a:rPr lang="fr-FR" sz="1400"/>
              <a:pPr/>
              <a:t>10</a:t>
            </a:fld>
            <a:endParaRPr lang="fr-FR" sz="140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00025" y="260350"/>
            <a:ext cx="9705975" cy="6597650"/>
          </a:xfrm>
          <a:noFill/>
        </p:spPr>
        <p:txBody>
          <a:bodyPr/>
          <a:lstStyle/>
          <a:p>
            <a:pPr marL="995363" lvl="3" indent="-247650"/>
            <a:endParaRPr lang="en-US" sz="1900" b="1" dirty="0" smtClean="0">
              <a:solidFill>
                <a:srgbClr val="000000"/>
              </a:solidFill>
            </a:endParaRPr>
          </a:p>
          <a:p>
            <a:pPr marL="488950" lvl="1" indent="-323850">
              <a:spcBef>
                <a:spcPts val="500"/>
              </a:spcBef>
              <a:spcAft>
                <a:spcPts val="500"/>
              </a:spcAft>
              <a:buFont typeface="Zapf Dingbats" charset="2"/>
              <a:buNone/>
            </a:pPr>
            <a:r>
              <a:rPr lang="en-US" sz="2900" dirty="0" smtClean="0">
                <a:solidFill>
                  <a:srgbClr val="000000"/>
                </a:solidFill>
              </a:rPr>
              <a:t/>
            </a:r>
            <a:br>
              <a:rPr lang="en-US" sz="2900" dirty="0" smtClean="0">
                <a:solidFill>
                  <a:srgbClr val="000000"/>
                </a:solidFill>
              </a:rPr>
            </a:br>
            <a:endParaRPr lang="en-US" sz="2100" b="0" dirty="0" smtClean="0">
              <a:solidFill>
                <a:srgbClr val="000000"/>
              </a:solidFill>
            </a:endParaRPr>
          </a:p>
          <a:p>
            <a:pPr marL="488950" lvl="1" indent="-323850"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</a:pPr>
            <a:r>
              <a:rPr lang="fr-LU" sz="2100" b="0" dirty="0" smtClean="0">
                <a:solidFill>
                  <a:srgbClr val="000000"/>
                </a:solidFill>
              </a:rPr>
              <a:t>Copy the programme </a:t>
            </a:r>
            <a:r>
              <a:rPr lang="fr-LU" sz="2100" b="0" dirty="0" err="1" smtClean="0">
                <a:solidFill>
                  <a:srgbClr val="000000"/>
                </a:solidFill>
              </a:rPr>
              <a:t>from</a:t>
            </a:r>
            <a:r>
              <a:rPr lang="fr-LU" sz="2100" b="0" dirty="0" smtClean="0">
                <a:solidFill>
                  <a:srgbClr val="000000"/>
                </a:solidFill>
              </a:rPr>
              <a:t> the </a:t>
            </a:r>
            <a:r>
              <a:rPr lang="fr-LU" sz="2100" b="0" dirty="0" err="1" smtClean="0">
                <a:solidFill>
                  <a:srgbClr val="000000"/>
                </a:solidFill>
              </a:rPr>
              <a:t>homepage</a:t>
            </a:r>
            <a:r>
              <a:rPr lang="fr-LU" sz="2100" b="0" dirty="0" smtClean="0">
                <a:solidFill>
                  <a:srgbClr val="000000"/>
                </a:solidFill>
              </a:rPr>
              <a:t> </a:t>
            </a:r>
            <a:r>
              <a:rPr lang="fr-LU" sz="2100" dirty="0" smtClean="0">
                <a:solidFill>
                  <a:srgbClr val="000000"/>
                </a:solidFill>
              </a:rPr>
              <a:t> </a:t>
            </a:r>
            <a:endParaRPr lang="en-US" sz="2100" dirty="0" smtClean="0">
              <a:solidFill>
                <a:srgbClr val="000000"/>
              </a:solidFill>
            </a:endParaRPr>
          </a:p>
          <a:p>
            <a:pPr marL="488950" lvl="1" indent="-323850"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</a:pPr>
            <a:r>
              <a:rPr lang="en-US" sz="2100" b="0" dirty="0" smtClean="0">
                <a:solidFill>
                  <a:srgbClr val="000000"/>
                </a:solidFill>
              </a:rPr>
              <a:t>Paste it on your </a:t>
            </a:r>
            <a:r>
              <a:rPr lang="fr-LU" sz="2000" b="0" dirty="0">
                <a:solidFill>
                  <a:srgbClr val="000000"/>
                </a:solidFill>
              </a:rPr>
              <a:t> </a:t>
            </a:r>
            <a:r>
              <a:rPr lang="en-US" sz="2000" dirty="0">
                <a:hlinkClick r:id="rId3"/>
              </a:rPr>
              <a:t>https://webui.lisdatacenter.org/</a:t>
            </a:r>
            <a:endParaRPr lang="en-US" sz="2000" b="0" dirty="0">
              <a:solidFill>
                <a:srgbClr val="000000"/>
              </a:solidFill>
            </a:endParaRPr>
          </a:p>
          <a:p>
            <a:pPr marL="488950" lvl="1" indent="-323850"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</a:pPr>
            <a:r>
              <a:rPr lang="fr-LU" sz="1900" b="0" dirty="0" err="1" smtClean="0">
                <a:solidFill>
                  <a:srgbClr val="000000"/>
                </a:solidFill>
              </a:rPr>
              <a:t>Execute</a:t>
            </a:r>
            <a:r>
              <a:rPr lang="fr-LU" sz="1900" b="0" dirty="0" smtClean="0">
                <a:solidFill>
                  <a:srgbClr val="000000"/>
                </a:solidFill>
              </a:rPr>
              <a:t>                  …. </a:t>
            </a:r>
            <a:r>
              <a:rPr lang="fr-LU" sz="1900" b="0" dirty="0" err="1" smtClean="0">
                <a:solidFill>
                  <a:srgbClr val="000000"/>
                </a:solidFill>
              </a:rPr>
              <a:t>Wait</a:t>
            </a:r>
            <a:r>
              <a:rPr lang="fr-LU" sz="1900" b="0" dirty="0" smtClean="0">
                <a:solidFill>
                  <a:srgbClr val="000000"/>
                </a:solidFill>
              </a:rPr>
              <a:t> 3 minutes (</a:t>
            </a:r>
            <a:r>
              <a:rPr lang="fr-LU" sz="1900" b="0" dirty="0" err="1" smtClean="0">
                <a:solidFill>
                  <a:srgbClr val="000000"/>
                </a:solidFill>
              </a:rPr>
              <a:t>depending</a:t>
            </a:r>
            <a:r>
              <a:rPr lang="fr-LU" sz="1900" b="0" dirty="0" smtClean="0">
                <a:solidFill>
                  <a:srgbClr val="000000"/>
                </a:solidFill>
              </a:rPr>
              <a:t> on LIS </a:t>
            </a:r>
            <a:r>
              <a:rPr lang="fr-LU" sz="1900" b="0" dirty="0" err="1" smtClean="0">
                <a:solidFill>
                  <a:srgbClr val="000000"/>
                </a:solidFill>
              </a:rPr>
              <a:t>traffic</a:t>
            </a:r>
            <a:r>
              <a:rPr lang="fr-LU" sz="1900" b="0" dirty="0" smtClean="0">
                <a:solidFill>
                  <a:srgbClr val="000000"/>
                </a:solidFill>
              </a:rPr>
              <a:t> </a:t>
            </a:r>
            <a:r>
              <a:rPr lang="fr-LU" sz="1900" b="0" dirty="0" err="1" smtClean="0">
                <a:solidFill>
                  <a:srgbClr val="000000"/>
                </a:solidFill>
              </a:rPr>
              <a:t>jams</a:t>
            </a:r>
            <a:r>
              <a:rPr lang="fr-LU" sz="1900" b="0" dirty="0" smtClean="0">
                <a:solidFill>
                  <a:srgbClr val="000000"/>
                </a:solidFill>
              </a:rPr>
              <a:t>)  </a:t>
            </a:r>
            <a:endParaRPr lang="en-US" sz="1900" b="0" dirty="0">
              <a:solidFill>
                <a:srgbClr val="000000"/>
              </a:solidFill>
            </a:endParaRPr>
          </a:p>
          <a:p>
            <a:pPr marL="488950" lvl="1" indent="-323850"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</a:pPr>
            <a:r>
              <a:rPr lang="fr-LU" sz="2100" b="0" dirty="0" smtClean="0">
                <a:solidFill>
                  <a:srgbClr val="000000"/>
                </a:solidFill>
              </a:rPr>
              <a:t>And </a:t>
            </a:r>
            <a:r>
              <a:rPr lang="fr-LU" sz="2100" b="0" dirty="0" err="1" smtClean="0">
                <a:solidFill>
                  <a:srgbClr val="000000"/>
                </a:solidFill>
              </a:rPr>
              <a:t>read</a:t>
            </a:r>
            <a:r>
              <a:rPr lang="fr-LU" sz="2100" b="0" dirty="0" smtClean="0">
                <a:solidFill>
                  <a:srgbClr val="000000"/>
                </a:solidFill>
              </a:rPr>
              <a:t> the </a:t>
            </a:r>
            <a:r>
              <a:rPr lang="fr-LU" sz="2100" b="0" dirty="0" err="1" smtClean="0">
                <a:solidFill>
                  <a:srgbClr val="000000"/>
                </a:solidFill>
              </a:rPr>
              <a:t>results</a:t>
            </a:r>
            <a:r>
              <a:rPr lang="fr-LU" sz="2100" b="0" dirty="0" smtClean="0">
                <a:solidFill>
                  <a:srgbClr val="000000"/>
                </a:solidFill>
              </a:rPr>
              <a:t> …  </a:t>
            </a:r>
            <a:endParaRPr lang="en-US" sz="2100" b="0" dirty="0" smtClean="0">
              <a:solidFill>
                <a:srgbClr val="000000"/>
              </a:solidFill>
            </a:endParaRPr>
          </a:p>
        </p:txBody>
      </p:sp>
      <p:sp>
        <p:nvSpPr>
          <p:cNvPr id="4106" name="Rectangle 11"/>
          <p:cNvSpPr>
            <a:spLocks noChangeArrowheads="1"/>
          </p:cNvSpPr>
          <p:nvPr/>
        </p:nvSpPr>
        <p:spPr bwMode="auto">
          <a:xfrm>
            <a:off x="525376" y="161925"/>
            <a:ext cx="39661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Aft>
                <a:spcPts val="2400"/>
              </a:spcAft>
            </a:pPr>
            <a:r>
              <a:rPr lang="en-US" sz="2800" b="1" dirty="0"/>
              <a:t>4- </a:t>
            </a:r>
            <a:r>
              <a:rPr lang="en-US" sz="2800" b="1" dirty="0" err="1"/>
              <a:t>Lissy</a:t>
            </a:r>
            <a:r>
              <a:rPr lang="en-US" sz="2800" b="1" dirty="0"/>
              <a:t> implementation </a:t>
            </a:r>
            <a:endParaRPr lang="en-US" sz="2800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68625" y="2348880"/>
            <a:ext cx="720080" cy="51316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6250" y="290512"/>
            <a:ext cx="8953500" cy="6276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121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F05CC69-4E73-4CDD-8E53-28FDC48776D6}" type="slidenum">
              <a:rPr lang="fr-FR" sz="1400"/>
              <a:pPr/>
              <a:t>11</a:t>
            </a:fld>
            <a:endParaRPr lang="fr-FR" sz="140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00025" y="260350"/>
            <a:ext cx="9705975" cy="6597650"/>
          </a:xfrm>
          <a:noFill/>
        </p:spPr>
        <p:txBody>
          <a:bodyPr/>
          <a:lstStyle/>
          <a:p>
            <a:pPr marL="995363" lvl="3" indent="-247650"/>
            <a:endParaRPr lang="en-US" sz="1900" b="1" dirty="0" smtClean="0">
              <a:solidFill>
                <a:srgbClr val="000000"/>
              </a:solidFill>
            </a:endParaRPr>
          </a:p>
          <a:p>
            <a:pPr marL="488950" lvl="1" indent="-323850">
              <a:spcBef>
                <a:spcPts val="500"/>
              </a:spcBef>
              <a:spcAft>
                <a:spcPts val="500"/>
              </a:spcAft>
              <a:buFont typeface="Zapf Dingbats" charset="2"/>
              <a:buNone/>
            </a:pPr>
            <a:r>
              <a:rPr lang="en-US" sz="2900" dirty="0" smtClean="0">
                <a:solidFill>
                  <a:srgbClr val="000000"/>
                </a:solidFill>
              </a:rPr>
              <a:t/>
            </a:r>
            <a:br>
              <a:rPr lang="en-US" sz="2900" dirty="0" smtClean="0">
                <a:solidFill>
                  <a:srgbClr val="000000"/>
                </a:solidFill>
              </a:rPr>
            </a:br>
            <a:r>
              <a:rPr lang="en-US" sz="2900" dirty="0" smtClean="0">
                <a:solidFill>
                  <a:srgbClr val="000000"/>
                </a:solidFill>
              </a:rPr>
              <a:t>Comments: </a:t>
            </a:r>
          </a:p>
          <a:p>
            <a:pPr marL="488950" lvl="1" indent="-323850">
              <a:spcBef>
                <a:spcPts val="500"/>
              </a:spcBef>
              <a:spcAft>
                <a:spcPts val="500"/>
              </a:spcAft>
              <a:buFont typeface="Zapf Dingbats" charset="2"/>
              <a:buNone/>
            </a:pPr>
            <a:endParaRPr lang="en-US" sz="2100" b="0" dirty="0" smtClean="0">
              <a:solidFill>
                <a:srgbClr val="000000"/>
              </a:solidFill>
            </a:endParaRPr>
          </a:p>
          <a:p>
            <a:pPr marL="488950" lvl="1" indent="-323850"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</a:pPr>
            <a:r>
              <a:rPr lang="en-US" sz="2100" b="0" dirty="0" smtClean="0">
                <a:solidFill>
                  <a:srgbClr val="000000"/>
                </a:solidFill>
              </a:rPr>
              <a:t>The </a:t>
            </a:r>
            <a:r>
              <a:rPr lang="en-US" sz="2100" b="0" dirty="0">
                <a:solidFill>
                  <a:srgbClr val="000000"/>
                </a:solidFill>
              </a:rPr>
              <a:t>U.S., Spain (ES) and the U.K. are the most unequal countries</a:t>
            </a:r>
          </a:p>
          <a:p>
            <a:pPr marL="488950" lvl="1" indent="-323850"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</a:pPr>
            <a:endParaRPr lang="en-US" sz="2100" b="0" dirty="0">
              <a:solidFill>
                <a:srgbClr val="000000"/>
              </a:solidFill>
            </a:endParaRPr>
          </a:p>
          <a:p>
            <a:pPr marL="488950" lvl="1" indent="-323850"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</a:pPr>
            <a:r>
              <a:rPr lang="en-US" sz="2100" b="0" dirty="0" smtClean="0">
                <a:solidFill>
                  <a:srgbClr val="000000"/>
                </a:solidFill>
              </a:rPr>
              <a:t>Northern </a:t>
            </a:r>
            <a:r>
              <a:rPr lang="en-US" sz="2100" b="0" dirty="0">
                <a:solidFill>
                  <a:srgbClr val="000000"/>
                </a:solidFill>
              </a:rPr>
              <a:t>European countries are less</a:t>
            </a:r>
          </a:p>
          <a:p>
            <a:pPr marL="488950" lvl="1" indent="-323850"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</a:pPr>
            <a:endParaRPr lang="en-US" sz="2100" b="0" dirty="0">
              <a:solidFill>
                <a:srgbClr val="000000"/>
              </a:solidFill>
            </a:endParaRPr>
          </a:p>
          <a:p>
            <a:pPr marL="488950" lvl="1" indent="-323850"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</a:pPr>
            <a:r>
              <a:rPr lang="en-US" sz="2100" b="0" dirty="0" smtClean="0">
                <a:solidFill>
                  <a:srgbClr val="000000"/>
                </a:solidFill>
              </a:rPr>
              <a:t>In </a:t>
            </a:r>
            <a:r>
              <a:rPr lang="en-US" sz="2100" b="0" dirty="0">
                <a:solidFill>
                  <a:srgbClr val="000000"/>
                </a:solidFill>
              </a:rPr>
              <a:t>general, the Gini of the </a:t>
            </a:r>
            <a:r>
              <a:rPr lang="en-US" sz="2100" b="0" dirty="0" err="1">
                <a:solidFill>
                  <a:srgbClr val="000000"/>
                </a:solidFill>
              </a:rPr>
              <a:t>equivalised</a:t>
            </a:r>
            <a:r>
              <a:rPr lang="en-US" sz="2100" b="0" dirty="0">
                <a:solidFill>
                  <a:srgbClr val="000000"/>
                </a:solidFill>
              </a:rPr>
              <a:t> disposable income after redistribution is average 0.1 lower than before</a:t>
            </a:r>
          </a:p>
          <a:p>
            <a:pPr marL="488950" lvl="1" indent="-323850"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</a:pPr>
            <a:endParaRPr lang="en-US" sz="2100" b="0" dirty="0">
              <a:solidFill>
                <a:srgbClr val="000000"/>
              </a:solidFill>
            </a:endParaRPr>
          </a:p>
          <a:p>
            <a:pPr marL="488950" lvl="1" indent="-323850"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</a:pPr>
            <a:r>
              <a:rPr lang="en-US" sz="2100" b="0" dirty="0" smtClean="0">
                <a:solidFill>
                  <a:srgbClr val="000000"/>
                </a:solidFill>
              </a:rPr>
              <a:t> </a:t>
            </a:r>
            <a:r>
              <a:rPr lang="en-US" sz="2100" b="0" dirty="0">
                <a:solidFill>
                  <a:srgbClr val="000000"/>
                </a:solidFill>
              </a:rPr>
              <a:t>Northern European countries redistribute </a:t>
            </a:r>
            <a:r>
              <a:rPr lang="en-US" sz="2100" b="0" dirty="0" smtClean="0">
                <a:solidFill>
                  <a:srgbClr val="000000"/>
                </a:solidFill>
              </a:rPr>
              <a:t>more</a:t>
            </a:r>
            <a:endParaRPr lang="en-US" sz="2100" b="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6237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sabine.demazy\Downloads\INSIDE_uni_extern_bat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7620" y="5794342"/>
            <a:ext cx="2878479" cy="4562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F05CC69-4E73-4CDD-8E53-28FDC48776D6}" type="slidenum">
              <a:rPr lang="fr-FR" sz="1400"/>
              <a:pPr/>
              <a:t>12</a:t>
            </a:fld>
            <a:endParaRPr lang="fr-FR" sz="140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00025" y="260350"/>
            <a:ext cx="9705975" cy="6597650"/>
          </a:xfrm>
          <a:noFill/>
        </p:spPr>
        <p:txBody>
          <a:bodyPr/>
          <a:lstStyle/>
          <a:p>
            <a:pPr marL="995363" lvl="3" indent="-247650"/>
            <a:endParaRPr lang="en-US" sz="1900" b="1" dirty="0" smtClean="0">
              <a:solidFill>
                <a:srgbClr val="000000"/>
              </a:solidFill>
            </a:endParaRPr>
          </a:p>
          <a:p>
            <a:pPr>
              <a:spcAft>
                <a:spcPts val="2400"/>
              </a:spcAft>
            </a:pPr>
            <a:r>
              <a:rPr lang="en-US" sz="2900" dirty="0" smtClean="0">
                <a:solidFill>
                  <a:srgbClr val="000000"/>
                </a:solidFill>
              </a:rPr>
              <a:t/>
            </a:r>
            <a:br>
              <a:rPr lang="en-US" sz="2900" dirty="0" smtClean="0">
                <a:solidFill>
                  <a:srgbClr val="000000"/>
                </a:solidFill>
              </a:rPr>
            </a:br>
            <a:r>
              <a:rPr lang="en-US" sz="2800" dirty="0" smtClean="0"/>
              <a:t> </a:t>
            </a:r>
          </a:p>
          <a:p>
            <a:pPr marL="488950" lvl="1" indent="-323850"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</a:pPr>
            <a:r>
              <a:rPr lang="en-US" sz="2400" dirty="0" smtClean="0"/>
              <a:t>Compare the same way Latin American countries …</a:t>
            </a:r>
          </a:p>
          <a:p>
            <a:pPr marL="488950" lvl="1" indent="-323850"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</a:pPr>
            <a:endParaRPr lang="en-US" sz="2400" dirty="0"/>
          </a:p>
          <a:p>
            <a:pPr marL="488950" lvl="1" indent="-323850"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</a:pPr>
            <a:r>
              <a:rPr lang="en-US" sz="2400" dirty="0" smtClean="0"/>
              <a:t>So it is simple and you can now detect “extreme inequality” countries </a:t>
            </a:r>
            <a:br>
              <a:rPr lang="en-US" sz="2400" dirty="0" smtClean="0"/>
            </a:br>
            <a:r>
              <a:rPr lang="en-US" sz="2800" dirty="0"/>
              <a:t>(ex: </a:t>
            </a:r>
            <a:r>
              <a:rPr lang="en-US" sz="2400" b="0" dirty="0" err="1" smtClean="0"/>
              <a:t>za</a:t>
            </a:r>
            <a:r>
              <a:rPr lang="en-US" sz="2400" b="0" dirty="0" smtClean="0"/>
              <a:t> 2017</a:t>
            </a:r>
            <a:r>
              <a:rPr lang="en-US" sz="2800" dirty="0" smtClean="0"/>
              <a:t>) </a:t>
            </a:r>
            <a:r>
              <a:rPr lang="en-US" sz="2400" dirty="0" smtClean="0"/>
              <a:t>to be contrasted with </a:t>
            </a:r>
            <a:r>
              <a:rPr lang="en-US" sz="2400" dirty="0" err="1" smtClean="0"/>
              <a:t>f.ex</a:t>
            </a:r>
            <a:r>
              <a:rPr lang="en-US" sz="2400" dirty="0" smtClean="0"/>
              <a:t> Northern European countries </a:t>
            </a:r>
            <a:br>
              <a:rPr lang="en-US" sz="2400" dirty="0" smtClean="0"/>
            </a:br>
            <a:r>
              <a:rPr lang="en-US" sz="2400" dirty="0" smtClean="0"/>
              <a:t>… or early post socialist countries (ex: </a:t>
            </a:r>
            <a:r>
              <a:rPr lang="en-US" b="0" dirty="0" err="1" smtClean="0"/>
              <a:t>sk</a:t>
            </a:r>
            <a:r>
              <a:rPr lang="en-US" b="0" dirty="0" smtClean="0"/>
              <a:t> 1992</a:t>
            </a:r>
            <a:r>
              <a:rPr lang="en-US" sz="2400" dirty="0" smtClean="0"/>
              <a:t>)</a:t>
            </a:r>
          </a:p>
          <a:p>
            <a:pPr marL="488950" lvl="1" indent="-323850"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</a:pPr>
            <a:r>
              <a:rPr lang="en-US" sz="2400" dirty="0" smtClean="0"/>
              <a:t>Enjoy … </a:t>
            </a:r>
            <a:r>
              <a:rPr lang="en-US" sz="2400" dirty="0" smtClean="0"/>
              <a:t>  </a:t>
            </a:r>
            <a:endParaRPr lang="en-US" sz="2400" dirty="0" smtClean="0"/>
          </a:p>
        </p:txBody>
      </p:sp>
      <p:sp>
        <p:nvSpPr>
          <p:cNvPr id="4106" name="Rectangle 11"/>
          <p:cNvSpPr>
            <a:spLocks noChangeArrowheads="1"/>
          </p:cNvSpPr>
          <p:nvPr/>
        </p:nvSpPr>
        <p:spPr bwMode="auto">
          <a:xfrm>
            <a:off x="525376" y="161925"/>
            <a:ext cx="21787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Aft>
                <a:spcPts val="2400"/>
              </a:spcAft>
            </a:pPr>
            <a:r>
              <a:rPr lang="en-US" sz="2800" b="1" dirty="0" smtClean="0"/>
              <a:t>5- </a:t>
            </a:r>
            <a:r>
              <a:rPr lang="en-US" sz="2800" b="1" dirty="0" err="1" smtClean="0"/>
              <a:t>Exercice</a:t>
            </a:r>
            <a:r>
              <a:rPr lang="en-US" sz="2800" b="1" dirty="0" smtClean="0"/>
              <a:t>:  </a:t>
            </a:r>
            <a:endParaRPr lang="en-US" sz="2800" b="1" dirty="0"/>
          </a:p>
        </p:txBody>
      </p:sp>
      <p:sp>
        <p:nvSpPr>
          <p:cNvPr id="5" name="Rectangle 4"/>
          <p:cNvSpPr/>
          <p:nvPr/>
        </p:nvSpPr>
        <p:spPr>
          <a:xfrm>
            <a:off x="2734141" y="4946351"/>
            <a:ext cx="377058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Thanks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</a:rPr>
              <a:t>! </a:t>
            </a:r>
            <a:br>
              <a:rPr lang="en-US" sz="20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</a:rPr>
              <a:t>And see you in the next sessions…</a:t>
            </a:r>
            <a:endParaRPr lang="en-US" sz="2000" dirty="0"/>
          </a:p>
        </p:txBody>
      </p:sp>
      <p:pic>
        <p:nvPicPr>
          <p:cNvPr id="6" name="Picture 12" descr="Logo-FNR-CMYK-jpg_larg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6465" y="5754049"/>
            <a:ext cx="2043113" cy="4965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Résultats de recherche d'images pour « lisdatacenter »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1318" y="5373216"/>
            <a:ext cx="882823" cy="1004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03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951483B-6ED8-42E0-A444-9D3BEED914FC}" type="slidenum">
              <a:rPr lang="fr-FR" smtClean="0"/>
              <a:pPr>
                <a:defRPr/>
              </a:pPr>
              <a:t>13</a:t>
            </a:fld>
            <a:endParaRPr lang="fr-F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750" y="304800"/>
            <a:ext cx="8572500" cy="624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75132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951483B-6ED8-42E0-A444-9D3BEED914FC}" type="slidenum">
              <a:rPr lang="fr-FR" smtClean="0"/>
              <a:pPr>
                <a:defRPr/>
              </a:pPr>
              <a:t>14</a:t>
            </a:fld>
            <a:endParaRPr lang="fr-F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437" y="266700"/>
            <a:ext cx="9001125" cy="632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282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1988" y="741023"/>
            <a:ext cx="7966076" cy="582646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72480" y="108089"/>
            <a:ext cx="101375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ea typeface="Times New Roman" panose="02020603050405020304" pitchFamily="18" charset="0"/>
              </a:rPr>
              <a:t>We consider </a:t>
            </a:r>
            <a:r>
              <a:rPr lang="en-US" sz="2000" b="1" dirty="0">
                <a:ea typeface="Times New Roman" panose="02020603050405020304" pitchFamily="18" charset="0"/>
              </a:rPr>
              <a:t>SLIDE 15</a:t>
            </a:r>
            <a:r>
              <a:rPr lang="en-US" sz="2000" dirty="0">
                <a:ea typeface="Times New Roman" panose="02020603050405020304" pitchFamily="18" charset="0"/>
              </a:rPr>
              <a:t> of Janet </a:t>
            </a:r>
            <a:r>
              <a:rPr lang="en-US" sz="2000" dirty="0" err="1">
                <a:ea typeface="Times New Roman" panose="02020603050405020304" pitchFamily="18" charset="0"/>
              </a:rPr>
              <a:t>Gornick’s</a:t>
            </a:r>
            <a:r>
              <a:rPr lang="en-US" sz="2000" dirty="0">
                <a:ea typeface="Times New Roman" panose="02020603050405020304" pitchFamily="18" charset="0"/>
              </a:rPr>
              <a:t> presentation </a:t>
            </a:r>
            <a:br>
              <a:rPr lang="en-US" sz="2000" dirty="0">
                <a:ea typeface="Times New Roman" panose="02020603050405020304" pitchFamily="18" charset="0"/>
              </a:rPr>
            </a:br>
            <a:r>
              <a:rPr lang="en-US" sz="2000" dirty="0">
                <a:ea typeface="Times New Roman" panose="02020603050405020304" pitchFamily="18" charset="0"/>
              </a:rPr>
              <a:t>(</a:t>
            </a:r>
            <a:r>
              <a:rPr lang="en-US" sz="2000" u="sng" dirty="0">
                <a:solidFill>
                  <a:srgbClr val="0000FF"/>
                </a:solidFill>
                <a:ea typeface="Times New Roman" panose="02020603050405020304" pitchFamily="18" charset="0"/>
                <a:hlinkClick r:id="rId3"/>
              </a:rPr>
              <a:t>https://stonecenter.gc.cuny.edu/files/2020/08/Gornick-LIS-Session-2020-final.pdf</a:t>
            </a:r>
            <a:r>
              <a:rPr lang="en-US" sz="2000" dirty="0">
                <a:ea typeface="Times New Roman" panose="02020603050405020304" pitchFamily="18" charset="0"/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2316307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128464" y="161339"/>
            <a:ext cx="9649071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Introduction</a:t>
            </a:r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pPr>
              <a:spcAft>
                <a:spcPts val="2400"/>
              </a:spcAft>
            </a:pPr>
            <a:r>
              <a:rPr lang="en-US" sz="2800" b="1" dirty="0" smtClean="0"/>
              <a:t>1- </a:t>
            </a:r>
            <a:r>
              <a:rPr lang="en-US" sz="2800" b="1" dirty="0" smtClean="0"/>
              <a:t>The question on Slide 15  </a:t>
            </a:r>
            <a:endParaRPr lang="en-US" sz="2800" b="1" dirty="0" smtClean="0"/>
          </a:p>
          <a:p>
            <a:pPr>
              <a:spcAft>
                <a:spcPts val="2400"/>
              </a:spcAft>
            </a:pPr>
            <a:r>
              <a:rPr lang="en-US" sz="2800" b="1" dirty="0"/>
              <a:t>2</a:t>
            </a:r>
            <a:r>
              <a:rPr lang="en-US" sz="2800" b="1" dirty="0" smtClean="0"/>
              <a:t>- </a:t>
            </a:r>
            <a:r>
              <a:rPr lang="en-US" sz="2800" b="1" dirty="0" smtClean="0"/>
              <a:t>Big concepts there </a:t>
            </a:r>
            <a:endParaRPr lang="en-US" sz="2800" b="1" dirty="0"/>
          </a:p>
          <a:p>
            <a:pPr>
              <a:spcAft>
                <a:spcPts val="2400"/>
              </a:spcAft>
            </a:pPr>
            <a:r>
              <a:rPr lang="en-US" sz="2800" b="1" dirty="0"/>
              <a:t>3</a:t>
            </a:r>
            <a:r>
              <a:rPr lang="en-US" sz="2800" b="1" dirty="0" smtClean="0"/>
              <a:t>- </a:t>
            </a:r>
            <a:r>
              <a:rPr lang="en-US" sz="2800" b="1" dirty="0" smtClean="0"/>
              <a:t>Stata </a:t>
            </a:r>
            <a:r>
              <a:rPr lang="en-US" sz="2800" b="1" dirty="0" smtClean="0"/>
              <a:t>programming  </a:t>
            </a:r>
            <a:endParaRPr lang="en-US" sz="2800" b="1" dirty="0"/>
          </a:p>
          <a:p>
            <a:pPr>
              <a:spcAft>
                <a:spcPts val="2400"/>
              </a:spcAft>
            </a:pPr>
            <a:r>
              <a:rPr lang="en-US" sz="2800" b="1" dirty="0" smtClean="0"/>
              <a:t>4- </a:t>
            </a:r>
            <a:r>
              <a:rPr lang="en-US" sz="2800" b="1" dirty="0" err="1" smtClean="0"/>
              <a:t>Lissy</a:t>
            </a:r>
            <a:r>
              <a:rPr lang="en-US" sz="2800" b="1" dirty="0" smtClean="0"/>
              <a:t> implementation </a:t>
            </a:r>
            <a:endParaRPr lang="en-US" sz="2800" b="1" dirty="0" smtClean="0"/>
          </a:p>
          <a:p>
            <a:pPr>
              <a:spcAft>
                <a:spcPts val="2400"/>
              </a:spcAft>
            </a:pPr>
            <a:r>
              <a:rPr lang="en-US" sz="2800" b="1" dirty="0" smtClean="0"/>
              <a:t>5- </a:t>
            </a:r>
            <a:r>
              <a:rPr lang="en-US" sz="2800" b="1" dirty="0" smtClean="0"/>
              <a:t>Exercise … </a:t>
            </a:r>
            <a:endParaRPr lang="en-US" sz="2800" b="1" dirty="0" smtClean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4294967295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3D304243-3656-402B-8372-AF8AC471BDF5}" type="slidenum">
              <a:rPr lang="fr-CH" smtClean="0"/>
              <a:pPr/>
              <a:t>3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4257239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F05CC69-4E73-4CDD-8E53-28FDC48776D6}" type="slidenum">
              <a:rPr lang="fr-FR" sz="1400"/>
              <a:pPr/>
              <a:t>4</a:t>
            </a:fld>
            <a:endParaRPr lang="fr-FR" sz="140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00025" y="260350"/>
            <a:ext cx="9705975" cy="6597650"/>
          </a:xfrm>
          <a:noFill/>
        </p:spPr>
        <p:txBody>
          <a:bodyPr/>
          <a:lstStyle/>
          <a:p>
            <a:pPr marL="995363" lvl="3" indent="-247650"/>
            <a:endParaRPr lang="en-US" sz="1900" b="1" dirty="0" smtClean="0">
              <a:solidFill>
                <a:srgbClr val="000000"/>
              </a:solidFill>
            </a:endParaRPr>
          </a:p>
          <a:p>
            <a:pPr marL="488950" lvl="1" indent="-323850">
              <a:spcBef>
                <a:spcPts val="500"/>
              </a:spcBef>
              <a:spcAft>
                <a:spcPts val="500"/>
              </a:spcAft>
              <a:buNone/>
            </a:pPr>
            <a:r>
              <a:rPr lang="en-US" sz="2900" b="0" dirty="0" smtClean="0">
                <a:solidFill>
                  <a:srgbClr val="000000"/>
                </a:solidFill>
              </a:rPr>
              <a:t/>
            </a:r>
            <a:br>
              <a:rPr lang="en-US" sz="2900" b="0" dirty="0" smtClean="0">
                <a:solidFill>
                  <a:srgbClr val="000000"/>
                </a:solidFill>
              </a:rPr>
            </a:br>
            <a:r>
              <a:rPr lang="en-US" sz="2900" b="0" dirty="0">
                <a:solidFill>
                  <a:srgbClr val="000000"/>
                </a:solidFill>
              </a:rPr>
              <a:t>“Question 1 How does income inequality vary across high-income countries? (…) “pre-tax-and-transfer” (…) </a:t>
            </a:r>
            <a:r>
              <a:rPr lang="en-US" sz="2900" b="0" dirty="0" smtClean="0">
                <a:solidFill>
                  <a:srgbClr val="000000"/>
                </a:solidFill>
              </a:rPr>
              <a:t/>
            </a:r>
            <a:br>
              <a:rPr lang="en-US" sz="2900" b="0" dirty="0" smtClean="0">
                <a:solidFill>
                  <a:srgbClr val="000000"/>
                </a:solidFill>
              </a:rPr>
            </a:br>
            <a:r>
              <a:rPr lang="en-US" sz="2900" b="0" dirty="0" smtClean="0">
                <a:solidFill>
                  <a:srgbClr val="000000"/>
                </a:solidFill>
              </a:rPr>
              <a:t>“Post-tax-and-transfer</a:t>
            </a:r>
            <a:r>
              <a:rPr lang="en-US" sz="2900" b="0" dirty="0">
                <a:solidFill>
                  <a:srgbClr val="000000"/>
                </a:solidFill>
              </a:rPr>
              <a:t>” income inequality?” </a:t>
            </a:r>
            <a:r>
              <a:rPr lang="en-US" sz="2900" b="0" dirty="0" smtClean="0">
                <a:solidFill>
                  <a:srgbClr val="000000"/>
                </a:solidFill>
              </a:rPr>
              <a:t/>
            </a:r>
            <a:br>
              <a:rPr lang="en-US" sz="2900" b="0" dirty="0" smtClean="0">
                <a:solidFill>
                  <a:srgbClr val="000000"/>
                </a:solidFill>
              </a:rPr>
            </a:br>
            <a:r>
              <a:rPr lang="en-US" sz="2000" b="0" dirty="0" smtClean="0">
                <a:solidFill>
                  <a:srgbClr val="000000"/>
                </a:solidFill>
              </a:rPr>
              <a:t>(</a:t>
            </a:r>
            <a:r>
              <a:rPr lang="en-US" sz="2000" b="0" dirty="0" err="1">
                <a:solidFill>
                  <a:srgbClr val="000000"/>
                </a:solidFill>
              </a:rPr>
              <a:t>Gornick</a:t>
            </a:r>
            <a:r>
              <a:rPr lang="en-US" sz="2000" b="0" dirty="0">
                <a:solidFill>
                  <a:srgbClr val="000000"/>
                </a:solidFill>
              </a:rPr>
              <a:t> 2020 slide 14</a:t>
            </a:r>
            <a:r>
              <a:rPr lang="en-US" sz="2000" b="0" dirty="0" smtClean="0">
                <a:solidFill>
                  <a:srgbClr val="000000"/>
                </a:solidFill>
              </a:rPr>
              <a:t>)</a:t>
            </a:r>
            <a:endParaRPr lang="en-US" sz="2000" b="0" dirty="0">
              <a:solidFill>
                <a:srgbClr val="000000"/>
              </a:solidFill>
            </a:endParaRPr>
          </a:p>
          <a:p>
            <a:pPr marL="488950" lvl="1" indent="-323850">
              <a:spcBef>
                <a:spcPts val="500"/>
              </a:spcBef>
              <a:spcAft>
                <a:spcPts val="500"/>
              </a:spcAft>
              <a:buNone/>
            </a:pPr>
            <a:endParaRPr lang="en-US" sz="2100" b="0" dirty="0" smtClean="0">
              <a:solidFill>
                <a:srgbClr val="000000"/>
              </a:solidFill>
            </a:endParaRPr>
          </a:p>
        </p:txBody>
      </p:sp>
      <p:sp>
        <p:nvSpPr>
          <p:cNvPr id="4106" name="Rectangle 11"/>
          <p:cNvSpPr>
            <a:spLocks noChangeArrowheads="1"/>
          </p:cNvSpPr>
          <p:nvPr/>
        </p:nvSpPr>
        <p:spPr bwMode="auto">
          <a:xfrm>
            <a:off x="-160338" y="161925"/>
            <a:ext cx="534152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914400" lvl="1" indent="-457200">
              <a:spcBef>
                <a:spcPct val="20000"/>
              </a:spcBef>
              <a:buClr>
                <a:schemeClr val="tx1"/>
              </a:buClr>
              <a:buFont typeface="Zapf Dingbats" charset="2"/>
              <a:buNone/>
            </a:pPr>
            <a:r>
              <a:rPr lang="en-US" sz="3200" b="1" i="1" dirty="0"/>
              <a:t>1. </a:t>
            </a:r>
            <a:r>
              <a:rPr lang="en-US" sz="3200" b="1" dirty="0"/>
              <a:t>The question on Slide 15</a:t>
            </a:r>
            <a:endParaRPr lang="en-US" sz="3200" dirty="0"/>
          </a:p>
        </p:txBody>
      </p:sp>
      <p:sp>
        <p:nvSpPr>
          <p:cNvPr id="5" name="Rectangle 4"/>
          <p:cNvSpPr/>
          <p:nvPr/>
        </p:nvSpPr>
        <p:spPr>
          <a:xfrm>
            <a:off x="200025" y="2842478"/>
            <a:ext cx="9289479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08000" lvl="1" indent="-342900"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</a:endParaRPr>
          </a:p>
          <a:p>
            <a:pPr marL="800100" lvl="1" indent="-342900"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So we have to compare Gini indices (</a:t>
            </a:r>
            <a:r>
              <a:rPr lang="en-US" dirty="0" err="1">
                <a:solidFill>
                  <a:srgbClr val="000000"/>
                </a:solidFill>
              </a:rPr>
              <a:t>f.ex</a:t>
            </a:r>
            <a:r>
              <a:rPr lang="en-US" dirty="0">
                <a:solidFill>
                  <a:srgbClr val="000000"/>
                </a:solidFill>
              </a:rPr>
              <a:t>.) </a:t>
            </a:r>
          </a:p>
          <a:p>
            <a:pPr marL="800100" lvl="1" indent="-342900"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fr-LU" dirty="0">
                <a:solidFill>
                  <a:srgbClr val="000000"/>
                </a:solidFill>
              </a:rPr>
              <a:t>For relevant country-</a:t>
            </a:r>
            <a:r>
              <a:rPr lang="fr-LU" dirty="0" err="1">
                <a:solidFill>
                  <a:srgbClr val="000000"/>
                </a:solidFill>
              </a:rPr>
              <a:t>years</a:t>
            </a:r>
            <a:r>
              <a:rPr lang="fr-LU" dirty="0">
                <a:solidFill>
                  <a:srgbClr val="000000"/>
                </a:solidFill>
              </a:rPr>
              <a:t> (</a:t>
            </a:r>
            <a:r>
              <a:rPr lang="fr-LU" dirty="0" err="1">
                <a:solidFill>
                  <a:srgbClr val="000000"/>
                </a:solidFill>
              </a:rPr>
              <a:t>which</a:t>
            </a:r>
            <a:r>
              <a:rPr lang="fr-LU" dirty="0">
                <a:solidFill>
                  <a:srgbClr val="000000"/>
                </a:solidFill>
              </a:rPr>
              <a:t> </a:t>
            </a:r>
            <a:r>
              <a:rPr lang="fr-LU" dirty="0" err="1">
                <a:solidFill>
                  <a:srgbClr val="000000"/>
                </a:solidFill>
              </a:rPr>
              <a:t>ones</a:t>
            </a:r>
            <a:r>
              <a:rPr lang="fr-LU" dirty="0">
                <a:solidFill>
                  <a:srgbClr val="000000"/>
                </a:solidFill>
              </a:rPr>
              <a:t>?) </a:t>
            </a:r>
          </a:p>
          <a:p>
            <a:pPr marL="800100" lvl="1" indent="-342900"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fr-LU" dirty="0">
                <a:solidFill>
                  <a:srgbClr val="000000"/>
                </a:solidFill>
              </a:rPr>
              <a:t>For (</a:t>
            </a:r>
            <a:r>
              <a:rPr lang="fr-LU" dirty="0" err="1">
                <a:solidFill>
                  <a:srgbClr val="000000"/>
                </a:solidFill>
              </a:rPr>
              <a:t>equivalised</a:t>
            </a:r>
            <a:r>
              <a:rPr lang="fr-LU" dirty="0">
                <a:solidFill>
                  <a:srgbClr val="000000"/>
                </a:solidFill>
              </a:rPr>
              <a:t>, how/</a:t>
            </a:r>
            <a:r>
              <a:rPr lang="fr-LU" dirty="0" err="1">
                <a:solidFill>
                  <a:srgbClr val="000000"/>
                </a:solidFill>
              </a:rPr>
              <a:t>why</a:t>
            </a:r>
            <a:r>
              <a:rPr lang="fr-LU" dirty="0">
                <a:solidFill>
                  <a:srgbClr val="000000"/>
                </a:solidFill>
              </a:rPr>
              <a:t>?) </a:t>
            </a:r>
            <a:r>
              <a:rPr lang="fr-LU" dirty="0" err="1">
                <a:solidFill>
                  <a:srgbClr val="000000"/>
                </a:solidFill>
              </a:rPr>
              <a:t>disposable</a:t>
            </a:r>
            <a:r>
              <a:rPr lang="fr-LU" dirty="0">
                <a:solidFill>
                  <a:srgbClr val="000000"/>
                </a:solidFill>
              </a:rPr>
              <a:t> </a:t>
            </a:r>
            <a:r>
              <a:rPr lang="fr-LU" dirty="0" err="1">
                <a:solidFill>
                  <a:srgbClr val="000000"/>
                </a:solidFill>
              </a:rPr>
              <a:t>income</a:t>
            </a:r>
            <a:r>
              <a:rPr lang="fr-LU" dirty="0">
                <a:solidFill>
                  <a:srgbClr val="000000"/>
                </a:solidFill>
              </a:rPr>
              <a:t> (=</a:t>
            </a:r>
            <a:r>
              <a:rPr lang="fr-LU" dirty="0" err="1">
                <a:solidFill>
                  <a:srgbClr val="000000"/>
                </a:solidFill>
              </a:rPr>
              <a:t>after</a:t>
            </a:r>
            <a:r>
              <a:rPr lang="fr-LU" dirty="0">
                <a:solidFill>
                  <a:srgbClr val="000000"/>
                </a:solidFill>
              </a:rPr>
              <a:t> T&amp;T) </a:t>
            </a:r>
          </a:p>
          <a:p>
            <a:pPr marL="800100" lvl="1" indent="-342900"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fr-LU" dirty="0">
                <a:solidFill>
                  <a:srgbClr val="000000"/>
                </a:solidFill>
              </a:rPr>
              <a:t>And compare </a:t>
            </a:r>
            <a:r>
              <a:rPr lang="fr-LU" dirty="0" err="1">
                <a:solidFill>
                  <a:srgbClr val="000000"/>
                </a:solidFill>
              </a:rPr>
              <a:t>with</a:t>
            </a:r>
            <a:r>
              <a:rPr lang="fr-LU" dirty="0">
                <a:solidFill>
                  <a:srgbClr val="000000"/>
                </a:solidFill>
              </a:rPr>
              <a:t> factor </a:t>
            </a:r>
            <a:r>
              <a:rPr lang="fr-LU" dirty="0" err="1">
                <a:solidFill>
                  <a:srgbClr val="000000"/>
                </a:solidFill>
              </a:rPr>
              <a:t>incomes</a:t>
            </a:r>
            <a:r>
              <a:rPr lang="fr-LU" dirty="0">
                <a:solidFill>
                  <a:srgbClr val="000000"/>
                </a:solidFill>
              </a:rPr>
              <a:t> (=</a:t>
            </a:r>
            <a:r>
              <a:rPr lang="fr-LU" dirty="0" err="1">
                <a:solidFill>
                  <a:srgbClr val="000000"/>
                </a:solidFill>
              </a:rPr>
              <a:t>before</a:t>
            </a:r>
            <a:r>
              <a:rPr lang="fr-LU" dirty="0">
                <a:solidFill>
                  <a:srgbClr val="000000"/>
                </a:solidFill>
              </a:rPr>
              <a:t> T&amp;T)</a:t>
            </a:r>
          </a:p>
          <a:p>
            <a:pPr marL="800100" lvl="1" indent="-342900"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fr-LU" dirty="0">
                <a:solidFill>
                  <a:srgbClr val="000000"/>
                </a:solidFill>
              </a:rPr>
              <a:t>(</a:t>
            </a:r>
            <a:r>
              <a:rPr lang="fr-LU" dirty="0" err="1">
                <a:solidFill>
                  <a:srgbClr val="000000"/>
                </a:solidFill>
              </a:rPr>
              <a:t>only</a:t>
            </a:r>
            <a:r>
              <a:rPr lang="fr-LU" dirty="0">
                <a:solidFill>
                  <a:srgbClr val="000000"/>
                </a:solidFill>
              </a:rPr>
              <a:t> non-</a:t>
            </a:r>
            <a:r>
              <a:rPr lang="fr-LU" dirty="0" err="1">
                <a:solidFill>
                  <a:srgbClr val="000000"/>
                </a:solidFill>
              </a:rPr>
              <a:t>elderly</a:t>
            </a:r>
            <a:r>
              <a:rPr lang="fr-LU" dirty="0">
                <a:solidFill>
                  <a:srgbClr val="000000"/>
                </a:solidFill>
              </a:rPr>
              <a:t>, </a:t>
            </a:r>
            <a:r>
              <a:rPr lang="fr-LU" dirty="0" err="1">
                <a:solidFill>
                  <a:srgbClr val="000000"/>
                </a:solidFill>
              </a:rPr>
              <a:t>why</a:t>
            </a:r>
            <a:r>
              <a:rPr lang="fr-LU" dirty="0">
                <a:solidFill>
                  <a:srgbClr val="000000"/>
                </a:solidFill>
              </a:rPr>
              <a:t>?)</a:t>
            </a:r>
          </a:p>
          <a:p>
            <a:pPr marL="800100" lvl="1" indent="-342900"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fr-LU" dirty="0">
                <a:solidFill>
                  <a:srgbClr val="000000"/>
                </a:solidFill>
              </a:rPr>
              <a:t>(</a:t>
            </a:r>
            <a:r>
              <a:rPr lang="fr-LU" dirty="0" err="1">
                <a:solidFill>
                  <a:srgbClr val="000000"/>
                </a:solidFill>
              </a:rPr>
              <a:t>what</a:t>
            </a:r>
            <a:r>
              <a:rPr lang="fr-LU" dirty="0">
                <a:solidFill>
                  <a:srgbClr val="000000"/>
                </a:solidFill>
              </a:rPr>
              <a:t> about the LIS </a:t>
            </a:r>
            <a:r>
              <a:rPr lang="fr-LU" dirty="0" err="1" smtClean="0">
                <a:solidFill>
                  <a:srgbClr val="000000"/>
                </a:solidFill>
              </a:rPr>
              <a:t>weighhtig</a:t>
            </a:r>
            <a:r>
              <a:rPr lang="fr-LU" dirty="0" smtClean="0">
                <a:solidFill>
                  <a:srgbClr val="000000"/>
                </a:solidFill>
              </a:rPr>
              <a:t>, </a:t>
            </a:r>
            <a:r>
              <a:rPr lang="fr-LU" dirty="0" err="1" smtClean="0">
                <a:solidFill>
                  <a:srgbClr val="000000"/>
                </a:solidFill>
              </a:rPr>
              <a:t>outliers</a:t>
            </a:r>
            <a:r>
              <a:rPr lang="fr-LU" dirty="0" smtClean="0">
                <a:solidFill>
                  <a:srgbClr val="000000"/>
                </a:solidFill>
              </a:rPr>
              <a:t> etc. routine </a:t>
            </a:r>
            <a:r>
              <a:rPr lang="fr-LU" dirty="0" err="1">
                <a:solidFill>
                  <a:srgbClr val="000000"/>
                </a:solidFill>
              </a:rPr>
              <a:t>treatment</a:t>
            </a:r>
            <a:r>
              <a:rPr lang="fr-LU" dirty="0">
                <a:solidFill>
                  <a:srgbClr val="000000"/>
                </a:solidFill>
              </a:rPr>
              <a:t>?)</a:t>
            </a:r>
          </a:p>
        </p:txBody>
      </p:sp>
    </p:spTree>
    <p:extLst>
      <p:ext uri="{BB962C8B-B14F-4D97-AF65-F5344CB8AC3E}">
        <p14:creationId xmlns:p14="http://schemas.microsoft.com/office/powerpoint/2010/main" val="3579892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1988" y="741023"/>
            <a:ext cx="7966076" cy="582646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72480" y="108089"/>
            <a:ext cx="101375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ea typeface="Times New Roman" panose="02020603050405020304" pitchFamily="18" charset="0"/>
              </a:rPr>
              <a:t>We consider </a:t>
            </a:r>
            <a:r>
              <a:rPr lang="en-US" sz="2000" b="1" dirty="0">
                <a:ea typeface="Times New Roman" panose="02020603050405020304" pitchFamily="18" charset="0"/>
              </a:rPr>
              <a:t>SLIDE 15</a:t>
            </a:r>
            <a:r>
              <a:rPr lang="en-US" sz="2000" dirty="0">
                <a:ea typeface="Times New Roman" panose="02020603050405020304" pitchFamily="18" charset="0"/>
              </a:rPr>
              <a:t> of Janet </a:t>
            </a:r>
            <a:r>
              <a:rPr lang="en-US" sz="2000" dirty="0" err="1">
                <a:ea typeface="Times New Roman" panose="02020603050405020304" pitchFamily="18" charset="0"/>
              </a:rPr>
              <a:t>Gornick’s</a:t>
            </a:r>
            <a:r>
              <a:rPr lang="en-US" sz="2000" dirty="0">
                <a:ea typeface="Times New Roman" panose="02020603050405020304" pitchFamily="18" charset="0"/>
              </a:rPr>
              <a:t> presentation </a:t>
            </a:r>
            <a:br>
              <a:rPr lang="en-US" sz="2000" dirty="0">
                <a:ea typeface="Times New Roman" panose="02020603050405020304" pitchFamily="18" charset="0"/>
              </a:rPr>
            </a:br>
            <a:r>
              <a:rPr lang="en-US" sz="2000" dirty="0">
                <a:ea typeface="Times New Roman" panose="02020603050405020304" pitchFamily="18" charset="0"/>
              </a:rPr>
              <a:t>(</a:t>
            </a:r>
            <a:r>
              <a:rPr lang="en-US" sz="2000" u="sng" dirty="0">
                <a:solidFill>
                  <a:srgbClr val="0000FF"/>
                </a:solidFill>
                <a:ea typeface="Times New Roman" panose="02020603050405020304" pitchFamily="18" charset="0"/>
                <a:hlinkClick r:id="rId3"/>
              </a:rPr>
              <a:t>https://stonecenter.gc.cuny.edu/files/2020/08/Gornick-LIS-Session-2020-final.pdf</a:t>
            </a:r>
            <a:r>
              <a:rPr lang="en-US" sz="2000" dirty="0">
                <a:ea typeface="Times New Roman" panose="02020603050405020304" pitchFamily="18" charset="0"/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442475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00025" y="260350"/>
            <a:ext cx="9705975" cy="6597650"/>
          </a:xfrm>
          <a:noFill/>
        </p:spPr>
        <p:txBody>
          <a:bodyPr/>
          <a:lstStyle/>
          <a:p>
            <a:pPr marL="995363" lvl="3" indent="-247650"/>
            <a:endParaRPr lang="en-US" sz="1900" b="1" dirty="0" smtClean="0">
              <a:solidFill>
                <a:srgbClr val="000000"/>
              </a:solidFill>
            </a:endParaRPr>
          </a:p>
          <a:p>
            <a:pPr marL="488950" lvl="1" indent="-323850">
              <a:spcBef>
                <a:spcPts val="500"/>
              </a:spcBef>
              <a:spcAft>
                <a:spcPts val="500"/>
              </a:spcAft>
              <a:buFont typeface="Zapf Dingbats" charset="2"/>
              <a:buNone/>
            </a:pPr>
            <a:r>
              <a:rPr lang="en-US" sz="2900" dirty="0" smtClean="0">
                <a:solidFill>
                  <a:srgbClr val="000000"/>
                </a:solidFill>
              </a:rPr>
              <a:t/>
            </a:r>
            <a:br>
              <a:rPr lang="en-US" sz="2900" dirty="0" smtClean="0">
                <a:solidFill>
                  <a:srgbClr val="000000"/>
                </a:solidFill>
              </a:rPr>
            </a:br>
            <a:endParaRPr lang="en-US" sz="2100" b="0" dirty="0" smtClean="0">
              <a:solidFill>
                <a:srgbClr val="000000"/>
              </a:solidFill>
            </a:endParaRPr>
          </a:p>
        </p:txBody>
      </p:sp>
      <p:sp>
        <p:nvSpPr>
          <p:cNvPr id="4106" name="Rectangle 11"/>
          <p:cNvSpPr>
            <a:spLocks noChangeArrowheads="1"/>
          </p:cNvSpPr>
          <p:nvPr/>
        </p:nvSpPr>
        <p:spPr bwMode="auto">
          <a:xfrm>
            <a:off x="-160338" y="161925"/>
            <a:ext cx="436747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914400" lvl="1" indent="-457200">
              <a:spcBef>
                <a:spcPct val="20000"/>
              </a:spcBef>
              <a:buClr>
                <a:schemeClr val="tx1"/>
              </a:buClr>
              <a:buFont typeface="Zapf Dingbats" charset="2"/>
              <a:buNone/>
            </a:pPr>
            <a:r>
              <a:rPr lang="en-US" sz="3200" b="1" i="1" dirty="0" smtClean="0"/>
              <a:t>2. </a:t>
            </a:r>
            <a:r>
              <a:rPr lang="en-US" sz="3200" b="1" dirty="0"/>
              <a:t>Big concepts there </a:t>
            </a:r>
            <a:endParaRPr lang="en-US" sz="3200" dirty="0"/>
          </a:p>
        </p:txBody>
      </p:sp>
      <p:sp>
        <p:nvSpPr>
          <p:cNvPr id="9" name="Slide Number Placeholder 3"/>
          <p:cNvSpPr txBox="1">
            <a:spLocks/>
          </p:cNvSpPr>
          <p:nvPr/>
        </p:nvSpPr>
        <p:spPr bwMode="auto">
          <a:xfrm>
            <a:off x="7239000" y="6400800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fld id="{2F05CC69-4E73-4CDD-8E53-28FDC48776D6}" type="slidenum">
              <a:rPr lang="fr-FR" sz="1400" smtClean="0"/>
              <a:pPr/>
              <a:t>6</a:t>
            </a:fld>
            <a:endParaRPr lang="fr-FR" sz="1400" dirty="0"/>
          </a:p>
        </p:txBody>
      </p:sp>
      <p:sp>
        <p:nvSpPr>
          <p:cNvPr id="6" name="Rectangle 5"/>
          <p:cNvSpPr/>
          <p:nvPr/>
        </p:nvSpPr>
        <p:spPr>
          <a:xfrm>
            <a:off x="200025" y="812899"/>
            <a:ext cx="9096375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08000" lvl="1" indent="-342900"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</a:endParaRPr>
          </a:p>
          <a:p>
            <a:pPr marL="800100" lvl="1" indent="-342900"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Gini </a:t>
            </a:r>
            <a:r>
              <a:rPr lang="en-US" dirty="0">
                <a:solidFill>
                  <a:srgbClr val="000000"/>
                </a:solidFill>
              </a:rPr>
              <a:t>indices </a:t>
            </a:r>
            <a:r>
              <a:rPr lang="en-US" dirty="0" smtClean="0">
                <a:solidFill>
                  <a:srgbClr val="000000"/>
                </a:solidFill>
              </a:rPr>
              <a:t>(alternative?) </a:t>
            </a:r>
            <a:endParaRPr lang="en-US" dirty="0">
              <a:solidFill>
                <a:srgbClr val="000000"/>
              </a:solidFill>
            </a:endParaRPr>
          </a:p>
          <a:p>
            <a:pPr marL="800100" lvl="1" indent="-342900"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fr-LU" dirty="0">
                <a:solidFill>
                  <a:srgbClr val="000000"/>
                </a:solidFill>
              </a:rPr>
              <a:t>For relevant country-</a:t>
            </a:r>
            <a:r>
              <a:rPr lang="fr-LU" dirty="0" err="1">
                <a:solidFill>
                  <a:srgbClr val="000000"/>
                </a:solidFill>
              </a:rPr>
              <a:t>years</a:t>
            </a:r>
            <a:r>
              <a:rPr lang="fr-LU" dirty="0">
                <a:solidFill>
                  <a:srgbClr val="000000"/>
                </a:solidFill>
              </a:rPr>
              <a:t> (</a:t>
            </a:r>
            <a:r>
              <a:rPr lang="fr-LU" dirty="0" err="1">
                <a:solidFill>
                  <a:srgbClr val="000000"/>
                </a:solidFill>
              </a:rPr>
              <a:t>which</a:t>
            </a:r>
            <a:r>
              <a:rPr lang="fr-LU" dirty="0">
                <a:solidFill>
                  <a:srgbClr val="000000"/>
                </a:solidFill>
              </a:rPr>
              <a:t> </a:t>
            </a:r>
            <a:r>
              <a:rPr lang="fr-LU" dirty="0" err="1">
                <a:solidFill>
                  <a:srgbClr val="000000"/>
                </a:solidFill>
              </a:rPr>
              <a:t>ones</a:t>
            </a:r>
            <a:r>
              <a:rPr lang="fr-LU" dirty="0">
                <a:solidFill>
                  <a:srgbClr val="000000"/>
                </a:solidFill>
              </a:rPr>
              <a:t>?) </a:t>
            </a:r>
          </a:p>
          <a:p>
            <a:pPr marL="800100" lvl="1" indent="-342900"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fr-LU" dirty="0">
                <a:solidFill>
                  <a:srgbClr val="000000"/>
                </a:solidFill>
              </a:rPr>
              <a:t>For (</a:t>
            </a:r>
            <a:r>
              <a:rPr lang="fr-LU" dirty="0" err="1">
                <a:solidFill>
                  <a:srgbClr val="000000"/>
                </a:solidFill>
              </a:rPr>
              <a:t>equivalised</a:t>
            </a:r>
            <a:r>
              <a:rPr lang="fr-LU" dirty="0">
                <a:solidFill>
                  <a:srgbClr val="000000"/>
                </a:solidFill>
              </a:rPr>
              <a:t>, how/</a:t>
            </a:r>
            <a:r>
              <a:rPr lang="fr-LU" dirty="0" err="1">
                <a:solidFill>
                  <a:srgbClr val="000000"/>
                </a:solidFill>
              </a:rPr>
              <a:t>why</a:t>
            </a:r>
            <a:r>
              <a:rPr lang="fr-LU" dirty="0">
                <a:solidFill>
                  <a:srgbClr val="000000"/>
                </a:solidFill>
              </a:rPr>
              <a:t>?) </a:t>
            </a:r>
            <a:r>
              <a:rPr lang="fr-LU" dirty="0" err="1">
                <a:solidFill>
                  <a:srgbClr val="000000"/>
                </a:solidFill>
              </a:rPr>
              <a:t>disposable</a:t>
            </a:r>
            <a:r>
              <a:rPr lang="fr-LU" dirty="0">
                <a:solidFill>
                  <a:srgbClr val="000000"/>
                </a:solidFill>
              </a:rPr>
              <a:t> </a:t>
            </a:r>
            <a:r>
              <a:rPr lang="fr-LU" dirty="0" err="1">
                <a:solidFill>
                  <a:srgbClr val="000000"/>
                </a:solidFill>
              </a:rPr>
              <a:t>income</a:t>
            </a:r>
            <a:r>
              <a:rPr lang="fr-LU" dirty="0">
                <a:solidFill>
                  <a:srgbClr val="000000"/>
                </a:solidFill>
              </a:rPr>
              <a:t> (=</a:t>
            </a:r>
            <a:r>
              <a:rPr lang="fr-LU" dirty="0" err="1">
                <a:solidFill>
                  <a:srgbClr val="000000"/>
                </a:solidFill>
              </a:rPr>
              <a:t>after</a:t>
            </a:r>
            <a:r>
              <a:rPr lang="fr-LU" dirty="0">
                <a:solidFill>
                  <a:srgbClr val="000000"/>
                </a:solidFill>
              </a:rPr>
              <a:t> T&amp;T) </a:t>
            </a:r>
          </a:p>
          <a:p>
            <a:pPr marL="800100" lvl="1" indent="-342900"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fr-LU" dirty="0">
                <a:solidFill>
                  <a:srgbClr val="000000"/>
                </a:solidFill>
              </a:rPr>
              <a:t>And compare </a:t>
            </a:r>
            <a:r>
              <a:rPr lang="fr-LU" dirty="0" err="1">
                <a:solidFill>
                  <a:srgbClr val="000000"/>
                </a:solidFill>
              </a:rPr>
              <a:t>with</a:t>
            </a:r>
            <a:r>
              <a:rPr lang="fr-LU" dirty="0">
                <a:solidFill>
                  <a:srgbClr val="000000"/>
                </a:solidFill>
              </a:rPr>
              <a:t> factor </a:t>
            </a:r>
            <a:r>
              <a:rPr lang="fr-LU" dirty="0" err="1">
                <a:solidFill>
                  <a:srgbClr val="000000"/>
                </a:solidFill>
              </a:rPr>
              <a:t>incomes</a:t>
            </a:r>
            <a:r>
              <a:rPr lang="fr-LU" dirty="0">
                <a:solidFill>
                  <a:srgbClr val="000000"/>
                </a:solidFill>
              </a:rPr>
              <a:t> (=</a:t>
            </a:r>
            <a:r>
              <a:rPr lang="fr-LU" dirty="0" err="1">
                <a:solidFill>
                  <a:srgbClr val="000000"/>
                </a:solidFill>
              </a:rPr>
              <a:t>before</a:t>
            </a:r>
            <a:r>
              <a:rPr lang="fr-LU" dirty="0">
                <a:solidFill>
                  <a:srgbClr val="000000"/>
                </a:solidFill>
              </a:rPr>
              <a:t> T&amp;T)</a:t>
            </a:r>
          </a:p>
          <a:p>
            <a:pPr marL="800100" lvl="1" indent="-342900"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fr-LU" dirty="0">
                <a:solidFill>
                  <a:srgbClr val="000000"/>
                </a:solidFill>
              </a:rPr>
              <a:t>(</a:t>
            </a:r>
            <a:r>
              <a:rPr lang="fr-LU" dirty="0" err="1">
                <a:solidFill>
                  <a:srgbClr val="000000"/>
                </a:solidFill>
              </a:rPr>
              <a:t>only</a:t>
            </a:r>
            <a:r>
              <a:rPr lang="fr-LU" dirty="0">
                <a:solidFill>
                  <a:srgbClr val="000000"/>
                </a:solidFill>
              </a:rPr>
              <a:t> non-</a:t>
            </a:r>
            <a:r>
              <a:rPr lang="fr-LU" dirty="0" err="1">
                <a:solidFill>
                  <a:srgbClr val="000000"/>
                </a:solidFill>
              </a:rPr>
              <a:t>elderly</a:t>
            </a:r>
            <a:r>
              <a:rPr lang="fr-LU" dirty="0">
                <a:solidFill>
                  <a:srgbClr val="000000"/>
                </a:solidFill>
              </a:rPr>
              <a:t>, </a:t>
            </a:r>
            <a:r>
              <a:rPr lang="fr-LU" dirty="0" err="1">
                <a:solidFill>
                  <a:srgbClr val="000000"/>
                </a:solidFill>
              </a:rPr>
              <a:t>why</a:t>
            </a:r>
            <a:r>
              <a:rPr lang="fr-LU" dirty="0">
                <a:solidFill>
                  <a:srgbClr val="000000"/>
                </a:solidFill>
              </a:rPr>
              <a:t>?)</a:t>
            </a:r>
          </a:p>
          <a:p>
            <a:pPr marL="800100" lvl="1" indent="-342900"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fr-LU" dirty="0">
                <a:solidFill>
                  <a:srgbClr val="000000"/>
                </a:solidFill>
              </a:rPr>
              <a:t>(</a:t>
            </a:r>
            <a:r>
              <a:rPr lang="fr-LU" dirty="0" err="1">
                <a:solidFill>
                  <a:srgbClr val="000000"/>
                </a:solidFill>
              </a:rPr>
              <a:t>what</a:t>
            </a:r>
            <a:r>
              <a:rPr lang="fr-LU" dirty="0">
                <a:solidFill>
                  <a:srgbClr val="000000"/>
                </a:solidFill>
              </a:rPr>
              <a:t> about the LIS </a:t>
            </a:r>
            <a:r>
              <a:rPr lang="fr-LU" dirty="0" err="1">
                <a:solidFill>
                  <a:srgbClr val="000000"/>
                </a:solidFill>
              </a:rPr>
              <a:t>weighhtig</a:t>
            </a:r>
            <a:r>
              <a:rPr lang="fr-LU" dirty="0">
                <a:solidFill>
                  <a:srgbClr val="000000"/>
                </a:solidFill>
              </a:rPr>
              <a:t>, </a:t>
            </a:r>
            <a:r>
              <a:rPr lang="fr-LU" dirty="0" err="1">
                <a:solidFill>
                  <a:srgbClr val="000000"/>
                </a:solidFill>
              </a:rPr>
              <a:t>outliers</a:t>
            </a:r>
            <a:r>
              <a:rPr lang="fr-LU" dirty="0">
                <a:solidFill>
                  <a:srgbClr val="000000"/>
                </a:solidFill>
              </a:rPr>
              <a:t> etc. routine </a:t>
            </a:r>
            <a:r>
              <a:rPr lang="fr-LU" dirty="0" err="1">
                <a:solidFill>
                  <a:srgbClr val="000000"/>
                </a:solidFill>
              </a:rPr>
              <a:t>treatment</a:t>
            </a:r>
            <a:r>
              <a:rPr lang="fr-LU" dirty="0">
                <a:solidFill>
                  <a:srgbClr val="000000"/>
                </a:solidFill>
              </a:rPr>
              <a:t>?)</a:t>
            </a:r>
          </a:p>
        </p:txBody>
      </p:sp>
    </p:spTree>
    <p:extLst>
      <p:ext uri="{BB962C8B-B14F-4D97-AF65-F5344CB8AC3E}">
        <p14:creationId xmlns:p14="http://schemas.microsoft.com/office/powerpoint/2010/main" val="3174435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F05CC69-4E73-4CDD-8E53-28FDC48776D6}" type="slidenum">
              <a:rPr lang="fr-FR" sz="1400"/>
              <a:pPr/>
              <a:t>7</a:t>
            </a:fld>
            <a:endParaRPr lang="fr-FR" sz="140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00025" y="260350"/>
            <a:ext cx="9705975" cy="6597650"/>
          </a:xfrm>
          <a:noFill/>
        </p:spPr>
        <p:txBody>
          <a:bodyPr/>
          <a:lstStyle/>
          <a:p>
            <a:pPr marL="995363" lvl="3" indent="-247650"/>
            <a:endParaRPr lang="en-US" sz="1900" b="1" dirty="0" smtClean="0">
              <a:solidFill>
                <a:srgbClr val="000000"/>
              </a:solidFill>
            </a:endParaRPr>
          </a:p>
          <a:p>
            <a:pPr marL="488950" lvl="1" indent="-323850"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</a:pPr>
            <a:r>
              <a:rPr lang="fr-LU" sz="2100" b="0" dirty="0" err="1" smtClean="0">
                <a:solidFill>
                  <a:srgbClr val="000000"/>
                </a:solidFill>
              </a:rPr>
              <a:t>See</a:t>
            </a:r>
            <a:r>
              <a:rPr lang="fr-LU" sz="2100" b="0" dirty="0" smtClean="0">
                <a:solidFill>
                  <a:srgbClr val="000000"/>
                </a:solidFill>
              </a:rPr>
              <a:t> the programme </a:t>
            </a:r>
            <a:r>
              <a:rPr lang="fr-LU" sz="2100" b="0" dirty="0" smtClean="0">
                <a:solidFill>
                  <a:srgbClr val="000000"/>
                </a:solidFill>
              </a:rPr>
              <a:t>: </a:t>
            </a:r>
            <a:r>
              <a:rPr lang="en-US" u="sng" dirty="0">
                <a:hlinkClick r:id="rId3"/>
              </a:rPr>
              <a:t>http://www.louischauvel.org/slide15.txt</a:t>
            </a:r>
            <a:r>
              <a:rPr lang="en-US" dirty="0"/>
              <a:t> </a:t>
            </a:r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-160338" y="161925"/>
            <a:ext cx="460312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914400" lvl="1" indent="-457200">
              <a:spcBef>
                <a:spcPct val="20000"/>
              </a:spcBef>
              <a:buClr>
                <a:schemeClr val="tx1"/>
              </a:buClr>
              <a:buFont typeface="Zapf Dingbats" charset="2"/>
              <a:buNone/>
            </a:pPr>
            <a:r>
              <a:rPr lang="en-US" sz="3200" b="1" i="1" dirty="0" smtClean="0"/>
              <a:t>3. </a:t>
            </a:r>
            <a:r>
              <a:rPr lang="en-US" sz="3200" b="1" dirty="0" smtClean="0"/>
              <a:t>Stata </a:t>
            </a:r>
            <a:r>
              <a:rPr lang="en-US" sz="3200" b="1" dirty="0" smtClean="0"/>
              <a:t>programming </a:t>
            </a:r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6496" y="1046400"/>
            <a:ext cx="7878240" cy="5543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957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F05CC69-4E73-4CDD-8E53-28FDC48776D6}" type="slidenum">
              <a:rPr lang="fr-FR" sz="1400"/>
              <a:pPr/>
              <a:t>8</a:t>
            </a:fld>
            <a:endParaRPr lang="fr-FR" sz="140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00025" y="260350"/>
            <a:ext cx="9705975" cy="6597650"/>
          </a:xfrm>
          <a:noFill/>
        </p:spPr>
        <p:txBody>
          <a:bodyPr/>
          <a:lstStyle/>
          <a:p>
            <a:pPr marL="995363" lvl="3" indent="-247650"/>
            <a:endParaRPr lang="en-US" sz="1900" b="1" dirty="0" smtClean="0">
              <a:solidFill>
                <a:srgbClr val="000000"/>
              </a:solidFill>
            </a:endParaRPr>
          </a:p>
          <a:p>
            <a:pPr marL="488950" lvl="1" indent="-323850"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</a:pPr>
            <a:r>
              <a:rPr lang="fr-LU" sz="2100" b="0" dirty="0" err="1" smtClean="0">
                <a:solidFill>
                  <a:srgbClr val="000000"/>
                </a:solidFill>
              </a:rPr>
              <a:t>See</a:t>
            </a:r>
            <a:r>
              <a:rPr lang="fr-LU" sz="2100" b="0" dirty="0" smtClean="0">
                <a:solidFill>
                  <a:srgbClr val="000000"/>
                </a:solidFill>
              </a:rPr>
              <a:t> the programme </a:t>
            </a:r>
            <a:r>
              <a:rPr lang="fr-LU" sz="2100" b="0" dirty="0" smtClean="0">
                <a:solidFill>
                  <a:srgbClr val="000000"/>
                </a:solidFill>
              </a:rPr>
              <a:t>: </a:t>
            </a:r>
            <a:r>
              <a:rPr lang="en-US" u="sng" dirty="0">
                <a:hlinkClick r:id="rId3"/>
              </a:rPr>
              <a:t>http://www.louischauvel.org/slide15.txt</a:t>
            </a:r>
            <a:r>
              <a:rPr lang="en-US" dirty="0"/>
              <a:t> </a:t>
            </a:r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-160338" y="161925"/>
            <a:ext cx="460312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914400" lvl="1" indent="-457200">
              <a:spcBef>
                <a:spcPct val="20000"/>
              </a:spcBef>
              <a:buClr>
                <a:schemeClr val="tx1"/>
              </a:buClr>
              <a:buFont typeface="Zapf Dingbats" charset="2"/>
              <a:buNone/>
            </a:pPr>
            <a:r>
              <a:rPr lang="en-US" sz="3200" b="1" i="1" dirty="0" smtClean="0"/>
              <a:t>3. </a:t>
            </a:r>
            <a:r>
              <a:rPr lang="en-US" sz="3200" b="1" dirty="0" smtClean="0"/>
              <a:t>Stata </a:t>
            </a:r>
            <a:r>
              <a:rPr lang="en-US" sz="3200" b="1" dirty="0" smtClean="0"/>
              <a:t>programming </a:t>
            </a:r>
            <a:endParaRPr lang="en-US" sz="32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0025" y="220403"/>
            <a:ext cx="7571832" cy="6476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4354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F05CC69-4E73-4CDD-8E53-28FDC48776D6}" type="slidenum">
              <a:rPr lang="fr-FR" sz="1400"/>
              <a:pPr/>
              <a:t>9</a:t>
            </a:fld>
            <a:endParaRPr lang="fr-FR" sz="140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00025" y="260350"/>
            <a:ext cx="9705975" cy="6597650"/>
          </a:xfrm>
          <a:noFill/>
        </p:spPr>
        <p:txBody>
          <a:bodyPr/>
          <a:lstStyle/>
          <a:p>
            <a:pPr marL="995363" lvl="3" indent="-247650"/>
            <a:endParaRPr lang="en-US" sz="1900" b="1" dirty="0" smtClean="0">
              <a:solidFill>
                <a:srgbClr val="000000"/>
              </a:solidFill>
            </a:endParaRPr>
          </a:p>
          <a:p>
            <a:pPr marL="488950" lvl="1" indent="-323850">
              <a:spcBef>
                <a:spcPts val="500"/>
              </a:spcBef>
              <a:spcAft>
                <a:spcPts val="500"/>
              </a:spcAft>
              <a:buFont typeface="Zapf Dingbats" charset="2"/>
              <a:buNone/>
            </a:pPr>
            <a:r>
              <a:rPr lang="en-US" sz="2900" dirty="0" smtClean="0">
                <a:solidFill>
                  <a:srgbClr val="000000"/>
                </a:solidFill>
              </a:rPr>
              <a:t/>
            </a:r>
            <a:br>
              <a:rPr lang="en-US" sz="2900" dirty="0" smtClean="0">
                <a:solidFill>
                  <a:srgbClr val="000000"/>
                </a:solidFill>
              </a:rPr>
            </a:br>
            <a:endParaRPr lang="en-US" sz="2100" b="0" dirty="0" smtClean="0">
              <a:solidFill>
                <a:srgbClr val="000000"/>
              </a:solidFill>
            </a:endParaRPr>
          </a:p>
          <a:p>
            <a:pPr marL="488950" lvl="1" indent="-323850"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</a:pPr>
            <a:r>
              <a:rPr lang="fr-LU" sz="2100" b="0" dirty="0" smtClean="0">
                <a:solidFill>
                  <a:srgbClr val="000000"/>
                </a:solidFill>
              </a:rPr>
              <a:t>Copy the programme </a:t>
            </a:r>
            <a:r>
              <a:rPr lang="fr-LU" sz="2100" b="0" dirty="0" err="1" smtClean="0">
                <a:solidFill>
                  <a:srgbClr val="000000"/>
                </a:solidFill>
              </a:rPr>
              <a:t>from</a:t>
            </a:r>
            <a:r>
              <a:rPr lang="fr-LU" sz="2100" b="0" dirty="0" smtClean="0">
                <a:solidFill>
                  <a:srgbClr val="000000"/>
                </a:solidFill>
              </a:rPr>
              <a:t> the </a:t>
            </a:r>
            <a:r>
              <a:rPr lang="fr-LU" sz="2100" b="0" dirty="0" err="1" smtClean="0">
                <a:solidFill>
                  <a:srgbClr val="000000"/>
                </a:solidFill>
              </a:rPr>
              <a:t>homepage</a:t>
            </a:r>
            <a:r>
              <a:rPr lang="fr-LU" sz="2100" b="0" dirty="0" smtClean="0">
                <a:solidFill>
                  <a:srgbClr val="000000"/>
                </a:solidFill>
              </a:rPr>
              <a:t> </a:t>
            </a:r>
            <a:r>
              <a:rPr lang="fr-LU" sz="2100" dirty="0" smtClean="0">
                <a:solidFill>
                  <a:srgbClr val="000000"/>
                </a:solidFill>
              </a:rPr>
              <a:t> </a:t>
            </a:r>
            <a:endParaRPr lang="en-US" sz="2100" dirty="0" smtClean="0">
              <a:solidFill>
                <a:srgbClr val="000000"/>
              </a:solidFill>
            </a:endParaRPr>
          </a:p>
          <a:p>
            <a:pPr marL="488950" lvl="1" indent="-323850"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</a:pPr>
            <a:r>
              <a:rPr lang="en-US" sz="2100" b="0" dirty="0" smtClean="0">
                <a:solidFill>
                  <a:srgbClr val="000000"/>
                </a:solidFill>
              </a:rPr>
              <a:t>Paste it on your </a:t>
            </a:r>
            <a:r>
              <a:rPr lang="fr-LU" sz="2000" b="0" dirty="0">
                <a:solidFill>
                  <a:srgbClr val="000000"/>
                </a:solidFill>
              </a:rPr>
              <a:t> </a:t>
            </a:r>
            <a:r>
              <a:rPr lang="en-US" sz="2000" dirty="0">
                <a:hlinkClick r:id="rId3"/>
              </a:rPr>
              <a:t>https://webui.lisdatacenter.org/</a:t>
            </a:r>
            <a:endParaRPr lang="en-US" sz="2000" b="0" dirty="0">
              <a:solidFill>
                <a:srgbClr val="000000"/>
              </a:solidFill>
            </a:endParaRPr>
          </a:p>
          <a:p>
            <a:pPr marL="488950" lvl="1" indent="-323850"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</a:pPr>
            <a:r>
              <a:rPr lang="fr-LU" sz="1900" b="0" dirty="0" err="1" smtClean="0">
                <a:solidFill>
                  <a:srgbClr val="000000"/>
                </a:solidFill>
              </a:rPr>
              <a:t>Execute</a:t>
            </a:r>
            <a:r>
              <a:rPr lang="fr-LU" sz="1900" b="0" dirty="0" smtClean="0">
                <a:solidFill>
                  <a:srgbClr val="000000"/>
                </a:solidFill>
              </a:rPr>
              <a:t>                  …. </a:t>
            </a:r>
            <a:r>
              <a:rPr lang="fr-LU" sz="1900" b="0" dirty="0" err="1" smtClean="0">
                <a:solidFill>
                  <a:srgbClr val="000000"/>
                </a:solidFill>
              </a:rPr>
              <a:t>Wait</a:t>
            </a:r>
            <a:r>
              <a:rPr lang="fr-LU" sz="1900" b="0" dirty="0" smtClean="0">
                <a:solidFill>
                  <a:srgbClr val="000000"/>
                </a:solidFill>
              </a:rPr>
              <a:t> 3 minutes (</a:t>
            </a:r>
            <a:r>
              <a:rPr lang="fr-LU" sz="1900" b="0" dirty="0" err="1" smtClean="0">
                <a:solidFill>
                  <a:srgbClr val="000000"/>
                </a:solidFill>
              </a:rPr>
              <a:t>depending</a:t>
            </a:r>
            <a:r>
              <a:rPr lang="fr-LU" sz="1900" b="0" dirty="0" smtClean="0">
                <a:solidFill>
                  <a:srgbClr val="000000"/>
                </a:solidFill>
              </a:rPr>
              <a:t> on LIS </a:t>
            </a:r>
            <a:r>
              <a:rPr lang="fr-LU" sz="1900" b="0" dirty="0" err="1" smtClean="0">
                <a:solidFill>
                  <a:srgbClr val="000000"/>
                </a:solidFill>
              </a:rPr>
              <a:t>traffic</a:t>
            </a:r>
            <a:r>
              <a:rPr lang="fr-LU" sz="1900" b="0" dirty="0" smtClean="0">
                <a:solidFill>
                  <a:srgbClr val="000000"/>
                </a:solidFill>
              </a:rPr>
              <a:t> </a:t>
            </a:r>
            <a:r>
              <a:rPr lang="fr-LU" sz="1900" b="0" dirty="0" err="1" smtClean="0">
                <a:solidFill>
                  <a:srgbClr val="000000"/>
                </a:solidFill>
              </a:rPr>
              <a:t>jams</a:t>
            </a:r>
            <a:r>
              <a:rPr lang="fr-LU" sz="1900" b="0" dirty="0" smtClean="0">
                <a:solidFill>
                  <a:srgbClr val="000000"/>
                </a:solidFill>
              </a:rPr>
              <a:t>)  </a:t>
            </a:r>
            <a:endParaRPr lang="en-US" sz="1900" b="0" dirty="0">
              <a:solidFill>
                <a:srgbClr val="000000"/>
              </a:solidFill>
            </a:endParaRPr>
          </a:p>
          <a:p>
            <a:pPr marL="488950" lvl="1" indent="-323850"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</a:pPr>
            <a:r>
              <a:rPr lang="fr-LU" sz="2100" b="0" dirty="0" smtClean="0">
                <a:solidFill>
                  <a:srgbClr val="000000"/>
                </a:solidFill>
              </a:rPr>
              <a:t>And </a:t>
            </a:r>
            <a:r>
              <a:rPr lang="fr-LU" sz="2100" b="0" dirty="0" err="1" smtClean="0">
                <a:solidFill>
                  <a:srgbClr val="000000"/>
                </a:solidFill>
              </a:rPr>
              <a:t>read</a:t>
            </a:r>
            <a:r>
              <a:rPr lang="fr-LU" sz="2100" b="0" dirty="0" smtClean="0">
                <a:solidFill>
                  <a:srgbClr val="000000"/>
                </a:solidFill>
              </a:rPr>
              <a:t> the </a:t>
            </a:r>
            <a:r>
              <a:rPr lang="fr-LU" sz="2100" b="0" dirty="0" err="1" smtClean="0">
                <a:solidFill>
                  <a:srgbClr val="000000"/>
                </a:solidFill>
              </a:rPr>
              <a:t>results</a:t>
            </a:r>
            <a:r>
              <a:rPr lang="fr-LU" sz="2100" b="0" dirty="0" smtClean="0">
                <a:solidFill>
                  <a:srgbClr val="000000"/>
                </a:solidFill>
              </a:rPr>
              <a:t> …  </a:t>
            </a:r>
            <a:endParaRPr lang="en-US" sz="2100" b="0" dirty="0" smtClean="0">
              <a:solidFill>
                <a:srgbClr val="000000"/>
              </a:solidFill>
            </a:endParaRPr>
          </a:p>
        </p:txBody>
      </p:sp>
      <p:sp>
        <p:nvSpPr>
          <p:cNvPr id="4106" name="Rectangle 11"/>
          <p:cNvSpPr>
            <a:spLocks noChangeArrowheads="1"/>
          </p:cNvSpPr>
          <p:nvPr/>
        </p:nvSpPr>
        <p:spPr bwMode="auto">
          <a:xfrm>
            <a:off x="525376" y="161925"/>
            <a:ext cx="39661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Aft>
                <a:spcPts val="2400"/>
              </a:spcAft>
            </a:pPr>
            <a:r>
              <a:rPr lang="en-US" sz="2800" b="1" dirty="0"/>
              <a:t>4- </a:t>
            </a:r>
            <a:r>
              <a:rPr lang="en-US" sz="2800" b="1" dirty="0" err="1"/>
              <a:t>Lissy</a:t>
            </a:r>
            <a:r>
              <a:rPr lang="en-US" sz="2800" b="1" dirty="0"/>
              <a:t> implementation </a:t>
            </a:r>
            <a:endParaRPr lang="en-US" sz="2800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68625" y="2348880"/>
            <a:ext cx="720080" cy="513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2936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&amp;e Consultants">
  <a:themeElements>
    <a:clrScheme name="i&amp;e Consultant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i&amp;e Consultant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i&amp;e Consultan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&amp;e Consultant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&amp;e Consultant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&amp;e Consultant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&amp;e Consultant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&amp;e Consultant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&amp;e Consultant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33405</TotalTime>
  <Words>493</Words>
  <Application>Microsoft Office PowerPoint</Application>
  <PresentationFormat>A4 Paper (210x297 mm)</PresentationFormat>
  <Paragraphs>110</Paragraphs>
  <Slides>14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MS PGothic</vt:lpstr>
      <vt:lpstr>Arial</vt:lpstr>
      <vt:lpstr>Old English Text MT</vt:lpstr>
      <vt:lpstr>Papyrus</vt:lpstr>
      <vt:lpstr>Times New Roman</vt:lpstr>
      <vt:lpstr>Wingdings</vt:lpstr>
      <vt:lpstr>Zapf Dingbats</vt:lpstr>
      <vt:lpstr>i&amp;e Consultants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Groupe i&amp;e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i e</dc:creator>
  <cp:lastModifiedBy>Louis CHAUVEL</cp:lastModifiedBy>
  <cp:revision>392</cp:revision>
  <cp:lastPrinted>2003-04-09T17:48:13Z</cp:lastPrinted>
  <dcterms:created xsi:type="dcterms:W3CDTF">2002-01-29T11:09:42Z</dcterms:created>
  <dcterms:modified xsi:type="dcterms:W3CDTF">2020-09-04T10:52:49Z</dcterms:modified>
</cp:coreProperties>
</file>