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711" r:id="rId2"/>
    <p:sldId id="843" r:id="rId3"/>
    <p:sldId id="705" r:id="rId4"/>
    <p:sldId id="638" r:id="rId5"/>
    <p:sldId id="836" r:id="rId6"/>
    <p:sldId id="829" r:id="rId7"/>
    <p:sldId id="830" r:id="rId8"/>
    <p:sldId id="837" r:id="rId9"/>
    <p:sldId id="842" r:id="rId10"/>
    <p:sldId id="834" r:id="rId11"/>
    <p:sldId id="838" r:id="rId12"/>
    <p:sldId id="841" r:id="rId13"/>
    <p:sldId id="835" r:id="rId14"/>
    <p:sldId id="839" r:id="rId15"/>
    <p:sldId id="840" r:id="rId16"/>
  </p:sldIdLst>
  <p:sldSz cx="9906000" cy="6858000" type="A4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3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073D9"/>
    <a:srgbClr val="3399FF"/>
    <a:srgbClr val="009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6213" autoAdjust="0"/>
  </p:normalViewPr>
  <p:slideViewPr>
    <p:cSldViewPr>
      <p:cViewPr varScale="1">
        <p:scale>
          <a:sx n="111" d="100"/>
          <a:sy n="111" d="100"/>
        </p:scale>
        <p:origin x="1116" y="114"/>
      </p:cViewPr>
      <p:guideLst>
        <p:guide orient="horz" pos="-3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9301FDC-9341-48FA-B511-40F6E7C3C3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20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EA117A-97DB-4C2D-B471-6CC49C24E1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906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8C6F82-9919-418F-A1A2-51D5DB9C5AD8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76245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12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031409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13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693412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Louis</a:t>
            </a:r>
            <a:endParaRPr lang="lb-L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E0ECF-F178-4F17-9915-3F58EFF28632}" type="slidenum">
              <a:rPr lang="lb-LU" smtClean="0"/>
              <a:t>3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26899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6616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24575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480373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79796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02316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001777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620DB8-BF28-451C-9FA5-95572BF2C0D0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65885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38088-31A5-4A1F-BB4B-0BD9071964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04E80-2BE0-4E77-A6ED-218C38F349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1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3438" y="195263"/>
            <a:ext cx="2000250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9513" y="195263"/>
            <a:ext cx="5851525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2296-B39C-4F77-88E0-7E6B0D50F8C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6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1483B-6ED8-42E0-A444-9D3BEED914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C429F-4CCA-4E27-8A46-802F3692F7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34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0" y="815975"/>
            <a:ext cx="39147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7325" y="815975"/>
            <a:ext cx="39163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C96F-AE4D-4F20-B8B0-5D549A3D7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22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4572-860A-4A9F-B86F-FC78ED1DF1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1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3932-414C-4245-98A3-3565DA29DE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59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D061-6E93-4CFA-B6AF-C9B48B4BCA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4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38F3C-BF7B-48D8-B8FB-B57512C304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64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D0A9-996C-469E-8A9C-B93B46E11F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94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79513" y="195263"/>
            <a:ext cx="74485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Générations et classes sociales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0" y="815975"/>
            <a:ext cx="7983538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2" tIns="39676" rIns="79352" bIns="39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Line 22"/>
          <p:cNvSpPr>
            <a:spLocks noChangeShapeType="1"/>
          </p:cNvSpPr>
          <p:nvPr/>
        </p:nvSpPr>
        <p:spPr bwMode="auto">
          <a:xfrm>
            <a:off x="1524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23"/>
          <p:cNvSpPr>
            <a:spLocks noChangeShapeType="1"/>
          </p:cNvSpPr>
          <p:nvPr/>
        </p:nvSpPr>
        <p:spPr bwMode="auto">
          <a:xfrm>
            <a:off x="9753600" y="152400"/>
            <a:ext cx="0" cy="65532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24"/>
          <p:cNvSpPr>
            <a:spLocks noChangeShapeType="1"/>
          </p:cNvSpPr>
          <p:nvPr/>
        </p:nvSpPr>
        <p:spPr bwMode="auto">
          <a:xfrm flipH="1" flipV="1">
            <a:off x="152400" y="1524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25"/>
          <p:cNvSpPr>
            <a:spLocks noChangeShapeType="1"/>
          </p:cNvSpPr>
          <p:nvPr/>
        </p:nvSpPr>
        <p:spPr bwMode="auto">
          <a:xfrm flipH="1">
            <a:off x="152400" y="6705600"/>
            <a:ext cx="96012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CDEE65-08A2-4211-81D6-E9549143CC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13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957263" rtl="0" eaLnBrk="0" fontAlgn="base" hangingPunct="0">
        <a:spcBef>
          <a:spcPct val="20000"/>
        </a:spcBef>
        <a:spcAft>
          <a:spcPct val="100000"/>
        </a:spcAft>
        <a:tabLst>
          <a:tab pos="741363" algn="l"/>
        </a:tabLst>
        <a:defRPr sz="1900" b="1">
          <a:solidFill>
            <a:schemeClr val="tx1"/>
          </a:solidFill>
          <a:latin typeface="+mn-lt"/>
          <a:ea typeface="+mn-ea"/>
          <a:cs typeface="+mn-cs"/>
        </a:defRPr>
      </a:lvl1pPr>
      <a:lvl2pPr marL="249238" indent="-84138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700" b="1">
          <a:solidFill>
            <a:schemeClr val="tx1"/>
          </a:solidFill>
          <a:latin typeface="+mn-lt"/>
        </a:defRPr>
      </a:lvl2pPr>
      <a:lvl3pPr marL="582613" indent="-168275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Zapf Dingbats" charset="2"/>
        <a:buChar char="l"/>
        <a:tabLst>
          <a:tab pos="741363" algn="l"/>
        </a:tabLst>
        <a:defRPr sz="1300" b="1">
          <a:solidFill>
            <a:schemeClr val="tx1"/>
          </a:solidFill>
          <a:latin typeface="+mn-lt"/>
        </a:defRPr>
      </a:lvl3pPr>
      <a:lvl4pPr marL="747713" indent="623888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300">
          <a:solidFill>
            <a:schemeClr val="tx1"/>
          </a:solidFill>
          <a:latin typeface="+mn-lt"/>
        </a:defRPr>
      </a:lvl4pPr>
      <a:lvl5pPr marL="9953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5pPr>
      <a:lvl6pPr marL="14525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6pPr>
      <a:lvl7pPr marL="19097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7pPr>
      <a:lvl8pPr marL="23669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8pPr>
      <a:lvl9pPr marL="2824163" indent="74613" algn="l" defTabSz="957263" rtl="0" eaLnBrk="0" fontAlgn="base" hangingPunct="0">
        <a:spcBef>
          <a:spcPct val="20000"/>
        </a:spcBef>
        <a:spcAft>
          <a:spcPct val="0"/>
        </a:spcAft>
        <a:tabLst>
          <a:tab pos="741363" algn="l"/>
        </a:tabLst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ouischauvel.org/Replication_cuny_2020.html" TargetMode="External"/><Relationship Id="rId3" Type="http://schemas.openxmlformats.org/officeDocument/2006/relationships/hyperlink" Target="http://wwwen.uni.lu/" TargetMode="External"/><Relationship Id="rId7" Type="http://schemas.openxmlformats.org/officeDocument/2006/relationships/hyperlink" Target="http://www.louischauvel.org/Replication_cuny_2020_2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chauvel.org/slide16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ebui.lisdatacenter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tonecenter.gc.cuny.edu/files/2020/08/Gornick-LIS-Session-2020-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tonecenter.gc.cuny.edu/files/2020/08/Gornick-LIS-Session-2020-fina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chauvel.org/slide16.t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991A9D-D730-49AF-92A2-375396CBF1F7}" type="slidenum">
              <a:rPr lang="fr-FR" sz="1400">
                <a:latin typeface="Old English Text MT" pitchFamily="66" charset="0"/>
              </a:rPr>
              <a:pPr/>
              <a:t>1</a:t>
            </a:fld>
            <a:endParaRPr lang="fr-FR" sz="1400">
              <a:latin typeface="Old English Text MT" pitchFamily="66" charset="0"/>
            </a:endParaRP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5666" y="60374"/>
            <a:ext cx="10714038" cy="3114892"/>
          </a:xfrm>
          <a:noFill/>
        </p:spPr>
        <p:txBody>
          <a:bodyPr/>
          <a:lstStyle/>
          <a:p>
            <a:pPr marL="0" indent="0"/>
            <a:endParaRPr lang="en-US" sz="1800" dirty="0" smtClean="0">
              <a:latin typeface="Old English Text MT" pitchFamily="66" charset="0"/>
            </a:endParaRPr>
          </a:p>
          <a:p>
            <a:pPr marL="0" indent="0" algn="ctr"/>
            <a:endParaRPr lang="en-GB" altLang="ja-JP" sz="3300" dirty="0" smtClean="0">
              <a:latin typeface="Old English Text MT" pitchFamily="66" charset="0"/>
              <a:ea typeface="MS PGothic" pitchFamily="34" charset="-128"/>
            </a:endParaRPr>
          </a:p>
          <a:p>
            <a:pPr marL="0" indent="0" algn="ctr"/>
            <a:r>
              <a:rPr lang="en-US" sz="3200" cap="small" dirty="0" smtClean="0"/>
              <a:t/>
            </a:r>
            <a:br>
              <a:rPr lang="en-US" sz="3200" cap="small" dirty="0" smtClean="0"/>
            </a:br>
            <a:r>
              <a:rPr lang="en-US" sz="3200" dirty="0"/>
              <a:t>REPLICATION CUNY WORKSHOP 2020</a:t>
            </a:r>
            <a:r>
              <a:rPr lang="en-US" sz="4800" cap="small" dirty="0" smtClean="0"/>
              <a:t/>
            </a:r>
            <a:br>
              <a:rPr lang="en-US" sz="4800" cap="small" dirty="0" smtClean="0"/>
            </a:br>
            <a:endParaRPr lang="fr-FR" altLang="ja-JP" sz="4400" dirty="0" smtClean="0">
              <a:ea typeface="MS PGothic" pitchFamily="34" charset="-128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383234" y="278904"/>
            <a:ext cx="61833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/>
          <a:lstStyle/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4400" dirty="0">
                <a:latin typeface="+mn-lt"/>
              </a:rPr>
              <a:t>Louis Chauvel </a:t>
            </a: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dirty="0">
                <a:latin typeface="Old English Text MT" pitchFamily="66" charset="0"/>
              </a:rPr>
              <a:t>Pr Dr </a:t>
            </a:r>
            <a:r>
              <a:rPr lang="fr-FR" sz="1800" dirty="0" err="1">
                <a:latin typeface="Old English Text MT" pitchFamily="66" charset="0"/>
              </a:rPr>
              <a:t>at</a:t>
            </a:r>
            <a:r>
              <a:rPr lang="fr-FR" sz="1800" dirty="0">
                <a:latin typeface="Old English Text MT" pitchFamily="66" charset="0"/>
              </a:rPr>
              <a:t> </a:t>
            </a:r>
            <a:r>
              <a:rPr lang="fr-FR" sz="1800" dirty="0" err="1">
                <a:latin typeface="Old English Text MT" pitchFamily="66" charset="0"/>
              </a:rPr>
              <a:t>University</a:t>
            </a:r>
            <a:r>
              <a:rPr lang="fr-FR" sz="1800" dirty="0">
                <a:latin typeface="Old English Text MT" pitchFamily="66" charset="0"/>
              </a:rPr>
              <a:t> of Luxembourg</a:t>
            </a:r>
            <a:br>
              <a:rPr lang="fr-FR" sz="1800" dirty="0">
                <a:latin typeface="Old English Text MT" pitchFamily="66" charset="0"/>
              </a:rPr>
            </a:b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 smtClean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dirty="0">
              <a:latin typeface="Old English Text MT" pitchFamily="66" charset="0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endParaRPr lang="fr-FR" sz="1800" b="1" dirty="0" smtClean="0">
              <a:latin typeface="+mj-lt"/>
            </a:endParaRPr>
          </a:p>
          <a:p>
            <a:pPr algn="r" defTabSz="957263">
              <a:spcBef>
                <a:spcPct val="20000"/>
              </a:spcBef>
              <a:spcAft>
                <a:spcPct val="20000"/>
              </a:spcAft>
              <a:tabLst>
                <a:tab pos="741363" algn="l"/>
              </a:tabLst>
              <a:defRPr/>
            </a:pPr>
            <a:r>
              <a:rPr lang="fr-FR" sz="1800" b="1" dirty="0" smtClean="0">
                <a:latin typeface="+mj-lt"/>
              </a:rPr>
              <a:t>louis.chauvel@uni.lu</a:t>
            </a:r>
            <a:r>
              <a:rPr lang="fr-FR" sz="1800" b="1" dirty="0">
                <a:latin typeface="+mj-lt"/>
              </a:rPr>
              <a:t/>
            </a:r>
            <a:br>
              <a:rPr lang="fr-FR" sz="1800" b="1" dirty="0">
                <a:latin typeface="+mj-lt"/>
              </a:rPr>
            </a:br>
            <a:r>
              <a:rPr lang="fr-FR" sz="1800" b="1" dirty="0">
                <a:latin typeface="+mj-lt"/>
              </a:rPr>
              <a:t>http://www.louischauvel.org </a:t>
            </a:r>
          </a:p>
        </p:txBody>
      </p:sp>
      <p:pic>
        <p:nvPicPr>
          <p:cNvPr id="2054" name="Picture 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9" y="3175266"/>
            <a:ext cx="2081313" cy="10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0" y="-1588"/>
            <a:ext cx="184150" cy="46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Old English Text MT" pitchFamily="66" charset="0"/>
            </a:endParaRPr>
          </a:p>
        </p:txBody>
      </p:sp>
      <p:sp>
        <p:nvSpPr>
          <p:cNvPr id="2056" name="Rectangle 26"/>
          <p:cNvSpPr>
            <a:spLocks noChangeArrowheads="1"/>
          </p:cNvSpPr>
          <p:nvPr/>
        </p:nvSpPr>
        <p:spPr bwMode="auto">
          <a:xfrm>
            <a:off x="0" y="1643063"/>
            <a:ext cx="2254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Old English Text MT" pitchFamily="66" charset="0"/>
                <a:cs typeface="Times New Roman" pitchFamily="18" charset="0"/>
              </a:rPr>
              <a:t> </a:t>
            </a:r>
            <a:endParaRPr lang="en-US">
              <a:latin typeface="Old English Tex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82902" y="489134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Sept 2020</a:t>
            </a:r>
            <a:endParaRPr lang="en-US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1794" y="4152683"/>
            <a:ext cx="2407292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800" b="1" dirty="0">
                <a:latin typeface="Papyrus" pitchFamily="66" charset="0"/>
              </a:rPr>
              <a:t>IRSEI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Institute for Research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on  Socio-Economic  </a:t>
            </a:r>
            <a:br>
              <a:rPr lang="en-US" altLang="en-US" sz="1800" b="1" dirty="0">
                <a:latin typeface="Papyrus" pitchFamily="66" charset="0"/>
              </a:rPr>
            </a:br>
            <a:r>
              <a:rPr lang="en-US" altLang="en-US" sz="1800" b="1" dirty="0">
                <a:latin typeface="Papyrus" pitchFamily="66" charset="0"/>
              </a:rPr>
              <a:t>Inequality</a:t>
            </a:r>
          </a:p>
        </p:txBody>
      </p:sp>
      <p:pic>
        <p:nvPicPr>
          <p:cNvPr id="10" name="Picture 4" descr="Fonds National de la Recherche Luxembour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83" y="291149"/>
            <a:ext cx="3760224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162597"/>
            <a:ext cx="1880112" cy="213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09692" y="3198168"/>
            <a:ext cx="427713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Countries </a:t>
            </a:r>
            <a:r>
              <a:rPr lang="en-US" dirty="0" smtClean="0"/>
              <a:t>dynamic comparisons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Pre- &amp; post-tax Gini </a:t>
            </a:r>
            <a:r>
              <a:rPr lang="en-US" dirty="0" smtClean="0"/>
              <a:t>1985-2015: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smtClean="0"/>
              <a:t>Slide </a:t>
            </a:r>
            <a:r>
              <a:rPr lang="en-US" dirty="0" smtClean="0"/>
              <a:t>16”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656" y="1799162"/>
            <a:ext cx="80524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linkClick r:id="rId7"/>
              </a:rPr>
              <a:t>http://</a:t>
            </a:r>
            <a:r>
              <a:rPr lang="en-US" sz="1800" dirty="0" smtClean="0">
                <a:hlinkClick r:id="rId7"/>
              </a:rPr>
              <a:t>www.louischauvel.org/</a:t>
            </a:r>
            <a:r>
              <a:rPr lang="fr-LU" sz="1800" dirty="0" smtClean="0">
                <a:hlinkClick r:id="rId7"/>
              </a:rPr>
              <a:t>Replication_cuny_2020_2</a:t>
            </a:r>
            <a:r>
              <a:rPr lang="en-US" sz="1800" dirty="0" smtClean="0">
                <a:hlinkClick r:id="rId7"/>
              </a:rPr>
              <a:t>.</a:t>
            </a:r>
            <a:r>
              <a:rPr lang="en-US" sz="1800" dirty="0" err="1" smtClean="0">
                <a:hlinkClick r:id="rId7"/>
              </a:rPr>
              <a:t>pptx</a:t>
            </a:r>
            <a:r>
              <a:rPr lang="en-US" sz="1800" dirty="0" smtClean="0"/>
              <a:t>  </a:t>
            </a:r>
            <a:r>
              <a:rPr lang="en-US" sz="1800" dirty="0"/>
              <a:t>  </a:t>
            </a:r>
          </a:p>
          <a:p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870697" y="5505271"/>
            <a:ext cx="80524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Download these slides here</a:t>
            </a:r>
          </a:p>
          <a:p>
            <a:r>
              <a:rPr lang="fr-LU" u="sng" dirty="0">
                <a:hlinkClick r:id="rId8"/>
              </a:rPr>
              <a:t>http://</a:t>
            </a:r>
            <a:r>
              <a:rPr lang="fr-LU" u="sng" dirty="0" smtClean="0">
                <a:hlinkClick r:id="rId8"/>
              </a:rPr>
              <a:t>www.louischauvel.org/Replication_cuny_2020.html</a:t>
            </a:r>
            <a:r>
              <a:rPr lang="fr-LU" u="sng" dirty="0" smtClean="0"/>
              <a:t>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376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10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Copy the programme </a:t>
            </a:r>
            <a:r>
              <a:rPr lang="fr-LU" sz="2100" b="0" dirty="0" err="1" smtClean="0">
                <a:solidFill>
                  <a:srgbClr val="000000"/>
                </a:solidFill>
              </a:rPr>
              <a:t>from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homepage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en-US" sz="2400" u="sng" dirty="0">
                <a:hlinkClick r:id="rId3"/>
              </a:rPr>
              <a:t>http://www.louischauvel.org/slide16.txt</a:t>
            </a:r>
            <a:endParaRPr lang="en-US" sz="210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 smtClean="0">
                <a:solidFill>
                  <a:srgbClr val="000000"/>
                </a:solidFill>
              </a:rPr>
              <a:t>Paste it on your </a:t>
            </a:r>
            <a:r>
              <a:rPr lang="fr-LU" sz="2000" b="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hlinkClick r:id="rId4"/>
              </a:rPr>
              <a:t>https://webui.lisdatacenter.org/</a:t>
            </a:r>
            <a:endParaRPr lang="en-US" sz="20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1900" b="0" dirty="0" err="1" smtClean="0">
                <a:solidFill>
                  <a:srgbClr val="000000"/>
                </a:solidFill>
              </a:rPr>
              <a:t>Execute</a:t>
            </a:r>
            <a:r>
              <a:rPr lang="fr-LU" sz="1900" b="0" dirty="0" smtClean="0">
                <a:solidFill>
                  <a:srgbClr val="000000"/>
                </a:solidFill>
              </a:rPr>
              <a:t>                  …. </a:t>
            </a:r>
            <a:r>
              <a:rPr lang="fr-LU" sz="1900" b="0" dirty="0" err="1" smtClean="0">
                <a:solidFill>
                  <a:srgbClr val="000000"/>
                </a:solidFill>
              </a:rPr>
              <a:t>Wait</a:t>
            </a:r>
            <a:r>
              <a:rPr lang="fr-LU" sz="1900" b="0" dirty="0" smtClean="0">
                <a:solidFill>
                  <a:srgbClr val="000000"/>
                </a:solidFill>
              </a:rPr>
              <a:t> </a:t>
            </a:r>
            <a:r>
              <a:rPr lang="fr-LU" sz="1900" b="0" dirty="0" smtClean="0">
                <a:solidFill>
                  <a:srgbClr val="000000"/>
                </a:solidFill>
              </a:rPr>
              <a:t>7 </a:t>
            </a:r>
            <a:r>
              <a:rPr lang="fr-LU" sz="1900" b="0" dirty="0" smtClean="0">
                <a:solidFill>
                  <a:srgbClr val="000000"/>
                </a:solidFill>
              </a:rPr>
              <a:t>minutes (</a:t>
            </a:r>
            <a:r>
              <a:rPr lang="fr-LU" sz="1900" b="0" dirty="0" err="1" smtClean="0">
                <a:solidFill>
                  <a:srgbClr val="000000"/>
                </a:solidFill>
              </a:rPr>
              <a:t>depending</a:t>
            </a:r>
            <a:r>
              <a:rPr lang="fr-LU" sz="1900" b="0" dirty="0" smtClean="0">
                <a:solidFill>
                  <a:srgbClr val="000000"/>
                </a:solidFill>
              </a:rPr>
              <a:t> on LIS </a:t>
            </a:r>
            <a:r>
              <a:rPr lang="fr-LU" sz="1900" b="0" dirty="0" err="1" smtClean="0">
                <a:solidFill>
                  <a:srgbClr val="000000"/>
                </a:solidFill>
              </a:rPr>
              <a:t>traffic</a:t>
            </a:r>
            <a:r>
              <a:rPr lang="fr-LU" sz="1900" b="0" dirty="0" smtClean="0">
                <a:solidFill>
                  <a:srgbClr val="000000"/>
                </a:solidFill>
              </a:rPr>
              <a:t> </a:t>
            </a:r>
            <a:r>
              <a:rPr lang="fr-LU" sz="1900" b="0" dirty="0" err="1" smtClean="0">
                <a:solidFill>
                  <a:srgbClr val="000000"/>
                </a:solidFill>
              </a:rPr>
              <a:t>jams</a:t>
            </a:r>
            <a:r>
              <a:rPr lang="fr-LU" sz="1900" b="0" dirty="0" smtClean="0">
                <a:solidFill>
                  <a:srgbClr val="000000"/>
                </a:solidFill>
              </a:rPr>
              <a:t>)  </a:t>
            </a:r>
            <a:endParaRPr lang="en-US" sz="19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smtClean="0">
                <a:solidFill>
                  <a:srgbClr val="000000"/>
                </a:solidFill>
              </a:rPr>
              <a:t>And </a:t>
            </a:r>
            <a:r>
              <a:rPr lang="fr-LU" sz="2100" b="0" dirty="0" err="1" smtClean="0">
                <a:solidFill>
                  <a:srgbClr val="000000"/>
                </a:solidFill>
              </a:rPr>
              <a:t>read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results</a:t>
            </a:r>
            <a:r>
              <a:rPr lang="fr-LU" sz="2100" b="0" dirty="0" smtClean="0">
                <a:solidFill>
                  <a:srgbClr val="000000"/>
                </a:solidFill>
              </a:rPr>
              <a:t> … 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0632" y="2708920"/>
            <a:ext cx="720080" cy="51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11</a:t>
            </a:fld>
            <a:endParaRPr lang="fr-FR" sz="1400"/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3966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/>
              <a:t>4- </a:t>
            </a:r>
            <a:r>
              <a:rPr lang="en-US" sz="2800" b="1" dirty="0" err="1"/>
              <a:t>Lissy</a:t>
            </a:r>
            <a:r>
              <a:rPr lang="en-US" sz="2800" b="1" dirty="0"/>
              <a:t> implementation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625" y="2348880"/>
            <a:ext cx="720080" cy="513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80" y="260648"/>
            <a:ext cx="8982075" cy="6362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13040" y="5807937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“pre-tax-and-transfer</a:t>
            </a:r>
            <a:r>
              <a:rPr lang="en-US" sz="1800" dirty="0" smtClean="0"/>
              <a:t>” </a:t>
            </a:r>
            <a:r>
              <a:rPr lang="en-US" sz="1800" dirty="0" err="1" smtClean="0"/>
              <a:t>gini</a:t>
            </a:r>
            <a:r>
              <a:rPr lang="en-US" sz="1800" dirty="0" smtClean="0"/>
              <a:t>  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00672" y="5805264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“post-tax-and-transfer” </a:t>
            </a:r>
            <a:r>
              <a:rPr lang="en-US" sz="1800" dirty="0" err="1" smtClean="0"/>
              <a:t>gini</a:t>
            </a:r>
            <a:r>
              <a:rPr lang="en-US" sz="1800" dirty="0" smtClean="0"/>
              <a:t>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1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12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900" dirty="0" smtClean="0">
                <a:solidFill>
                  <a:srgbClr val="000000"/>
                </a:solidFill>
              </a:rPr>
              <a:t>Comments: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endParaRPr lang="en-US" sz="2100" b="0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>
                <a:solidFill>
                  <a:srgbClr val="000000"/>
                </a:solidFill>
              </a:rPr>
              <a:t>“increasing inequality </a:t>
            </a:r>
            <a:r>
              <a:rPr lang="en-US" sz="2100" b="0" dirty="0" smtClean="0">
                <a:solidFill>
                  <a:srgbClr val="000000"/>
                </a:solidFill>
              </a:rPr>
              <a:t>everywhere”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>
                <a:solidFill>
                  <a:srgbClr val="000000"/>
                </a:solidFill>
              </a:rPr>
              <a:t>“pre-tax-and-transfer” </a:t>
            </a:r>
            <a:r>
              <a:rPr lang="en-US" sz="2100" b="0" dirty="0" err="1">
                <a:solidFill>
                  <a:srgbClr val="000000"/>
                </a:solidFill>
              </a:rPr>
              <a:t>gini</a:t>
            </a:r>
            <a:r>
              <a:rPr lang="en-US" sz="2100" b="0" dirty="0">
                <a:solidFill>
                  <a:srgbClr val="000000"/>
                </a:solidFill>
              </a:rPr>
              <a:t> worse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>
                <a:solidFill>
                  <a:srgbClr val="000000"/>
                </a:solidFill>
              </a:rPr>
              <a:t>“pre-tax-and-transfer” </a:t>
            </a:r>
            <a:r>
              <a:rPr lang="en-US" sz="2100" b="0" dirty="0" err="1">
                <a:solidFill>
                  <a:srgbClr val="000000"/>
                </a:solidFill>
              </a:rPr>
              <a:t>gini</a:t>
            </a:r>
            <a:r>
              <a:rPr lang="en-US" sz="2100" b="0" dirty="0">
                <a:solidFill>
                  <a:srgbClr val="000000"/>
                </a:solidFill>
              </a:rPr>
              <a:t> </a:t>
            </a:r>
            <a:r>
              <a:rPr lang="en-US" sz="2100" b="0" dirty="0" smtClean="0">
                <a:solidFill>
                  <a:srgbClr val="000000"/>
                </a:solidFill>
              </a:rPr>
              <a:t>worsen in Nordic countries  </a:t>
            </a:r>
            <a:endParaRPr lang="en-US" sz="2100" b="0" dirty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100" b="0" dirty="0">
                <a:solidFill>
                  <a:srgbClr val="000000"/>
                </a:solidFill>
              </a:rPr>
              <a:t>“</a:t>
            </a:r>
            <a:r>
              <a:rPr lang="en-US" sz="2100" b="0" dirty="0" smtClean="0">
                <a:solidFill>
                  <a:srgbClr val="000000"/>
                </a:solidFill>
              </a:rPr>
              <a:t>post-tax-and-transfer</a:t>
            </a:r>
            <a:r>
              <a:rPr lang="en-US" sz="2100" b="0" dirty="0">
                <a:solidFill>
                  <a:srgbClr val="000000"/>
                </a:solidFill>
              </a:rPr>
              <a:t>” </a:t>
            </a:r>
            <a:r>
              <a:rPr lang="en-US" sz="2100" b="0" dirty="0" err="1">
                <a:solidFill>
                  <a:srgbClr val="000000"/>
                </a:solidFill>
              </a:rPr>
              <a:t>gini</a:t>
            </a:r>
            <a:r>
              <a:rPr lang="en-US" sz="2100" b="0" dirty="0">
                <a:solidFill>
                  <a:srgbClr val="000000"/>
                </a:solidFill>
              </a:rPr>
              <a:t> </a:t>
            </a:r>
            <a:r>
              <a:rPr lang="en-US" sz="2100" b="0" dirty="0" smtClean="0">
                <a:solidFill>
                  <a:srgbClr val="000000"/>
                </a:solidFill>
              </a:rPr>
              <a:t>more stable in Nordic </a:t>
            </a:r>
            <a:r>
              <a:rPr lang="en-US" sz="2100" b="0" dirty="0">
                <a:solidFill>
                  <a:srgbClr val="000000"/>
                </a:solidFill>
              </a:rPr>
              <a:t>countries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Your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comments</a:t>
            </a:r>
            <a:r>
              <a:rPr lang="fr-LU" sz="2100" b="0" dirty="0" smtClean="0">
                <a:solidFill>
                  <a:srgbClr val="000000"/>
                </a:solidFill>
              </a:rPr>
              <a:t> ? … 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2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bine.demazy\Downloads\INSIDE_uni_extern_ba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620" y="5794342"/>
            <a:ext cx="2878479" cy="45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13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r>
              <a:rPr lang="en-US" sz="2800" dirty="0" smtClean="0"/>
              <a:t>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Compare </a:t>
            </a:r>
            <a:r>
              <a:rPr lang="en-US" sz="2400" dirty="0" smtClean="0"/>
              <a:t>with Souther</a:t>
            </a:r>
            <a:r>
              <a:rPr lang="en-US" sz="2400" dirty="0" smtClean="0"/>
              <a:t>n European </a:t>
            </a:r>
            <a:r>
              <a:rPr lang="en-US" sz="2400" dirty="0"/>
              <a:t>countries (ES IT FR</a:t>
            </a:r>
            <a:r>
              <a:rPr lang="en-US" sz="2400" dirty="0" smtClean="0"/>
              <a:t>)…</a:t>
            </a:r>
            <a:endParaRPr lang="en-US" sz="2400" dirty="0" smtClean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400" dirty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400" dirty="0" smtClean="0"/>
              <a:t>Compare </a:t>
            </a:r>
            <a:r>
              <a:rPr lang="fr-LU" sz="2400" dirty="0" err="1" smtClean="0"/>
              <a:t>with</a:t>
            </a:r>
            <a:r>
              <a:rPr lang="fr-LU" sz="2400" dirty="0" smtClean="0"/>
              <a:t> Latin American countries (</a:t>
            </a:r>
            <a:r>
              <a:rPr lang="fr-LU" sz="2400" dirty="0" err="1" smtClean="0"/>
              <a:t>period</a:t>
            </a:r>
            <a:r>
              <a:rPr lang="fr-LU" sz="2400" dirty="0" smtClean="0"/>
              <a:t> 2000 / </a:t>
            </a:r>
            <a:r>
              <a:rPr lang="fr-LU" sz="2400" dirty="0" err="1" smtClean="0"/>
              <a:t>recent</a:t>
            </a:r>
            <a:r>
              <a:rPr lang="fr-LU" sz="2400" dirty="0" smtClean="0"/>
              <a:t>) </a:t>
            </a: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endParaRPr lang="en-US" sz="2400" dirty="0" smtClean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 smtClean="0"/>
              <a:t>Enjoy …   </a:t>
            </a: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525376" y="161925"/>
            <a:ext cx="21787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 dirty="0" smtClean="0"/>
              <a:t>5- </a:t>
            </a:r>
            <a:r>
              <a:rPr lang="en-US" sz="2800" b="1" dirty="0" err="1" smtClean="0"/>
              <a:t>Exercice</a:t>
            </a:r>
            <a:r>
              <a:rPr lang="en-US" sz="2800" b="1" dirty="0" smtClean="0"/>
              <a:t>:  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734141" y="4946351"/>
            <a:ext cx="3770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! </a:t>
            </a:r>
            <a:b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And see you in the next sessions…</a:t>
            </a:r>
            <a:endParaRPr lang="en-US" sz="2000" dirty="0"/>
          </a:p>
        </p:txBody>
      </p:sp>
      <p:pic>
        <p:nvPicPr>
          <p:cNvPr id="6" name="Picture 12" descr="Logo-FNR-CMYK-jpg_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465" y="5754049"/>
            <a:ext cx="2043113" cy="49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ésultats de recherche d'images pour « lisdatacenter »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318" y="5373216"/>
            <a:ext cx="882823" cy="100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1483B-6ED8-42E0-A444-9D3BEED914FC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28600"/>
            <a:ext cx="892492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13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1483B-6ED8-42E0-A444-9D3BEED914FC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271462"/>
            <a:ext cx="882967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28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</a:t>
            </a:r>
            <a:r>
              <a:rPr lang="en-US" sz="2000" b="1" dirty="0" smtClean="0">
                <a:ea typeface="Times New Roman" panose="02020603050405020304" pitchFamily="18" charset="0"/>
              </a:rPr>
              <a:t>16</a:t>
            </a:r>
            <a:r>
              <a:rPr lang="en-US" sz="2000" dirty="0" smtClean="0">
                <a:ea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2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992560" y="801581"/>
            <a:ext cx="7416824" cy="563736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 bwMode="auto">
          <a:xfrm>
            <a:off x="6753200" y="1340768"/>
            <a:ext cx="36004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6825208" y="1340768"/>
            <a:ext cx="252028" cy="1830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278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8464" y="161339"/>
            <a:ext cx="96490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Introduction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1- The question on Slide </a:t>
            </a:r>
            <a:r>
              <a:rPr lang="en-US" sz="2800" b="1" dirty="0" smtClean="0"/>
              <a:t>16  </a:t>
            </a:r>
            <a:endParaRPr lang="en-US" sz="2800" b="1" dirty="0" smtClean="0"/>
          </a:p>
          <a:p>
            <a:pPr>
              <a:spcAft>
                <a:spcPts val="2400"/>
              </a:spcAft>
            </a:pPr>
            <a:r>
              <a:rPr lang="en-US" sz="2800" b="1" dirty="0"/>
              <a:t>2</a:t>
            </a:r>
            <a:r>
              <a:rPr lang="en-US" sz="2800" b="1" dirty="0" smtClean="0"/>
              <a:t>- </a:t>
            </a:r>
            <a:r>
              <a:rPr lang="en-US" sz="2800" b="1" dirty="0" smtClean="0"/>
              <a:t>Some </a:t>
            </a:r>
            <a:r>
              <a:rPr lang="en-US" sz="2800" b="1" dirty="0" smtClean="0"/>
              <a:t>concepts here </a:t>
            </a:r>
            <a:endParaRPr lang="en-US" sz="2800" b="1" dirty="0"/>
          </a:p>
          <a:p>
            <a:pPr>
              <a:spcAft>
                <a:spcPts val="2400"/>
              </a:spcAft>
            </a:pPr>
            <a:r>
              <a:rPr lang="en-US" sz="2800" b="1" dirty="0"/>
              <a:t>3</a:t>
            </a:r>
            <a:r>
              <a:rPr lang="en-US" sz="2800" b="1" dirty="0" smtClean="0"/>
              <a:t>- Stata programming  </a:t>
            </a:r>
            <a:endParaRPr lang="en-US" sz="2800" b="1" dirty="0"/>
          </a:p>
          <a:p>
            <a:pPr>
              <a:spcAft>
                <a:spcPts val="2400"/>
              </a:spcAft>
            </a:pPr>
            <a:r>
              <a:rPr lang="en-US" sz="2800" b="1" dirty="0" smtClean="0"/>
              <a:t>4- </a:t>
            </a:r>
            <a:r>
              <a:rPr lang="en-US" sz="2800" b="1" dirty="0" err="1" smtClean="0"/>
              <a:t>Lissy</a:t>
            </a:r>
            <a:r>
              <a:rPr lang="en-US" sz="2800" b="1" dirty="0" smtClean="0"/>
              <a:t> implementation </a:t>
            </a:r>
          </a:p>
          <a:p>
            <a:pPr>
              <a:spcAft>
                <a:spcPts val="2400"/>
              </a:spcAft>
            </a:pPr>
            <a:r>
              <a:rPr lang="en-US" sz="2800" b="1" dirty="0" smtClean="0"/>
              <a:t>5- Exercise …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3D304243-3656-402B-8372-AF8AC471BDF5}" type="slidenum">
              <a:rPr lang="fr-CH" smtClean="0"/>
              <a:pPr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5723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4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900" b="0" dirty="0" smtClean="0">
                <a:solidFill>
                  <a:srgbClr val="000000"/>
                </a:solidFill>
              </a:rPr>
              <a:t/>
            </a:r>
            <a:br>
              <a:rPr lang="en-US" sz="2900" b="0" dirty="0" smtClean="0">
                <a:solidFill>
                  <a:srgbClr val="000000"/>
                </a:solidFill>
              </a:rPr>
            </a:br>
            <a:r>
              <a:rPr lang="en-US" sz="2400" b="0" dirty="0"/>
              <a:t>“Question 1 Has &lt;income inequality&gt; increased since the 1980s in most high-income countries? Has “pre-tax-and-transfer” income inequality increased? “Post-</a:t>
            </a:r>
            <a:r>
              <a:rPr lang="en-US" sz="2400" b="0" dirty="0" err="1"/>
              <a:t>taxand</a:t>
            </a:r>
            <a:r>
              <a:rPr lang="en-US" sz="2400" b="0" dirty="0"/>
              <a:t>-transfer” income inequality? Both?” </a:t>
            </a:r>
            <a:endParaRPr lang="en-US" sz="2400" b="0" dirty="0" smtClean="0"/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/>
              <a:t>Gornick</a:t>
            </a:r>
            <a:r>
              <a:rPr lang="en-US" dirty="0"/>
              <a:t> 2020 slide 14)</a:t>
            </a: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53415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/>
              <a:t>1. </a:t>
            </a:r>
            <a:r>
              <a:rPr lang="en-US" sz="3200" b="1" dirty="0"/>
              <a:t>The question on Slide </a:t>
            </a:r>
            <a:r>
              <a:rPr lang="en-US" sz="3200" b="1" dirty="0" smtClean="0"/>
              <a:t>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98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2480" y="108089"/>
            <a:ext cx="10137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We consider </a:t>
            </a:r>
            <a:r>
              <a:rPr lang="en-US" sz="2000" b="1" dirty="0">
                <a:ea typeface="Times New Roman" panose="02020603050405020304" pitchFamily="18" charset="0"/>
              </a:rPr>
              <a:t>SLIDE </a:t>
            </a:r>
            <a:r>
              <a:rPr lang="en-US" sz="2000" b="1" dirty="0" smtClean="0">
                <a:ea typeface="Times New Roman" panose="02020603050405020304" pitchFamily="18" charset="0"/>
              </a:rPr>
              <a:t>16</a:t>
            </a:r>
            <a:r>
              <a:rPr lang="en-US" sz="2000" dirty="0" smtClean="0">
                <a:ea typeface="Times New Roman" panose="02020603050405020304" pitchFamily="18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of Janet </a:t>
            </a:r>
            <a:r>
              <a:rPr lang="en-US" sz="2000" dirty="0" err="1">
                <a:ea typeface="Times New Roman" panose="02020603050405020304" pitchFamily="18" charset="0"/>
              </a:rPr>
              <a:t>Gornick’s</a:t>
            </a:r>
            <a:r>
              <a:rPr lang="en-US" sz="2000" dirty="0">
                <a:ea typeface="Times New Roman" panose="02020603050405020304" pitchFamily="18" charset="0"/>
              </a:rPr>
              <a:t> presentation </a:t>
            </a:r>
            <a:br>
              <a:rPr lang="en-US" sz="2000" dirty="0">
                <a:ea typeface="Times New Roman" panose="02020603050405020304" pitchFamily="18" charset="0"/>
              </a:rPr>
            </a:br>
            <a:r>
              <a:rPr lang="en-US" sz="2000" dirty="0">
                <a:ea typeface="Times New Roman" panose="02020603050405020304" pitchFamily="18" charset="0"/>
              </a:rPr>
              <a:t>(</a:t>
            </a:r>
            <a:r>
              <a:rPr lang="en-US" sz="2000" u="sng" dirty="0">
                <a:solidFill>
                  <a:srgbClr val="0000FF"/>
                </a:solidFill>
                <a:ea typeface="Times New Roman" panose="02020603050405020304" pitchFamily="18" charset="0"/>
                <a:hlinkClick r:id="rId2"/>
              </a:rPr>
              <a:t>https://stonecenter.gc.cuny.edu/files/2020/08/Gornick-LIS-Session-2020-final.pdf</a:t>
            </a:r>
            <a:r>
              <a:rPr lang="en-US" sz="2000" dirty="0">
                <a:ea typeface="Times New Roman" panose="02020603050405020304" pitchFamily="18" charset="0"/>
              </a:rPr>
              <a:t>) 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424608" y="815974"/>
            <a:ext cx="7416824" cy="563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Zapf Dingbats" charset="2"/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/>
            </a:r>
            <a:br>
              <a:rPr lang="en-US" sz="2900" dirty="0" smtClean="0">
                <a:solidFill>
                  <a:srgbClr val="000000"/>
                </a:solidFill>
              </a:rPr>
            </a:br>
            <a:endParaRPr lang="en-US" sz="2100" b="0" dirty="0" smtClean="0">
              <a:solidFill>
                <a:srgbClr val="000000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-160338" y="161925"/>
            <a:ext cx="4367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2. </a:t>
            </a:r>
            <a:r>
              <a:rPr lang="en-US" sz="3200" b="1" dirty="0"/>
              <a:t>Big concepts </a:t>
            </a:r>
            <a:r>
              <a:rPr lang="en-US" sz="3200" b="1" dirty="0" smtClean="0"/>
              <a:t>here </a:t>
            </a:r>
            <a:endParaRPr lang="en-US" sz="3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7239000" y="6400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2F05CC69-4E73-4CDD-8E53-28FDC48776D6}" type="slidenum">
              <a:rPr lang="fr-FR" sz="1400" smtClean="0"/>
              <a:pPr/>
              <a:t>6</a:t>
            </a:fld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200025" y="812899"/>
            <a:ext cx="9096375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So we have to compare Gini indices (</a:t>
            </a:r>
            <a:r>
              <a:rPr lang="en-US" dirty="0" err="1">
                <a:solidFill>
                  <a:srgbClr val="000000"/>
                </a:solidFill>
              </a:rPr>
              <a:t>f.ex</a:t>
            </a:r>
            <a:r>
              <a:rPr lang="en-US" dirty="0">
                <a:solidFill>
                  <a:srgbClr val="000000"/>
                </a:solidFill>
              </a:rPr>
              <a:t>.)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Over time (</a:t>
            </a:r>
            <a:r>
              <a:rPr lang="fr-LU" dirty="0" err="1">
                <a:solidFill>
                  <a:srgbClr val="000000"/>
                </a:solidFill>
              </a:rPr>
              <a:t>mid</a:t>
            </a:r>
            <a:r>
              <a:rPr lang="fr-LU" dirty="0">
                <a:solidFill>
                  <a:srgbClr val="000000"/>
                </a:solidFill>
              </a:rPr>
              <a:t> 1980s’ and </a:t>
            </a:r>
            <a:r>
              <a:rPr lang="fr-LU" dirty="0" err="1">
                <a:solidFill>
                  <a:srgbClr val="000000"/>
                </a:solidFill>
              </a:rPr>
              <a:t>most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recent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year</a:t>
            </a:r>
            <a:r>
              <a:rPr lang="fr-LU" dirty="0">
                <a:solidFill>
                  <a:srgbClr val="000000"/>
                </a:solidFill>
              </a:rPr>
              <a:t> possible)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And for </a:t>
            </a:r>
            <a:r>
              <a:rPr lang="fr-LU" dirty="0" err="1">
                <a:solidFill>
                  <a:srgbClr val="000000"/>
                </a:solidFill>
              </a:rPr>
              <a:t>different</a:t>
            </a:r>
            <a:r>
              <a:rPr lang="fr-LU" dirty="0">
                <a:solidFill>
                  <a:srgbClr val="000000"/>
                </a:solidFill>
              </a:rPr>
              <a:t> countries (</a:t>
            </a:r>
            <a:r>
              <a:rPr lang="fr-FR" dirty="0">
                <a:solidFill>
                  <a:srgbClr val="000000"/>
                </a:solidFill>
              </a:rPr>
              <a:t>au ca de </a:t>
            </a:r>
            <a:r>
              <a:rPr lang="fr-FR" dirty="0" err="1">
                <a:solidFill>
                  <a:srgbClr val="000000"/>
                </a:solidFill>
              </a:rPr>
              <a:t>dk</a:t>
            </a:r>
            <a:r>
              <a:rPr lang="fr-FR" dirty="0">
                <a:solidFill>
                  <a:srgbClr val="000000"/>
                </a:solidFill>
              </a:rPr>
              <a:t> fi il </a:t>
            </a:r>
            <a:r>
              <a:rPr lang="fr-FR" dirty="0" err="1">
                <a:solidFill>
                  <a:srgbClr val="000000"/>
                </a:solidFill>
              </a:rPr>
              <a:t>nl</a:t>
            </a:r>
            <a:r>
              <a:rPr lang="fr-FR" dirty="0">
                <a:solidFill>
                  <a:srgbClr val="000000"/>
                </a:solidFill>
              </a:rPr>
              <a:t> no </a:t>
            </a:r>
            <a:r>
              <a:rPr lang="fr-FR" dirty="0" err="1">
                <a:solidFill>
                  <a:srgbClr val="000000"/>
                </a:solidFill>
              </a:rPr>
              <a:t>uk</a:t>
            </a:r>
            <a:r>
              <a:rPr lang="fr-FR" dirty="0">
                <a:solidFill>
                  <a:srgbClr val="000000"/>
                </a:solidFill>
              </a:rPr>
              <a:t> us</a:t>
            </a:r>
            <a:r>
              <a:rPr lang="fr-LU" dirty="0">
                <a:solidFill>
                  <a:srgbClr val="000000"/>
                </a:solidFill>
              </a:rPr>
              <a:t>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For </a:t>
            </a:r>
            <a:r>
              <a:rPr lang="fr-LU" dirty="0" err="1">
                <a:solidFill>
                  <a:srgbClr val="000000"/>
                </a:solidFill>
              </a:rPr>
              <a:t>equivalised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disposable</a:t>
            </a:r>
            <a:r>
              <a:rPr lang="fr-LU" dirty="0">
                <a:solidFill>
                  <a:srgbClr val="000000"/>
                </a:solidFill>
              </a:rPr>
              <a:t> </a:t>
            </a:r>
            <a:r>
              <a:rPr lang="fr-LU" dirty="0" err="1">
                <a:solidFill>
                  <a:srgbClr val="000000"/>
                </a:solidFill>
              </a:rPr>
              <a:t>income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after</a:t>
            </a:r>
            <a:r>
              <a:rPr lang="fr-LU" dirty="0">
                <a:solidFill>
                  <a:srgbClr val="000000"/>
                </a:solidFill>
              </a:rPr>
              <a:t> T&amp;T)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And </a:t>
            </a:r>
            <a:r>
              <a:rPr lang="fr-LU" dirty="0" err="1">
                <a:solidFill>
                  <a:srgbClr val="000000"/>
                </a:solidFill>
              </a:rPr>
              <a:t>equivalised</a:t>
            </a:r>
            <a:r>
              <a:rPr lang="fr-LU" dirty="0">
                <a:solidFill>
                  <a:srgbClr val="000000"/>
                </a:solidFill>
              </a:rPr>
              <a:t> factor </a:t>
            </a:r>
            <a:r>
              <a:rPr lang="fr-LU" dirty="0" err="1">
                <a:solidFill>
                  <a:srgbClr val="000000"/>
                </a:solidFill>
              </a:rPr>
              <a:t>incomes</a:t>
            </a:r>
            <a:r>
              <a:rPr lang="fr-LU" dirty="0">
                <a:solidFill>
                  <a:srgbClr val="000000"/>
                </a:solidFill>
              </a:rPr>
              <a:t> (=</a:t>
            </a:r>
            <a:r>
              <a:rPr lang="fr-LU" dirty="0" err="1">
                <a:solidFill>
                  <a:srgbClr val="000000"/>
                </a:solidFill>
              </a:rPr>
              <a:t>before</a:t>
            </a:r>
            <a:r>
              <a:rPr lang="fr-LU" dirty="0">
                <a:solidFill>
                  <a:srgbClr val="000000"/>
                </a:solidFill>
              </a:rPr>
              <a:t> T&amp;T)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only</a:t>
            </a:r>
            <a:r>
              <a:rPr lang="fr-LU" dirty="0">
                <a:solidFill>
                  <a:srgbClr val="000000"/>
                </a:solidFill>
              </a:rPr>
              <a:t> non-</a:t>
            </a:r>
            <a:r>
              <a:rPr lang="fr-LU" dirty="0" err="1">
                <a:solidFill>
                  <a:srgbClr val="000000"/>
                </a:solidFill>
              </a:rPr>
              <a:t>elderly</a:t>
            </a:r>
            <a:r>
              <a:rPr lang="fr-LU" dirty="0">
                <a:solidFill>
                  <a:srgbClr val="000000"/>
                </a:solidFill>
              </a:rPr>
              <a:t>, </a:t>
            </a:r>
            <a:r>
              <a:rPr lang="fr-LU" dirty="0" err="1">
                <a:solidFill>
                  <a:srgbClr val="000000"/>
                </a:solidFill>
              </a:rPr>
              <a:t>why</a:t>
            </a:r>
            <a:r>
              <a:rPr lang="fr-LU" dirty="0">
                <a:solidFill>
                  <a:srgbClr val="000000"/>
                </a:solidFill>
              </a:rPr>
              <a:t>?)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LU" dirty="0">
                <a:solidFill>
                  <a:srgbClr val="000000"/>
                </a:solidFill>
              </a:rPr>
              <a:t>(</a:t>
            </a:r>
            <a:r>
              <a:rPr lang="fr-LU" dirty="0" err="1">
                <a:solidFill>
                  <a:srgbClr val="000000"/>
                </a:solidFill>
              </a:rPr>
              <a:t>what</a:t>
            </a:r>
            <a:r>
              <a:rPr lang="fr-LU" dirty="0">
                <a:solidFill>
                  <a:srgbClr val="000000"/>
                </a:solidFill>
              </a:rPr>
              <a:t> about the LIS </a:t>
            </a:r>
            <a:r>
              <a:rPr lang="fr-LU" dirty="0" err="1">
                <a:solidFill>
                  <a:srgbClr val="000000"/>
                </a:solidFill>
              </a:rPr>
              <a:t>weightig</a:t>
            </a:r>
            <a:r>
              <a:rPr lang="fr-LU" dirty="0">
                <a:solidFill>
                  <a:srgbClr val="000000"/>
                </a:solidFill>
              </a:rPr>
              <a:t>, </a:t>
            </a:r>
            <a:r>
              <a:rPr lang="fr-LU" dirty="0" err="1">
                <a:solidFill>
                  <a:srgbClr val="000000"/>
                </a:solidFill>
              </a:rPr>
              <a:t>outliers</a:t>
            </a:r>
            <a:r>
              <a:rPr lang="fr-LU" dirty="0">
                <a:solidFill>
                  <a:srgbClr val="000000"/>
                </a:solidFill>
              </a:rPr>
              <a:t> etc. routine </a:t>
            </a:r>
            <a:r>
              <a:rPr lang="fr-LU" dirty="0" err="1">
                <a:solidFill>
                  <a:srgbClr val="000000"/>
                </a:solidFill>
              </a:rPr>
              <a:t>treatment</a:t>
            </a:r>
            <a:r>
              <a:rPr lang="fr-LU" dirty="0" smtClean="0">
                <a:solidFill>
                  <a:srgbClr val="000000"/>
                </a:solidFill>
              </a:rPr>
              <a:t>?)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fr-L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7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488950" lvl="1" indent="-32385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fr-LU" sz="2100" b="0" dirty="0" err="1" smtClean="0">
                <a:solidFill>
                  <a:srgbClr val="000000"/>
                </a:solidFill>
              </a:rPr>
              <a:t>See</a:t>
            </a:r>
            <a:r>
              <a:rPr lang="fr-LU" sz="2100" b="0" dirty="0" smtClean="0">
                <a:solidFill>
                  <a:srgbClr val="000000"/>
                </a:solidFill>
              </a:rPr>
              <a:t> the programme : </a:t>
            </a:r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www.louischauvel.org/slide16.txt</a:t>
            </a:r>
            <a:endParaRPr lang="en-US" u="sng" dirty="0" smtClean="0"/>
          </a:p>
          <a:p>
            <a:pPr marL="165100" lvl="1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b="0" dirty="0" smtClean="0"/>
              <a:t>This is a complexification of slide 15, to include time. </a:t>
            </a:r>
            <a:br>
              <a:rPr lang="en-US" b="0" dirty="0" smtClean="0"/>
            </a:br>
            <a:r>
              <a:rPr lang="en-US" b="0" dirty="0" smtClean="0"/>
              <a:t>We open two period spans near to 1985 and to today, and then take first and last year of the appended file</a:t>
            </a:r>
          </a:p>
          <a:p>
            <a:pPr marL="165100" lvl="1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b="0" dirty="0" smtClean="0"/>
              <a:t>  </a:t>
            </a:r>
            <a:endParaRPr lang="en-US" b="0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programming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5" y="1877918"/>
            <a:ext cx="9411419" cy="496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8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165100" lvl="1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fr-LU" sz="2100" b="0" dirty="0" err="1" smtClean="0">
                <a:solidFill>
                  <a:srgbClr val="000000"/>
                </a:solidFill>
              </a:rPr>
              <a:t>We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then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create</a:t>
            </a:r>
            <a:r>
              <a:rPr lang="fr-LU" sz="2100" b="0" dirty="0" smtClean="0">
                <a:solidFill>
                  <a:srgbClr val="000000"/>
                </a:solidFill>
              </a:rPr>
              <a:t> (</a:t>
            </a:r>
            <a:r>
              <a:rPr lang="fr-LU" sz="2100" b="0" dirty="0" err="1" smtClean="0">
                <a:solidFill>
                  <a:srgbClr val="000000"/>
                </a:solidFill>
              </a:rPr>
              <a:t>like</a:t>
            </a:r>
            <a:r>
              <a:rPr lang="fr-LU" sz="2100" b="0" dirty="0" smtClean="0">
                <a:solidFill>
                  <a:srgbClr val="000000"/>
                </a:solidFill>
              </a:rPr>
              <a:t> slide 15) </a:t>
            </a:r>
            <a:r>
              <a:rPr lang="fr-LU" sz="2100" b="0" dirty="0" err="1" smtClean="0">
                <a:solidFill>
                  <a:srgbClr val="000000"/>
                </a:solidFill>
              </a:rPr>
              <a:t>appropriate</a:t>
            </a:r>
            <a:r>
              <a:rPr lang="fr-LU" sz="2100" b="0" dirty="0" smtClean="0">
                <a:solidFill>
                  <a:srgbClr val="000000"/>
                </a:solidFill>
              </a:rPr>
              <a:t> variables, </a:t>
            </a:r>
            <a:r>
              <a:rPr lang="fr-LU" sz="2100" b="0" dirty="0" err="1" smtClean="0">
                <a:solidFill>
                  <a:srgbClr val="000000"/>
                </a:solidFill>
              </a:rPr>
              <a:t>weights</a:t>
            </a:r>
            <a:r>
              <a:rPr lang="fr-LU" sz="2100" b="0" dirty="0" smtClean="0">
                <a:solidFill>
                  <a:srgbClr val="000000"/>
                </a:solidFill>
              </a:rPr>
              <a:t>, </a:t>
            </a:r>
            <a:r>
              <a:rPr lang="fr-LU" sz="2100" b="0" dirty="0" err="1" smtClean="0">
                <a:solidFill>
                  <a:srgbClr val="000000"/>
                </a:solidFill>
              </a:rPr>
              <a:t>selection</a:t>
            </a:r>
            <a:r>
              <a:rPr lang="fr-LU" sz="2100" b="0" dirty="0" smtClean="0">
                <a:solidFill>
                  <a:srgbClr val="000000"/>
                </a:solidFill>
              </a:rPr>
              <a:t> of populations (</a:t>
            </a:r>
            <a:r>
              <a:rPr lang="fr-LU" sz="2100" b="0" dirty="0" err="1" smtClean="0">
                <a:solidFill>
                  <a:srgbClr val="000000"/>
                </a:solidFill>
              </a:rPr>
              <a:t>elderly</a:t>
            </a:r>
            <a:r>
              <a:rPr lang="fr-LU" sz="2100" b="0" dirty="0" smtClean="0">
                <a:solidFill>
                  <a:srgbClr val="000000"/>
                </a:solidFill>
              </a:rPr>
              <a:t> and </a:t>
            </a:r>
            <a:r>
              <a:rPr lang="fr-LU" sz="2100" b="0" dirty="0" err="1" smtClean="0">
                <a:solidFill>
                  <a:srgbClr val="000000"/>
                </a:solidFill>
              </a:rPr>
              <a:t>geographic</a:t>
            </a:r>
            <a:r>
              <a:rPr lang="fr-LU" sz="2100" b="0" dirty="0" smtClean="0">
                <a:solidFill>
                  <a:srgbClr val="000000"/>
                </a:solidFill>
              </a:rPr>
              <a:t> </a:t>
            </a:r>
            <a:r>
              <a:rPr lang="fr-LU" sz="2100" b="0" dirty="0" err="1" smtClean="0">
                <a:solidFill>
                  <a:srgbClr val="000000"/>
                </a:solidFill>
              </a:rPr>
              <a:t>comparability</a:t>
            </a:r>
            <a:r>
              <a:rPr lang="fr-LU" sz="2100" b="0" dirty="0" smtClean="0">
                <a:solidFill>
                  <a:srgbClr val="000000"/>
                </a:solidFill>
              </a:rPr>
              <a:t>…), </a:t>
            </a:r>
            <a:r>
              <a:rPr lang="fr-LU" sz="2100" b="0" dirty="0" err="1" smtClean="0">
                <a:solidFill>
                  <a:srgbClr val="000000"/>
                </a:solidFill>
              </a:rPr>
              <a:t>then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loop</a:t>
            </a:r>
            <a:r>
              <a:rPr lang="fr-LU" sz="2100" b="0" dirty="0" smtClean="0">
                <a:solidFill>
                  <a:srgbClr val="000000"/>
                </a:solidFill>
              </a:rPr>
              <a:t> …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programming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1534191"/>
            <a:ext cx="6451668" cy="529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05CC69-4E73-4CDD-8E53-28FDC48776D6}" type="slidenum">
              <a:rPr lang="fr-FR" sz="1400"/>
              <a:pPr/>
              <a:t>9</a:t>
            </a:fld>
            <a:endParaRPr lang="fr-FR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260350"/>
            <a:ext cx="9705975" cy="6597650"/>
          </a:xfrm>
          <a:noFill/>
        </p:spPr>
        <p:txBody>
          <a:bodyPr/>
          <a:lstStyle/>
          <a:p>
            <a:pPr marL="995363" lvl="3" indent="-247650"/>
            <a:endParaRPr lang="en-US" sz="1900" b="1" dirty="0" smtClean="0">
              <a:solidFill>
                <a:srgbClr val="000000"/>
              </a:solidFill>
            </a:endParaRPr>
          </a:p>
          <a:p>
            <a:pPr marL="165100" lvl="1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fr-LU" sz="2100" b="0" dirty="0" err="1" smtClean="0">
                <a:solidFill>
                  <a:srgbClr val="000000"/>
                </a:solidFill>
              </a:rPr>
              <a:t>then</a:t>
            </a:r>
            <a:r>
              <a:rPr lang="fr-LU" sz="2100" b="0" dirty="0" smtClean="0">
                <a:solidFill>
                  <a:srgbClr val="000000"/>
                </a:solidFill>
              </a:rPr>
              <a:t> the </a:t>
            </a:r>
            <a:r>
              <a:rPr lang="fr-LU" sz="2100" b="0" dirty="0" err="1" smtClean="0">
                <a:solidFill>
                  <a:srgbClr val="000000"/>
                </a:solidFill>
              </a:rPr>
              <a:t>loop</a:t>
            </a:r>
            <a:r>
              <a:rPr lang="fr-LU" sz="2100" b="0" dirty="0" smtClean="0">
                <a:solidFill>
                  <a:srgbClr val="000000"/>
                </a:solidFill>
              </a:rPr>
              <a:t> …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-160338" y="161925"/>
            <a:ext cx="4603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lvl="1" indent="-457200">
              <a:spcBef>
                <a:spcPct val="20000"/>
              </a:spcBef>
              <a:buClr>
                <a:schemeClr val="tx1"/>
              </a:buClr>
              <a:buFont typeface="Zapf Dingbats" charset="2"/>
              <a:buNone/>
            </a:pPr>
            <a:r>
              <a:rPr lang="en-US" sz="3200" b="1" i="1" dirty="0" smtClean="0"/>
              <a:t>3. </a:t>
            </a:r>
            <a:r>
              <a:rPr lang="en-US" sz="3200" b="1" dirty="0" smtClean="0"/>
              <a:t>Stata programming 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80" y="746700"/>
            <a:ext cx="7665204" cy="607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&amp;e Consultants">
  <a:themeElements>
    <a:clrScheme name="i&amp;e Consultan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&amp;e Consulta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&amp;e Consultan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&amp;e Consultan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&amp;e Consultan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33469</TotalTime>
  <Words>471</Words>
  <Application>Microsoft Office PowerPoint</Application>
  <PresentationFormat>A4 Paper (210x297 mm)</PresentationFormat>
  <Paragraphs>108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PGothic</vt:lpstr>
      <vt:lpstr>Arial</vt:lpstr>
      <vt:lpstr>Old English Text MT</vt:lpstr>
      <vt:lpstr>Papyrus</vt:lpstr>
      <vt:lpstr>Times New Roman</vt:lpstr>
      <vt:lpstr>Wingdings</vt:lpstr>
      <vt:lpstr>Zapf Dingbats</vt:lpstr>
      <vt:lpstr>i&amp;e Consultants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Groupe i&amp;e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 e</dc:creator>
  <cp:lastModifiedBy>Louis CHAUVEL</cp:lastModifiedBy>
  <cp:revision>401</cp:revision>
  <cp:lastPrinted>2003-04-09T17:48:13Z</cp:lastPrinted>
  <dcterms:created xsi:type="dcterms:W3CDTF">2002-01-29T11:09:42Z</dcterms:created>
  <dcterms:modified xsi:type="dcterms:W3CDTF">2020-09-08T16:17:07Z</dcterms:modified>
</cp:coreProperties>
</file>