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711" r:id="rId2"/>
    <p:sldId id="843" r:id="rId3"/>
    <p:sldId id="844" r:id="rId4"/>
    <p:sldId id="638" r:id="rId5"/>
    <p:sldId id="845" r:id="rId6"/>
    <p:sldId id="829" r:id="rId7"/>
    <p:sldId id="830" r:id="rId8"/>
    <p:sldId id="834" r:id="rId9"/>
    <p:sldId id="838" r:id="rId10"/>
    <p:sldId id="841" r:id="rId11"/>
    <p:sldId id="835" r:id="rId12"/>
  </p:sldIdLst>
  <p:sldSz cx="9906000" cy="6858000" type="A4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3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073D9"/>
    <a:srgbClr val="3399FF"/>
    <a:srgbClr val="009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 autoAdjust="0"/>
    <p:restoredTop sz="96213" autoAdjust="0"/>
  </p:normalViewPr>
  <p:slideViewPr>
    <p:cSldViewPr>
      <p:cViewPr varScale="1">
        <p:scale>
          <a:sx n="111" d="100"/>
          <a:sy n="111" d="100"/>
        </p:scale>
        <p:origin x="1116" y="96"/>
      </p:cViewPr>
      <p:guideLst>
        <p:guide orient="horz" pos="-3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9301FDC-9341-48FA-B511-40F6E7C3C3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20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6113" y="744538"/>
            <a:ext cx="537686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EA117A-97DB-4C2D-B471-6CC49C24E15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906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18C6F82-9919-418F-A1A2-51D5DB9C5AD8}" type="slidenum">
              <a:rPr lang="fr-FR" sz="1200"/>
              <a:pPr/>
              <a:t>1</a:t>
            </a:fld>
            <a:endParaRPr lang="fr-FR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776245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4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466165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6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24575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7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480373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8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001777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9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58857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10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4031409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11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693412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38088-31A5-4A1F-BB4B-0BD9071964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6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04E80-2BE0-4E77-A6ED-218C38F349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31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3438" y="195263"/>
            <a:ext cx="2000250" cy="5846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9513" y="195263"/>
            <a:ext cx="5851525" cy="5846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12296-B39C-4F77-88E0-7E6B0D50F8C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66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1483B-6ED8-42E0-A444-9D3BEED914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09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C429F-4CCA-4E27-8A46-802F3692F7D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344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0150" y="815975"/>
            <a:ext cx="39147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7325" y="815975"/>
            <a:ext cx="3916363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BC96F-AE4D-4F20-B8B0-5D549A3D7F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22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14572-860A-4A9F-B86F-FC78ED1DF10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81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83932-414C-4245-98A3-3565DA29DE3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59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AD061-6E93-4CFA-B6AF-C9B48B4BCA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4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38F3C-BF7B-48D8-B8FB-B57512C304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64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DD0A9-996C-469E-8A9C-B93B46E11F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94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179513" y="195263"/>
            <a:ext cx="74485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2" tIns="39676" rIns="79352" bIns="396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Générations et classes sociales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0" y="815975"/>
            <a:ext cx="7983538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2" tIns="39676" rIns="79352" bIns="396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Line 22"/>
          <p:cNvSpPr>
            <a:spLocks noChangeShapeType="1"/>
          </p:cNvSpPr>
          <p:nvPr/>
        </p:nvSpPr>
        <p:spPr bwMode="auto">
          <a:xfrm>
            <a:off x="152400" y="152400"/>
            <a:ext cx="0" cy="655320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23"/>
          <p:cNvSpPr>
            <a:spLocks noChangeShapeType="1"/>
          </p:cNvSpPr>
          <p:nvPr/>
        </p:nvSpPr>
        <p:spPr bwMode="auto">
          <a:xfrm>
            <a:off x="9753600" y="152400"/>
            <a:ext cx="0" cy="655320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24"/>
          <p:cNvSpPr>
            <a:spLocks noChangeShapeType="1"/>
          </p:cNvSpPr>
          <p:nvPr/>
        </p:nvSpPr>
        <p:spPr bwMode="auto">
          <a:xfrm flipH="1" flipV="1">
            <a:off x="152400" y="152400"/>
            <a:ext cx="9601200" cy="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25"/>
          <p:cNvSpPr>
            <a:spLocks noChangeShapeType="1"/>
          </p:cNvSpPr>
          <p:nvPr/>
        </p:nvSpPr>
        <p:spPr bwMode="auto">
          <a:xfrm flipH="1">
            <a:off x="152400" y="6705600"/>
            <a:ext cx="9601200" cy="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3CDEE65-08A2-4211-81D6-E9549143CC7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5pPr>
      <a:lvl6pPr marL="4572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6pPr>
      <a:lvl7pPr marL="9144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7pPr>
      <a:lvl8pPr marL="13716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8pPr>
      <a:lvl9pPr marL="18288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957263" rtl="0" eaLnBrk="0" fontAlgn="base" hangingPunct="0">
        <a:spcBef>
          <a:spcPct val="20000"/>
        </a:spcBef>
        <a:spcAft>
          <a:spcPct val="100000"/>
        </a:spcAft>
        <a:tabLst>
          <a:tab pos="741363" algn="l"/>
        </a:tabLst>
        <a:defRPr sz="1900" b="1">
          <a:solidFill>
            <a:schemeClr val="tx1"/>
          </a:solidFill>
          <a:latin typeface="+mn-lt"/>
          <a:ea typeface="+mn-ea"/>
          <a:cs typeface="+mn-cs"/>
        </a:defRPr>
      </a:lvl1pPr>
      <a:lvl2pPr marL="249238" indent="-84138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Zapf Dingbats" charset="2"/>
        <a:buChar char="l"/>
        <a:tabLst>
          <a:tab pos="741363" algn="l"/>
        </a:tabLst>
        <a:defRPr sz="1700" b="1">
          <a:solidFill>
            <a:schemeClr val="tx1"/>
          </a:solidFill>
          <a:latin typeface="+mn-lt"/>
        </a:defRPr>
      </a:lvl2pPr>
      <a:lvl3pPr marL="582613" indent="-168275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Zapf Dingbats" charset="2"/>
        <a:buChar char="l"/>
        <a:tabLst>
          <a:tab pos="741363" algn="l"/>
        </a:tabLst>
        <a:defRPr sz="1300" b="1">
          <a:solidFill>
            <a:schemeClr val="tx1"/>
          </a:solidFill>
          <a:latin typeface="+mn-lt"/>
        </a:defRPr>
      </a:lvl3pPr>
      <a:lvl4pPr marL="747713" indent="623888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300">
          <a:solidFill>
            <a:schemeClr val="tx1"/>
          </a:solidFill>
          <a:latin typeface="+mn-lt"/>
        </a:defRPr>
      </a:lvl4pPr>
      <a:lvl5pPr marL="9953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5pPr>
      <a:lvl6pPr marL="14525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6pPr>
      <a:lvl7pPr marL="19097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7pPr>
      <a:lvl8pPr marL="23669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8pPr>
      <a:lvl9pPr marL="28241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en.uni.lu/" TargetMode="External"/><Relationship Id="rId7" Type="http://schemas.openxmlformats.org/officeDocument/2006/relationships/hyperlink" Target="http://www.louischauvel.org/Replication_cuny_2020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onecenter.gc.cuny.edu/files/2020/08/Gornick-LIS-Session-2020-final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onecenter.gc.cuny.edu/files/2020/08/Gornick-LIS-Session-2020-final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uischauvel.org/slide1819.tx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s://webui.lisdatacenter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991A9D-D730-49AF-92A2-375396CBF1F7}" type="slidenum">
              <a:rPr lang="fr-FR" sz="1400">
                <a:latin typeface="Old English Text MT" pitchFamily="66" charset="0"/>
              </a:rPr>
              <a:pPr/>
              <a:t>1</a:t>
            </a:fld>
            <a:endParaRPr lang="fr-FR" sz="1400">
              <a:latin typeface="Old English Text MT" pitchFamily="66" charset="0"/>
            </a:endParaRP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75666" y="60374"/>
            <a:ext cx="10714038" cy="3114892"/>
          </a:xfrm>
          <a:noFill/>
        </p:spPr>
        <p:txBody>
          <a:bodyPr/>
          <a:lstStyle/>
          <a:p>
            <a:pPr marL="0" indent="0"/>
            <a:endParaRPr lang="en-US" sz="1800" dirty="0" smtClean="0">
              <a:latin typeface="Old English Text MT" pitchFamily="66" charset="0"/>
            </a:endParaRPr>
          </a:p>
          <a:p>
            <a:pPr marL="0" indent="0" algn="ctr"/>
            <a:endParaRPr lang="en-GB" altLang="ja-JP" sz="3300" dirty="0" smtClean="0">
              <a:latin typeface="Old English Text MT" pitchFamily="66" charset="0"/>
              <a:ea typeface="MS PGothic" pitchFamily="34" charset="-128"/>
            </a:endParaRPr>
          </a:p>
          <a:p>
            <a:pPr marL="0" indent="0" algn="ctr"/>
            <a:r>
              <a:rPr lang="en-US" sz="3200" cap="small" dirty="0" smtClean="0"/>
              <a:t/>
            </a:r>
            <a:br>
              <a:rPr lang="en-US" sz="3200" cap="small" dirty="0" smtClean="0"/>
            </a:br>
            <a:r>
              <a:rPr lang="en-US" sz="3200" dirty="0"/>
              <a:t>REPLICATION CUNY WORKSHOP 2020</a:t>
            </a:r>
            <a:r>
              <a:rPr lang="en-US" sz="4800" cap="small" dirty="0" smtClean="0"/>
              <a:t/>
            </a:r>
            <a:br>
              <a:rPr lang="en-US" sz="4800" cap="small" dirty="0" smtClean="0"/>
            </a:br>
            <a:endParaRPr lang="fr-FR" altLang="ja-JP" sz="4400" dirty="0" smtClean="0">
              <a:ea typeface="MS PGothic" pitchFamily="34" charset="-128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383234" y="278904"/>
            <a:ext cx="618331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/>
          <a:lstStyle/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r>
              <a:rPr lang="fr-FR" sz="4400" dirty="0">
                <a:latin typeface="+mn-lt"/>
              </a:rPr>
              <a:t>Louis Chauvel </a:t>
            </a: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r>
              <a:rPr lang="fr-FR" sz="1800" dirty="0">
                <a:latin typeface="Old English Text MT" pitchFamily="66" charset="0"/>
              </a:rPr>
              <a:t>Pr Dr </a:t>
            </a:r>
            <a:r>
              <a:rPr lang="fr-FR" sz="1800" dirty="0" err="1">
                <a:latin typeface="Old English Text MT" pitchFamily="66" charset="0"/>
              </a:rPr>
              <a:t>at</a:t>
            </a:r>
            <a:r>
              <a:rPr lang="fr-FR" sz="1800" dirty="0">
                <a:latin typeface="Old English Text MT" pitchFamily="66" charset="0"/>
              </a:rPr>
              <a:t> </a:t>
            </a:r>
            <a:r>
              <a:rPr lang="fr-FR" sz="1800" dirty="0" err="1">
                <a:latin typeface="Old English Text MT" pitchFamily="66" charset="0"/>
              </a:rPr>
              <a:t>University</a:t>
            </a:r>
            <a:r>
              <a:rPr lang="fr-FR" sz="1800" dirty="0">
                <a:latin typeface="Old English Text MT" pitchFamily="66" charset="0"/>
              </a:rPr>
              <a:t> of Luxembourg</a:t>
            </a:r>
            <a:br>
              <a:rPr lang="fr-FR" sz="1800" dirty="0">
                <a:latin typeface="Old English Text MT" pitchFamily="66" charset="0"/>
              </a:rPr>
            </a:b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 smtClean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b="1" dirty="0" smtClean="0">
              <a:latin typeface="+mj-lt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r>
              <a:rPr lang="fr-FR" sz="1800" b="1" dirty="0" smtClean="0">
                <a:latin typeface="+mj-lt"/>
              </a:rPr>
              <a:t>louis.chauvel@uni.lu</a:t>
            </a:r>
            <a:r>
              <a:rPr lang="fr-FR" sz="1800" b="1" dirty="0">
                <a:latin typeface="+mj-lt"/>
              </a:rPr>
              <a:t/>
            </a:r>
            <a:br>
              <a:rPr lang="fr-FR" sz="1800" b="1" dirty="0">
                <a:latin typeface="+mj-lt"/>
              </a:rPr>
            </a:br>
            <a:r>
              <a:rPr lang="fr-FR" sz="1800" b="1" dirty="0">
                <a:latin typeface="+mj-lt"/>
              </a:rPr>
              <a:t>http://www.louischauvel.org </a:t>
            </a:r>
          </a:p>
        </p:txBody>
      </p:sp>
      <p:pic>
        <p:nvPicPr>
          <p:cNvPr id="2054" name="Picture 6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9" y="3175266"/>
            <a:ext cx="2081313" cy="10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25"/>
          <p:cNvSpPr>
            <a:spLocks noChangeArrowheads="1"/>
          </p:cNvSpPr>
          <p:nvPr/>
        </p:nvSpPr>
        <p:spPr bwMode="auto">
          <a:xfrm>
            <a:off x="0" y="-1588"/>
            <a:ext cx="184150" cy="46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Old English Text MT" pitchFamily="66" charset="0"/>
            </a:endParaRPr>
          </a:p>
        </p:txBody>
      </p:sp>
      <p:sp>
        <p:nvSpPr>
          <p:cNvPr id="2056" name="Rectangle 26"/>
          <p:cNvSpPr>
            <a:spLocks noChangeArrowheads="1"/>
          </p:cNvSpPr>
          <p:nvPr/>
        </p:nvSpPr>
        <p:spPr bwMode="auto">
          <a:xfrm>
            <a:off x="0" y="1643063"/>
            <a:ext cx="2254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Old English Text MT" pitchFamily="66" charset="0"/>
                <a:cs typeface="Times New Roman" pitchFamily="18" charset="0"/>
              </a:rPr>
              <a:t> </a:t>
            </a:r>
            <a:endParaRPr lang="en-US">
              <a:latin typeface="Old English Text MT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82902" y="4891347"/>
            <a:ext cx="1423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Sept 2020</a:t>
            </a:r>
            <a:endParaRPr lang="en-US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11794" y="4152683"/>
            <a:ext cx="2407292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800" b="1" dirty="0">
                <a:latin typeface="Papyrus" pitchFamily="66" charset="0"/>
              </a:rPr>
              <a:t>IRSEI </a:t>
            </a:r>
            <a:br>
              <a:rPr lang="en-US" altLang="en-US" sz="1800" b="1" dirty="0">
                <a:latin typeface="Papyrus" pitchFamily="66" charset="0"/>
              </a:rPr>
            </a:br>
            <a:r>
              <a:rPr lang="en-US" altLang="en-US" sz="1800" b="1" dirty="0">
                <a:latin typeface="Papyrus" pitchFamily="66" charset="0"/>
              </a:rPr>
              <a:t>Institute for Research </a:t>
            </a:r>
            <a:br>
              <a:rPr lang="en-US" altLang="en-US" sz="1800" b="1" dirty="0">
                <a:latin typeface="Papyrus" pitchFamily="66" charset="0"/>
              </a:rPr>
            </a:br>
            <a:r>
              <a:rPr lang="en-US" altLang="en-US" sz="1800" b="1" dirty="0">
                <a:latin typeface="Papyrus" pitchFamily="66" charset="0"/>
              </a:rPr>
              <a:t>on  Socio-Economic  </a:t>
            </a:r>
            <a:br>
              <a:rPr lang="en-US" altLang="en-US" sz="1800" b="1" dirty="0">
                <a:latin typeface="Papyrus" pitchFamily="66" charset="0"/>
              </a:rPr>
            </a:br>
            <a:r>
              <a:rPr lang="en-US" altLang="en-US" sz="1800" b="1" dirty="0">
                <a:latin typeface="Papyrus" pitchFamily="66" charset="0"/>
              </a:rPr>
              <a:t>Inequality</a:t>
            </a:r>
          </a:p>
        </p:txBody>
      </p:sp>
      <p:pic>
        <p:nvPicPr>
          <p:cNvPr id="10" name="Picture 4" descr="Fonds National de la Recherche Luxembour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83" y="291149"/>
            <a:ext cx="3760224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6" name="Picture 2" descr="Résultats de recherche d'images pour « lisdatacenter »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1162597"/>
            <a:ext cx="1880112" cy="2139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09232" y="3198168"/>
            <a:ext cx="64780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Countries dynamic comparisons of income classes: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middle class between 1985-2015: </a:t>
            </a:r>
            <a:br>
              <a:rPr lang="en-US" dirty="0" smtClean="0"/>
            </a:br>
            <a:r>
              <a:rPr lang="en-US" dirty="0" smtClean="0"/>
              <a:t>“Slide 18/19”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56656" y="1799162"/>
            <a:ext cx="8052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http://</a:t>
            </a:r>
            <a:r>
              <a:rPr lang="en-US" sz="1800" dirty="0" smtClean="0"/>
              <a:t>www.louischauvel.org/</a:t>
            </a:r>
            <a:r>
              <a:rPr lang="fr-LU" sz="1800" dirty="0" smtClean="0"/>
              <a:t>Replication_cuny_2020_3</a:t>
            </a:r>
            <a:r>
              <a:rPr lang="en-US" sz="1800" dirty="0" smtClean="0"/>
              <a:t>.</a:t>
            </a:r>
            <a:r>
              <a:rPr lang="en-US" sz="1800" dirty="0" err="1" smtClean="0"/>
              <a:t>pptx</a:t>
            </a:r>
            <a:r>
              <a:rPr lang="en-US" sz="1800" dirty="0" smtClean="0"/>
              <a:t> </a:t>
            </a:r>
            <a:r>
              <a:rPr lang="en-US" sz="1800" dirty="0"/>
              <a:t>  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70697" y="5505271"/>
            <a:ext cx="80524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Download these slides here</a:t>
            </a:r>
          </a:p>
          <a:p>
            <a:r>
              <a:rPr lang="fr-LU" u="sng" dirty="0">
                <a:hlinkClick r:id="rId7"/>
              </a:rPr>
              <a:t>http://</a:t>
            </a:r>
            <a:r>
              <a:rPr lang="fr-LU" u="sng" dirty="0" smtClean="0">
                <a:hlinkClick r:id="rId7"/>
              </a:rPr>
              <a:t>www.louischauvel.org/Replication_cuny_2020.html</a:t>
            </a:r>
            <a:r>
              <a:rPr lang="fr-LU" u="sng" dirty="0" smtClean="0"/>
              <a:t>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1376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10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r>
              <a:rPr lang="en-US" sz="2900" dirty="0" smtClean="0">
                <a:solidFill>
                  <a:srgbClr val="000000"/>
                </a:solidFill>
              </a:rPr>
              <a:t>Comments: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endParaRPr lang="en-US" sz="2100" b="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 smtClean="0">
                <a:solidFill>
                  <a:srgbClr val="000000"/>
                </a:solidFill>
              </a:rPr>
              <a:t>More affluent people than poor (why?... :)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smtClean="0">
                <a:solidFill>
                  <a:srgbClr val="000000"/>
                </a:solidFill>
              </a:rPr>
              <a:t>The U.S. </a:t>
            </a:r>
            <a:r>
              <a:rPr lang="fr-LU" sz="2100" b="0" dirty="0" smtClean="0">
                <a:solidFill>
                  <a:srgbClr val="000000"/>
                </a:solidFill>
              </a:rPr>
              <a:t>and </a:t>
            </a:r>
            <a:r>
              <a:rPr lang="fr-LU" sz="2100" b="0" dirty="0" err="1" smtClean="0">
                <a:solidFill>
                  <a:srgbClr val="000000"/>
                </a:solidFill>
              </a:rPr>
              <a:t>Israel</a:t>
            </a:r>
            <a:r>
              <a:rPr lang="fr-LU" sz="2100" b="0" dirty="0" smtClean="0">
                <a:solidFill>
                  <a:srgbClr val="000000"/>
                </a:solidFill>
              </a:rPr>
              <a:t> at </a:t>
            </a:r>
            <a:r>
              <a:rPr lang="fr-LU" sz="2100" b="0" dirty="0" smtClean="0">
                <a:solidFill>
                  <a:srgbClr val="000000"/>
                </a:solidFill>
              </a:rPr>
              <a:t>the top … </a:t>
            </a:r>
            <a:endParaRPr lang="fr-LU" sz="2100" b="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err="1" smtClean="0">
                <a:solidFill>
                  <a:srgbClr val="000000"/>
                </a:solidFill>
              </a:rPr>
              <a:t>Nordic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fr-LU" sz="2100" b="0" dirty="0" smtClean="0">
                <a:solidFill>
                  <a:srgbClr val="000000"/>
                </a:solidFill>
              </a:rPr>
              <a:t>countries </a:t>
            </a:r>
            <a:r>
              <a:rPr lang="fr-LU" sz="2100" b="0" dirty="0" err="1" smtClean="0">
                <a:solidFill>
                  <a:srgbClr val="000000"/>
                </a:solidFill>
              </a:rPr>
              <a:t>still</a:t>
            </a:r>
            <a:r>
              <a:rPr lang="fr-LU" sz="2100" b="0" dirty="0" smtClean="0">
                <a:solidFill>
                  <a:srgbClr val="000000"/>
                </a:solidFill>
              </a:rPr>
              <a:t> have a </a:t>
            </a:r>
            <a:r>
              <a:rPr lang="fr-LU" sz="2100" b="0" dirty="0" err="1" smtClean="0">
                <a:solidFill>
                  <a:srgbClr val="000000"/>
                </a:solidFill>
              </a:rPr>
              <a:t>larger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fr-LU" sz="2100" b="0" dirty="0" err="1" smtClean="0">
                <a:solidFill>
                  <a:srgbClr val="000000"/>
                </a:solidFill>
              </a:rPr>
              <a:t>income</a:t>
            </a:r>
            <a:r>
              <a:rPr lang="fr-LU" sz="2100" b="0" dirty="0" smtClean="0">
                <a:solidFill>
                  <a:srgbClr val="000000"/>
                </a:solidFill>
              </a:rPr>
              <a:t> middle class</a:t>
            </a:r>
            <a:endParaRPr lang="en-US" sz="2100" b="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 smtClean="0">
                <a:solidFill>
                  <a:srgbClr val="000000"/>
                </a:solidFill>
              </a:rPr>
              <a:t>The trend of “</a:t>
            </a:r>
            <a:r>
              <a:rPr lang="en-US" sz="2100" b="0" dirty="0" err="1" smtClean="0">
                <a:solidFill>
                  <a:srgbClr val="000000"/>
                </a:solidFill>
              </a:rPr>
              <a:t>shinking</a:t>
            </a:r>
            <a:r>
              <a:rPr lang="en-US" sz="2100" b="0" dirty="0" smtClean="0">
                <a:solidFill>
                  <a:srgbClr val="000000"/>
                </a:solidFill>
              </a:rPr>
              <a:t> middle class” is well assessed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smtClean="0">
                <a:solidFill>
                  <a:srgbClr val="000000"/>
                </a:solidFill>
              </a:rPr>
              <a:t>Changes in </a:t>
            </a:r>
            <a:r>
              <a:rPr lang="fr-LU" sz="2100" b="0" dirty="0" err="1" smtClean="0">
                <a:solidFill>
                  <a:srgbClr val="000000"/>
                </a:solidFill>
              </a:rPr>
              <a:t>ranks</a:t>
            </a:r>
            <a:r>
              <a:rPr lang="fr-LU" sz="2100" b="0" dirty="0" smtClean="0">
                <a:solidFill>
                  <a:srgbClr val="000000"/>
                </a:solidFill>
              </a:rPr>
              <a:t> help </a:t>
            </a:r>
            <a:r>
              <a:rPr lang="fr-LU" sz="2100" b="0" dirty="0" err="1" smtClean="0">
                <a:solidFill>
                  <a:srgbClr val="000000"/>
                </a:solidFill>
              </a:rPr>
              <a:t>detect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fr-LU" sz="2100" b="0" dirty="0" err="1" smtClean="0">
                <a:solidFill>
                  <a:srgbClr val="000000"/>
                </a:solidFill>
              </a:rPr>
              <a:t>strong</a:t>
            </a:r>
            <a:r>
              <a:rPr lang="fr-LU" sz="2100" b="0" dirty="0" smtClean="0">
                <a:solidFill>
                  <a:srgbClr val="000000"/>
                </a:solidFill>
              </a:rPr>
              <a:t> transformations </a:t>
            </a:r>
            <a:endParaRPr lang="en-US" sz="21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endParaRPr lang="en-US" sz="2100" b="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err="1" smtClean="0">
                <a:solidFill>
                  <a:srgbClr val="000000"/>
                </a:solidFill>
              </a:rPr>
              <a:t>Your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fr-LU" sz="2100" b="0" dirty="0" err="1" smtClean="0">
                <a:solidFill>
                  <a:srgbClr val="000000"/>
                </a:solidFill>
              </a:rPr>
              <a:t>comments</a:t>
            </a:r>
            <a:r>
              <a:rPr lang="fr-LU" sz="2100" b="0" dirty="0" smtClean="0">
                <a:solidFill>
                  <a:srgbClr val="000000"/>
                </a:solidFill>
              </a:rPr>
              <a:t> ? … </a:t>
            </a:r>
            <a:endParaRPr lang="en-US" sz="2100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2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abine.demazy\Downloads\INSIDE_uni_extern_ba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620" y="5794342"/>
            <a:ext cx="2878479" cy="456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11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>
              <a:spcAft>
                <a:spcPts val="2400"/>
              </a:spcAft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r>
              <a:rPr lang="en-US" sz="2800" dirty="0" smtClean="0"/>
              <a:t> As usual!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 smtClean="0"/>
              <a:t>Include France ? </a:t>
            </a:r>
            <a:endParaRPr lang="en-US" sz="2400" dirty="0" smtClean="0"/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endParaRPr lang="en-US" sz="2400" dirty="0"/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/>
              <a:t>Include </a:t>
            </a:r>
            <a:r>
              <a:rPr lang="fr-LU" sz="2400" dirty="0" smtClean="0"/>
              <a:t>Latin </a:t>
            </a:r>
            <a:r>
              <a:rPr lang="fr-LU" sz="2400" dirty="0" smtClean="0"/>
              <a:t>American countries (</a:t>
            </a:r>
            <a:r>
              <a:rPr lang="fr-LU" sz="2400" dirty="0" err="1" smtClean="0"/>
              <a:t>period</a:t>
            </a:r>
            <a:r>
              <a:rPr lang="fr-LU" sz="2400" dirty="0" smtClean="0"/>
              <a:t> 2000 / </a:t>
            </a:r>
            <a:r>
              <a:rPr lang="fr-LU" sz="2400" dirty="0" err="1" smtClean="0"/>
              <a:t>recent</a:t>
            </a:r>
            <a:r>
              <a:rPr lang="fr-LU" sz="2400" dirty="0" smtClean="0"/>
              <a:t>)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endParaRPr lang="en-US" sz="2400" dirty="0" smtClean="0"/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 smtClean="0"/>
              <a:t>Enjoy …   </a:t>
            </a: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525376" y="161925"/>
            <a:ext cx="23181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 dirty="0" smtClean="0"/>
              <a:t>5- </a:t>
            </a:r>
            <a:r>
              <a:rPr lang="en-US" sz="2800" b="1" dirty="0" err="1" smtClean="0"/>
              <a:t>Exercices</a:t>
            </a:r>
            <a:r>
              <a:rPr lang="en-US" sz="2800" b="1" dirty="0" smtClean="0"/>
              <a:t>:  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2734141" y="4946351"/>
            <a:ext cx="37705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Thanks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! </a:t>
            </a:r>
            <a:b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And see you in the next sessions…</a:t>
            </a:r>
            <a:endParaRPr lang="en-US" sz="2000" dirty="0"/>
          </a:p>
        </p:txBody>
      </p:sp>
      <p:pic>
        <p:nvPicPr>
          <p:cNvPr id="6" name="Picture 12" descr="Logo-FNR-CMYK-jpg_lar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465" y="5754049"/>
            <a:ext cx="2043113" cy="49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Résultats de recherche d'images pour « lisdatacenter »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318" y="5373216"/>
            <a:ext cx="882823" cy="100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134" y="1333093"/>
            <a:ext cx="5562897" cy="43259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944" y="815975"/>
            <a:ext cx="7983538" cy="52260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2480" y="108089"/>
            <a:ext cx="10137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ea typeface="Times New Roman" panose="02020603050405020304" pitchFamily="18" charset="0"/>
              </a:rPr>
              <a:t>We consider </a:t>
            </a:r>
            <a:r>
              <a:rPr lang="en-US" sz="2000" b="1" dirty="0">
                <a:ea typeface="Times New Roman" panose="02020603050405020304" pitchFamily="18" charset="0"/>
              </a:rPr>
              <a:t>SLIDE </a:t>
            </a:r>
            <a:r>
              <a:rPr lang="en-US" sz="2000" b="1" dirty="0" smtClean="0">
                <a:ea typeface="Times New Roman" panose="02020603050405020304" pitchFamily="18" charset="0"/>
              </a:rPr>
              <a:t>18/19</a:t>
            </a:r>
            <a:r>
              <a:rPr lang="en-US" sz="2000" dirty="0" smtClean="0">
                <a:ea typeface="Times New Roman" panose="02020603050405020304" pitchFamily="18" charset="0"/>
              </a:rPr>
              <a:t> </a:t>
            </a:r>
            <a:r>
              <a:rPr lang="en-US" sz="2000" dirty="0">
                <a:ea typeface="Times New Roman" panose="02020603050405020304" pitchFamily="18" charset="0"/>
              </a:rPr>
              <a:t>of Janet </a:t>
            </a:r>
            <a:r>
              <a:rPr lang="en-US" sz="2000" dirty="0" err="1">
                <a:ea typeface="Times New Roman" panose="02020603050405020304" pitchFamily="18" charset="0"/>
              </a:rPr>
              <a:t>Gornick’s</a:t>
            </a:r>
            <a:r>
              <a:rPr lang="en-US" sz="2000" dirty="0">
                <a:ea typeface="Times New Roman" panose="02020603050405020304" pitchFamily="18" charset="0"/>
              </a:rPr>
              <a:t> presentation </a:t>
            </a:r>
            <a:br>
              <a:rPr lang="en-US" sz="2000" dirty="0">
                <a:ea typeface="Times New Roman" panose="02020603050405020304" pitchFamily="18" charset="0"/>
              </a:rPr>
            </a:br>
            <a:r>
              <a:rPr lang="en-US" sz="2000" dirty="0">
                <a:ea typeface="Times New Roman" panose="02020603050405020304" pitchFamily="18" charset="0"/>
              </a:rPr>
              <a:t>(</a:t>
            </a:r>
            <a:r>
              <a:rPr lang="en-US" sz="2000" u="sng" dirty="0">
                <a:solidFill>
                  <a:srgbClr val="0000FF"/>
                </a:solidFill>
                <a:ea typeface="Times New Roman" panose="02020603050405020304" pitchFamily="18" charset="0"/>
                <a:hlinkClick r:id="rId3"/>
              </a:rPr>
              <a:t>https://stonecenter.gc.cuny.edu/files/2020/08/Gornick-LIS-Session-2020-final.pdf</a:t>
            </a:r>
            <a:r>
              <a:rPr lang="en-US" sz="2000" dirty="0">
                <a:ea typeface="Times New Roman" panose="02020603050405020304" pitchFamily="18" charset="0"/>
              </a:rPr>
              <a:t>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4893" y="1358465"/>
            <a:ext cx="5353575" cy="430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8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Introduction</a:t>
            </a:r>
            <a:endParaRPr lang="en-US" sz="2400" b="0" dirty="0"/>
          </a:p>
          <a:p>
            <a:r>
              <a:rPr lang="en-US" sz="2400" b="0" dirty="0"/>
              <a:t>1- The question on Slide </a:t>
            </a:r>
            <a:r>
              <a:rPr lang="en-US" sz="2400" b="0" dirty="0" smtClean="0"/>
              <a:t>18/19  </a:t>
            </a:r>
            <a:endParaRPr lang="en-US" sz="2400" b="0" dirty="0"/>
          </a:p>
          <a:p>
            <a:r>
              <a:rPr lang="en-US" sz="2400" b="0" dirty="0"/>
              <a:t>2- Some concepts here </a:t>
            </a:r>
          </a:p>
          <a:p>
            <a:r>
              <a:rPr lang="en-US" sz="2400" b="0" dirty="0"/>
              <a:t>3- Stata programming  </a:t>
            </a:r>
          </a:p>
          <a:p>
            <a:r>
              <a:rPr lang="en-US" sz="2400" b="0" dirty="0"/>
              <a:t>4- </a:t>
            </a:r>
            <a:r>
              <a:rPr lang="en-US" sz="2400" b="0" dirty="0" err="1"/>
              <a:t>Lissy</a:t>
            </a:r>
            <a:r>
              <a:rPr lang="en-US" sz="2400" b="0" dirty="0"/>
              <a:t> implementation </a:t>
            </a:r>
          </a:p>
          <a:p>
            <a:r>
              <a:rPr lang="en-US" sz="2400" b="0" dirty="0"/>
              <a:t>5- </a:t>
            </a:r>
            <a:r>
              <a:rPr lang="en-US" sz="2400" b="0" dirty="0" smtClean="0"/>
              <a:t>Exercise </a:t>
            </a:r>
            <a:r>
              <a:rPr lang="en-US" sz="2400" b="0" dirty="0"/>
              <a:t>… </a:t>
            </a:r>
          </a:p>
          <a:p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51483B-6ED8-42E0-A444-9D3BEED914FC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76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4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116632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4400" b="0" dirty="0" smtClean="0">
                <a:solidFill>
                  <a:srgbClr val="000000"/>
                </a:solidFill>
              </a:rPr>
              <a:t/>
            </a:r>
            <a:br>
              <a:rPr lang="en-US" sz="4400" b="0" dirty="0" smtClean="0">
                <a:solidFill>
                  <a:srgbClr val="000000"/>
                </a:solidFill>
              </a:rPr>
            </a:br>
            <a:r>
              <a:rPr lang="en-US" sz="4000" b="0" dirty="0"/>
              <a:t>“We hear a lot about “the hollowing out of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4000" b="0" dirty="0"/>
              <a:t>the middle”. During the last three decades,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4000" b="0" dirty="0"/>
              <a:t>what exactly has taken place in the middle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4000" b="0" dirty="0"/>
              <a:t>of the income distribution? Has the size of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4000" b="0" dirty="0"/>
              <a:t>“the middle” </a:t>
            </a:r>
            <a:r>
              <a:rPr lang="en-US" sz="4000" b="0" dirty="0" smtClean="0"/>
              <a:t>shrunk?”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2800" dirty="0"/>
              <a:t>	</a:t>
            </a:r>
            <a:r>
              <a:rPr lang="en-US" sz="2800" dirty="0" smtClean="0"/>
              <a:t>(</a:t>
            </a:r>
            <a:r>
              <a:rPr lang="en-US" sz="2800" dirty="0" err="1"/>
              <a:t>Gornick</a:t>
            </a:r>
            <a:r>
              <a:rPr lang="en-US" sz="2800" dirty="0"/>
              <a:t> 2020 slide </a:t>
            </a:r>
            <a:r>
              <a:rPr lang="en-US" sz="2800" dirty="0" smtClean="0"/>
              <a:t>17)</a:t>
            </a:r>
            <a:endParaRPr lang="en-US" sz="3600" b="0" dirty="0" smtClean="0">
              <a:solidFill>
                <a:srgbClr val="000000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-160338" y="161925"/>
            <a:ext cx="58657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/>
              <a:t>1. </a:t>
            </a:r>
            <a:r>
              <a:rPr lang="en-US" sz="3200" b="1" dirty="0"/>
              <a:t>The question on Slide </a:t>
            </a:r>
            <a:r>
              <a:rPr lang="en-US" sz="3200" b="1" dirty="0" smtClean="0"/>
              <a:t>18/19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989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134" y="1333093"/>
            <a:ext cx="5562897" cy="43259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944" y="815975"/>
            <a:ext cx="7983538" cy="52260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2480" y="108089"/>
            <a:ext cx="10137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ea typeface="Times New Roman" panose="02020603050405020304" pitchFamily="18" charset="0"/>
              </a:rPr>
              <a:t>We consider </a:t>
            </a:r>
            <a:r>
              <a:rPr lang="en-US" sz="2000" b="1" dirty="0">
                <a:ea typeface="Times New Roman" panose="02020603050405020304" pitchFamily="18" charset="0"/>
              </a:rPr>
              <a:t>SLIDE </a:t>
            </a:r>
            <a:r>
              <a:rPr lang="en-US" sz="2000" b="1" dirty="0" smtClean="0">
                <a:ea typeface="Times New Roman" panose="02020603050405020304" pitchFamily="18" charset="0"/>
              </a:rPr>
              <a:t>18/19</a:t>
            </a:r>
            <a:r>
              <a:rPr lang="en-US" sz="2000" dirty="0" smtClean="0">
                <a:ea typeface="Times New Roman" panose="02020603050405020304" pitchFamily="18" charset="0"/>
              </a:rPr>
              <a:t> </a:t>
            </a:r>
            <a:r>
              <a:rPr lang="en-US" sz="2000" dirty="0">
                <a:ea typeface="Times New Roman" panose="02020603050405020304" pitchFamily="18" charset="0"/>
              </a:rPr>
              <a:t>of Janet </a:t>
            </a:r>
            <a:r>
              <a:rPr lang="en-US" sz="2000" dirty="0" err="1">
                <a:ea typeface="Times New Roman" panose="02020603050405020304" pitchFamily="18" charset="0"/>
              </a:rPr>
              <a:t>Gornick’s</a:t>
            </a:r>
            <a:r>
              <a:rPr lang="en-US" sz="2000" dirty="0">
                <a:ea typeface="Times New Roman" panose="02020603050405020304" pitchFamily="18" charset="0"/>
              </a:rPr>
              <a:t> presentation </a:t>
            </a:r>
            <a:br>
              <a:rPr lang="en-US" sz="2000" dirty="0">
                <a:ea typeface="Times New Roman" panose="02020603050405020304" pitchFamily="18" charset="0"/>
              </a:rPr>
            </a:br>
            <a:r>
              <a:rPr lang="en-US" sz="2000" dirty="0">
                <a:ea typeface="Times New Roman" panose="02020603050405020304" pitchFamily="18" charset="0"/>
              </a:rPr>
              <a:t>(</a:t>
            </a:r>
            <a:r>
              <a:rPr lang="en-US" sz="2000" u="sng" dirty="0">
                <a:solidFill>
                  <a:srgbClr val="0000FF"/>
                </a:solidFill>
                <a:ea typeface="Times New Roman" panose="02020603050405020304" pitchFamily="18" charset="0"/>
                <a:hlinkClick r:id="rId3"/>
              </a:rPr>
              <a:t>https://stonecenter.gc.cuny.edu/files/2020/08/Gornick-LIS-Session-2020-final.pdf</a:t>
            </a:r>
            <a:r>
              <a:rPr lang="en-US" sz="2000" dirty="0">
                <a:ea typeface="Times New Roman" panose="02020603050405020304" pitchFamily="18" charset="0"/>
              </a:rPr>
              <a:t>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4893" y="1358465"/>
            <a:ext cx="5353575" cy="430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53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endParaRPr lang="en-US" sz="2100" b="0" dirty="0" smtClean="0">
              <a:solidFill>
                <a:srgbClr val="000000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-160338" y="161925"/>
            <a:ext cx="43674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 smtClean="0"/>
              <a:t>2. </a:t>
            </a:r>
            <a:r>
              <a:rPr lang="en-US" sz="3200" b="1" dirty="0"/>
              <a:t>Big concepts </a:t>
            </a:r>
            <a:r>
              <a:rPr lang="en-US" sz="3200" b="1" dirty="0" smtClean="0"/>
              <a:t>here </a:t>
            </a:r>
            <a:endParaRPr lang="en-US" sz="3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7239000" y="64008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2F05CC69-4E73-4CDD-8E53-28FDC48776D6}" type="slidenum">
              <a:rPr lang="fr-FR" sz="1400" smtClean="0"/>
              <a:pPr/>
              <a:t>6</a:t>
            </a:fld>
            <a:endParaRPr lang="fr-FR" sz="1400" dirty="0"/>
          </a:p>
        </p:txBody>
      </p:sp>
      <p:sp>
        <p:nvSpPr>
          <p:cNvPr id="6" name="Rectangle 5"/>
          <p:cNvSpPr/>
          <p:nvPr/>
        </p:nvSpPr>
        <p:spPr>
          <a:xfrm>
            <a:off x="200025" y="404664"/>
            <a:ext cx="9289479" cy="5873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Almost all similar to slide 16 …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 smtClean="0">
                <a:solidFill>
                  <a:srgbClr val="000000"/>
                </a:solidFill>
              </a:rPr>
              <a:t>The </a:t>
            </a:r>
            <a:r>
              <a:rPr lang="fr-LU" dirty="0" err="1" smtClean="0">
                <a:solidFill>
                  <a:srgbClr val="000000"/>
                </a:solidFill>
              </a:rPr>
              <a:t>difference</a:t>
            </a:r>
            <a:r>
              <a:rPr lang="fr-LU" dirty="0" smtClean="0">
                <a:solidFill>
                  <a:srgbClr val="000000"/>
                </a:solidFill>
              </a:rPr>
              <a:t>?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 err="1" smtClean="0">
                <a:solidFill>
                  <a:srgbClr val="000000"/>
                </a:solidFill>
              </a:rPr>
              <a:t>Histograms</a:t>
            </a:r>
            <a:r>
              <a:rPr lang="fr-LU" dirty="0" smtClean="0">
                <a:solidFill>
                  <a:srgbClr val="000000"/>
                </a:solidFill>
              </a:rPr>
              <a:t> of </a:t>
            </a:r>
            <a:r>
              <a:rPr lang="fr-LU" dirty="0" err="1" smtClean="0">
                <a:solidFill>
                  <a:srgbClr val="000000"/>
                </a:solidFill>
              </a:rPr>
              <a:t>poor</a:t>
            </a:r>
            <a:r>
              <a:rPr lang="fr-LU" dirty="0" smtClean="0">
                <a:solidFill>
                  <a:srgbClr val="000000"/>
                </a:solidFill>
              </a:rPr>
              <a:t> / middle class / affluent </a:t>
            </a:r>
            <a:r>
              <a:rPr lang="fr-LU" dirty="0" err="1" smtClean="0">
                <a:solidFill>
                  <a:srgbClr val="000000"/>
                </a:solidFill>
              </a:rPr>
              <a:t>percentage</a:t>
            </a:r>
            <a:r>
              <a:rPr lang="fr-LU" dirty="0" smtClean="0">
                <a:solidFill>
                  <a:srgbClr val="000000"/>
                </a:solidFill>
              </a:rPr>
              <a:t> </a:t>
            </a:r>
            <a:r>
              <a:rPr lang="fr-LU" dirty="0" err="1" smtClean="0">
                <a:solidFill>
                  <a:srgbClr val="000000"/>
                </a:solidFill>
              </a:rPr>
              <a:t>share</a:t>
            </a:r>
            <a:r>
              <a:rPr lang="fr-LU" dirty="0" smtClean="0">
                <a:solidFill>
                  <a:srgbClr val="000000"/>
                </a:solidFill>
              </a:rPr>
              <a:t>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 smtClean="0">
                <a:solidFill>
                  <a:srgbClr val="000000"/>
                </a:solidFill>
              </a:rPr>
              <a:t>by </a:t>
            </a:r>
            <a:r>
              <a:rPr lang="fr-LU" dirty="0" smtClean="0">
                <a:solidFill>
                  <a:srgbClr val="000000"/>
                </a:solidFill>
              </a:rPr>
              <a:t>country (15) (</a:t>
            </a:r>
            <a:r>
              <a:rPr lang="en-US" dirty="0" smtClean="0">
                <a:solidFill>
                  <a:srgbClr val="000000"/>
                </a:solidFill>
              </a:rPr>
              <a:t> au </a:t>
            </a:r>
            <a:r>
              <a:rPr lang="en-US" dirty="0">
                <a:solidFill>
                  <a:srgbClr val="000000"/>
                </a:solidFill>
              </a:rPr>
              <a:t>at be ca de </a:t>
            </a:r>
            <a:r>
              <a:rPr lang="en-US" dirty="0" err="1">
                <a:solidFill>
                  <a:srgbClr val="000000"/>
                </a:solidFill>
              </a:rPr>
              <a:t>dk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es</a:t>
            </a:r>
            <a:r>
              <a:rPr lang="en-US" dirty="0">
                <a:solidFill>
                  <a:srgbClr val="000000"/>
                </a:solidFill>
              </a:rPr>
              <a:t> fi </a:t>
            </a:r>
            <a:r>
              <a:rPr lang="en-US" dirty="0" err="1">
                <a:solidFill>
                  <a:srgbClr val="000000"/>
                </a:solidFill>
              </a:rPr>
              <a:t>il</a:t>
            </a:r>
            <a:r>
              <a:rPr lang="en-US" dirty="0">
                <a:solidFill>
                  <a:srgbClr val="000000"/>
                </a:solidFill>
              </a:rPr>
              <a:t> it </a:t>
            </a:r>
            <a:r>
              <a:rPr lang="en-US" dirty="0" err="1">
                <a:solidFill>
                  <a:srgbClr val="000000"/>
                </a:solidFill>
              </a:rPr>
              <a:t>lu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nl</a:t>
            </a:r>
            <a:r>
              <a:rPr lang="en-US" dirty="0">
                <a:solidFill>
                  <a:srgbClr val="000000"/>
                </a:solidFill>
              </a:rPr>
              <a:t> no </a:t>
            </a:r>
            <a:r>
              <a:rPr lang="en-US" dirty="0" err="1">
                <a:solidFill>
                  <a:srgbClr val="000000"/>
                </a:solidFill>
              </a:rPr>
              <a:t>uk</a:t>
            </a:r>
            <a:r>
              <a:rPr lang="en-US" dirty="0">
                <a:solidFill>
                  <a:srgbClr val="000000"/>
                </a:solidFill>
              </a:rPr>
              <a:t> us </a:t>
            </a:r>
            <a:r>
              <a:rPr lang="fr-LU" dirty="0" smtClean="0">
                <a:solidFill>
                  <a:srgbClr val="000000"/>
                </a:solidFill>
              </a:rPr>
              <a:t>)</a:t>
            </a:r>
            <a:endParaRPr lang="fr-LU" dirty="0" smtClean="0">
              <a:solidFill>
                <a:srgbClr val="000000"/>
              </a:solidFill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 smtClean="0">
                <a:solidFill>
                  <a:srgbClr val="000000"/>
                </a:solidFill>
              </a:rPr>
              <a:t>and for time = 1 versus 2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 err="1" smtClean="0">
                <a:solidFill>
                  <a:srgbClr val="000000"/>
                </a:solidFill>
              </a:rPr>
              <a:t>Based</a:t>
            </a:r>
            <a:r>
              <a:rPr lang="fr-LU" dirty="0" smtClean="0">
                <a:solidFill>
                  <a:srgbClr val="000000"/>
                </a:solidFill>
              </a:rPr>
              <a:t> on the </a:t>
            </a:r>
            <a:r>
              <a:rPr lang="fr-LU" dirty="0" err="1" smtClean="0">
                <a:solidFill>
                  <a:srgbClr val="000000"/>
                </a:solidFill>
              </a:rPr>
              <a:t>median</a:t>
            </a:r>
            <a:r>
              <a:rPr lang="fr-LU" dirty="0" smtClean="0">
                <a:solidFill>
                  <a:srgbClr val="000000"/>
                </a:solidFill>
              </a:rPr>
              <a:t> of the </a:t>
            </a:r>
            <a:r>
              <a:rPr lang="fr-LU" dirty="0" err="1" smtClean="0">
                <a:solidFill>
                  <a:srgbClr val="000000"/>
                </a:solidFill>
              </a:rPr>
              <a:t>equivalized</a:t>
            </a:r>
            <a:r>
              <a:rPr lang="fr-LU" dirty="0" smtClean="0">
                <a:solidFill>
                  <a:srgbClr val="000000"/>
                </a:solidFill>
              </a:rPr>
              <a:t> </a:t>
            </a:r>
            <a:r>
              <a:rPr lang="fr-LU" dirty="0" err="1" smtClean="0">
                <a:solidFill>
                  <a:srgbClr val="000000"/>
                </a:solidFill>
              </a:rPr>
              <a:t>disposable</a:t>
            </a:r>
            <a:r>
              <a:rPr lang="fr-LU" dirty="0" smtClean="0">
                <a:solidFill>
                  <a:srgbClr val="000000"/>
                </a:solidFill>
              </a:rPr>
              <a:t> </a:t>
            </a:r>
            <a:r>
              <a:rPr lang="fr-LU" dirty="0" err="1" smtClean="0">
                <a:solidFill>
                  <a:srgbClr val="000000"/>
                </a:solidFill>
              </a:rPr>
              <a:t>income</a:t>
            </a:r>
            <a:r>
              <a:rPr lang="fr-LU" dirty="0" smtClean="0">
                <a:solidFill>
                  <a:srgbClr val="000000"/>
                </a:solidFill>
              </a:rPr>
              <a:t> (</a:t>
            </a:r>
            <a:r>
              <a:rPr lang="fr-LU" dirty="0" err="1" smtClean="0">
                <a:solidFill>
                  <a:srgbClr val="000000"/>
                </a:solidFill>
              </a:rPr>
              <a:t>medi</a:t>
            </a:r>
            <a:r>
              <a:rPr lang="fr-LU" dirty="0" smtClean="0">
                <a:solidFill>
                  <a:srgbClr val="000000"/>
                </a:solidFill>
              </a:rPr>
              <a:t>)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 err="1" smtClean="0">
                <a:solidFill>
                  <a:srgbClr val="000000"/>
                </a:solidFill>
              </a:rPr>
              <a:t>Income</a:t>
            </a:r>
            <a:r>
              <a:rPr lang="fr-LU" dirty="0" smtClean="0">
                <a:solidFill>
                  <a:srgbClr val="000000"/>
                </a:solidFill>
              </a:rPr>
              <a:t> </a:t>
            </a:r>
            <a:r>
              <a:rPr lang="fr-LU" dirty="0" err="1" smtClean="0">
                <a:solidFill>
                  <a:srgbClr val="000000"/>
                </a:solidFill>
              </a:rPr>
              <a:t>below</a:t>
            </a:r>
            <a:r>
              <a:rPr lang="fr-LU" dirty="0" smtClean="0">
                <a:solidFill>
                  <a:srgbClr val="000000"/>
                </a:solidFill>
              </a:rPr>
              <a:t> 50% of </a:t>
            </a:r>
            <a:r>
              <a:rPr lang="fr-LU" dirty="0" err="1" smtClean="0">
                <a:solidFill>
                  <a:srgbClr val="000000"/>
                </a:solidFill>
              </a:rPr>
              <a:t>medi</a:t>
            </a:r>
            <a:r>
              <a:rPr lang="fr-LU" dirty="0" smtClean="0">
                <a:solidFill>
                  <a:srgbClr val="000000"/>
                </a:solidFill>
              </a:rPr>
              <a:t> </a:t>
            </a:r>
            <a:r>
              <a:rPr lang="fr-LU" dirty="0" smtClean="0">
                <a:solidFill>
                  <a:srgbClr val="000000"/>
                </a:solidFill>
                <a:sym typeface="Wingdings" panose="05000000000000000000" pitchFamily="2" charset="2"/>
              </a:rPr>
              <a:t> </a:t>
            </a:r>
            <a:r>
              <a:rPr lang="fr-LU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poor</a:t>
            </a:r>
            <a:r>
              <a:rPr lang="fr-LU" dirty="0" smtClean="0">
                <a:solidFill>
                  <a:srgbClr val="000000"/>
                </a:solidFill>
                <a:sym typeface="Wingdings" panose="05000000000000000000" pitchFamily="2" charset="2"/>
              </a:rPr>
              <a:t> (relative </a:t>
            </a:r>
            <a:r>
              <a:rPr lang="fr-LU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poverty</a:t>
            </a:r>
            <a:r>
              <a:rPr lang="fr-LU" dirty="0" smtClean="0">
                <a:solidFill>
                  <a:srgbClr val="000000"/>
                </a:solidFill>
                <a:sym typeface="Wingdings" panose="05000000000000000000" pitchFamily="2" charset="2"/>
              </a:rPr>
              <a:t>)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 err="1">
                <a:solidFill>
                  <a:srgbClr val="000000"/>
                </a:solidFill>
              </a:rPr>
              <a:t>Income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 err="1" smtClean="0">
                <a:solidFill>
                  <a:srgbClr val="000000"/>
                </a:solidFill>
              </a:rPr>
              <a:t>above</a:t>
            </a:r>
            <a:r>
              <a:rPr lang="fr-LU" dirty="0" smtClean="0">
                <a:solidFill>
                  <a:srgbClr val="000000"/>
                </a:solidFill>
              </a:rPr>
              <a:t> 150</a:t>
            </a:r>
            <a:r>
              <a:rPr lang="fr-LU" dirty="0">
                <a:solidFill>
                  <a:srgbClr val="000000"/>
                </a:solidFill>
              </a:rPr>
              <a:t>% of </a:t>
            </a:r>
            <a:r>
              <a:rPr lang="fr-LU" dirty="0" err="1">
                <a:solidFill>
                  <a:srgbClr val="000000"/>
                </a:solidFill>
              </a:rPr>
              <a:t>medi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>
                <a:solidFill>
                  <a:srgbClr val="000000"/>
                </a:solidFill>
                <a:sym typeface="Wingdings" panose="05000000000000000000" pitchFamily="2" charset="2"/>
              </a:rPr>
              <a:t> </a:t>
            </a:r>
            <a:r>
              <a:rPr lang="fr-LU" dirty="0" smtClean="0">
                <a:solidFill>
                  <a:srgbClr val="000000"/>
                </a:solidFill>
                <a:sym typeface="Wingdings" panose="05000000000000000000" pitchFamily="2" charset="2"/>
              </a:rPr>
              <a:t>affluent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 err="1">
                <a:solidFill>
                  <a:srgbClr val="000000"/>
                </a:solidFill>
              </a:rPr>
              <a:t>Income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 err="1" smtClean="0">
                <a:solidFill>
                  <a:srgbClr val="000000"/>
                </a:solidFill>
              </a:rPr>
              <a:t>between</a:t>
            </a:r>
            <a:r>
              <a:rPr lang="fr-LU" dirty="0" smtClean="0">
                <a:solidFill>
                  <a:srgbClr val="000000"/>
                </a:solidFill>
              </a:rPr>
              <a:t> 50 and 150</a:t>
            </a:r>
            <a:r>
              <a:rPr lang="fr-LU" dirty="0">
                <a:solidFill>
                  <a:srgbClr val="000000"/>
                </a:solidFill>
              </a:rPr>
              <a:t>% of </a:t>
            </a:r>
            <a:r>
              <a:rPr lang="fr-LU" dirty="0" err="1">
                <a:solidFill>
                  <a:srgbClr val="000000"/>
                </a:solidFill>
              </a:rPr>
              <a:t>medi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>
                <a:solidFill>
                  <a:srgbClr val="000000"/>
                </a:solidFill>
                <a:sym typeface="Wingdings" panose="05000000000000000000" pitchFamily="2" charset="2"/>
              </a:rPr>
              <a:t> </a:t>
            </a:r>
            <a:r>
              <a:rPr lang="fr-LU" dirty="0" smtClean="0">
                <a:solidFill>
                  <a:srgbClr val="000000"/>
                </a:solidFill>
                <a:sym typeface="Wingdings" panose="05000000000000000000" pitchFamily="2" charset="2"/>
              </a:rPr>
              <a:t>middle class</a:t>
            </a:r>
            <a:r>
              <a:rPr lang="fr-LU" dirty="0" smtClean="0">
                <a:solidFill>
                  <a:srgbClr val="000000"/>
                </a:solidFill>
              </a:rPr>
              <a:t>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fr-LU" dirty="0" smtClean="0">
                <a:solidFill>
                  <a:srgbClr val="000000"/>
                </a:solidFill>
              </a:rPr>
              <a:t>So </a:t>
            </a:r>
            <a:r>
              <a:rPr lang="fr-LU" dirty="0" err="1" smtClean="0">
                <a:solidFill>
                  <a:srgbClr val="000000"/>
                </a:solidFill>
              </a:rPr>
              <a:t>we</a:t>
            </a:r>
            <a:r>
              <a:rPr lang="fr-LU" dirty="0" smtClean="0">
                <a:solidFill>
                  <a:srgbClr val="000000"/>
                </a:solidFill>
              </a:rPr>
              <a:t> </a:t>
            </a:r>
            <a:r>
              <a:rPr lang="fr-LU" dirty="0" err="1" smtClean="0">
                <a:solidFill>
                  <a:srgbClr val="000000"/>
                </a:solidFill>
              </a:rPr>
              <a:t>just</a:t>
            </a:r>
            <a:r>
              <a:rPr lang="fr-LU" dirty="0" smtClean="0">
                <a:solidFill>
                  <a:srgbClr val="000000"/>
                </a:solidFill>
              </a:rPr>
              <a:t> change the </a:t>
            </a:r>
            <a:r>
              <a:rPr lang="fr-LU" dirty="0" err="1" smtClean="0">
                <a:solidFill>
                  <a:srgbClr val="000000"/>
                </a:solidFill>
              </a:rPr>
              <a:t>loop</a:t>
            </a:r>
            <a:r>
              <a:rPr lang="fr-LU" dirty="0" smtClean="0">
                <a:solidFill>
                  <a:srgbClr val="000000"/>
                </a:solidFill>
              </a:rPr>
              <a:t> of slide 16 and the </a:t>
            </a:r>
            <a:r>
              <a:rPr lang="fr-LU" dirty="0" err="1" smtClean="0">
                <a:solidFill>
                  <a:srgbClr val="000000"/>
                </a:solidFill>
              </a:rPr>
              <a:t>following</a:t>
            </a:r>
            <a:r>
              <a:rPr lang="fr-LU" dirty="0" smtClean="0">
                <a:solidFill>
                  <a:srgbClr val="000000"/>
                </a:solidFill>
              </a:rPr>
              <a:t> </a:t>
            </a:r>
            <a:r>
              <a:rPr lang="fr-LU" dirty="0" err="1" smtClean="0">
                <a:solidFill>
                  <a:srgbClr val="000000"/>
                </a:solidFill>
              </a:rPr>
              <a:t>lines</a:t>
            </a:r>
            <a:r>
              <a:rPr lang="fr-LU" dirty="0" smtClean="0">
                <a:solidFill>
                  <a:srgbClr val="000000"/>
                </a:solidFill>
              </a:rPr>
              <a:t>… 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fr-L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4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7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err="1" smtClean="0">
                <a:solidFill>
                  <a:srgbClr val="000000"/>
                </a:solidFill>
              </a:rPr>
              <a:t>See</a:t>
            </a:r>
            <a:r>
              <a:rPr lang="fr-LU" sz="2100" b="0" dirty="0" smtClean="0">
                <a:solidFill>
                  <a:srgbClr val="000000"/>
                </a:solidFill>
              </a:rPr>
              <a:t> the programme : </a:t>
            </a:r>
            <a:r>
              <a:rPr lang="en-US" u="sng" dirty="0"/>
              <a:t>http://</a:t>
            </a:r>
            <a:r>
              <a:rPr lang="en-US" u="sng" dirty="0" smtClean="0"/>
              <a:t>www.louischauvel.org/slide1819.txt</a:t>
            </a:r>
          </a:p>
          <a:p>
            <a:pPr marL="165100" lvl="1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b="0" dirty="0" smtClean="0"/>
              <a:t>This is a </a:t>
            </a:r>
            <a:r>
              <a:rPr lang="en-US" b="0" dirty="0" smtClean="0"/>
              <a:t>modification </a:t>
            </a:r>
            <a:r>
              <a:rPr lang="en-US" b="0" dirty="0" smtClean="0"/>
              <a:t>of slide 16... We change only the end (from the loop)   </a:t>
            </a:r>
            <a:endParaRPr lang="en-US" b="0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-160338" y="161925"/>
            <a:ext cx="4603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 smtClean="0"/>
              <a:t>3. </a:t>
            </a:r>
            <a:r>
              <a:rPr lang="en-US" sz="3200" b="1" dirty="0" smtClean="0"/>
              <a:t>Stata programming </a:t>
            </a: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468973"/>
            <a:ext cx="7117804" cy="509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95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8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endParaRPr lang="en-US" sz="2100" b="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smtClean="0">
                <a:solidFill>
                  <a:srgbClr val="000000"/>
                </a:solidFill>
              </a:rPr>
              <a:t>Copy the programme </a:t>
            </a:r>
            <a:r>
              <a:rPr lang="fr-LU" sz="2100" b="0" dirty="0" err="1" smtClean="0">
                <a:solidFill>
                  <a:srgbClr val="000000"/>
                </a:solidFill>
              </a:rPr>
              <a:t>from</a:t>
            </a:r>
            <a:r>
              <a:rPr lang="fr-LU" sz="2100" b="0" dirty="0" smtClean="0">
                <a:solidFill>
                  <a:srgbClr val="000000"/>
                </a:solidFill>
              </a:rPr>
              <a:t> the </a:t>
            </a:r>
            <a:r>
              <a:rPr lang="fr-LU" sz="2100" b="0" dirty="0" err="1" smtClean="0">
                <a:solidFill>
                  <a:srgbClr val="000000"/>
                </a:solidFill>
              </a:rPr>
              <a:t>homepage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en-US" sz="2400" u="sng" dirty="0">
                <a:hlinkClick r:id="rId3"/>
              </a:rPr>
              <a:t>http://</a:t>
            </a:r>
            <a:r>
              <a:rPr lang="en-US" sz="2400" u="sng" dirty="0" smtClean="0">
                <a:hlinkClick r:id="rId3"/>
              </a:rPr>
              <a:t>www.louischauvel.org/slide1819.txt</a:t>
            </a:r>
            <a:r>
              <a:rPr lang="en-US" sz="2400" u="sng" dirty="0" smtClean="0"/>
              <a:t> </a:t>
            </a:r>
            <a:endParaRPr lang="en-US" sz="210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 smtClean="0">
                <a:solidFill>
                  <a:srgbClr val="000000"/>
                </a:solidFill>
              </a:rPr>
              <a:t>Paste it on your </a:t>
            </a:r>
            <a:r>
              <a:rPr lang="fr-LU" sz="2000" b="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hlinkClick r:id="rId4"/>
              </a:rPr>
              <a:t>https://webui.lisdatacenter.org/</a:t>
            </a:r>
            <a:endParaRPr lang="en-US" sz="20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1900" b="0" dirty="0" err="1" smtClean="0">
                <a:solidFill>
                  <a:srgbClr val="000000"/>
                </a:solidFill>
              </a:rPr>
              <a:t>Execute</a:t>
            </a:r>
            <a:r>
              <a:rPr lang="fr-LU" sz="1900" b="0" dirty="0" smtClean="0">
                <a:solidFill>
                  <a:srgbClr val="000000"/>
                </a:solidFill>
              </a:rPr>
              <a:t>                  …. </a:t>
            </a:r>
            <a:r>
              <a:rPr lang="fr-LU" sz="1900" b="0" dirty="0" err="1" smtClean="0">
                <a:solidFill>
                  <a:srgbClr val="000000"/>
                </a:solidFill>
              </a:rPr>
              <a:t>Wait</a:t>
            </a:r>
            <a:r>
              <a:rPr lang="fr-LU" sz="1900" b="0" dirty="0" smtClean="0">
                <a:solidFill>
                  <a:srgbClr val="000000"/>
                </a:solidFill>
              </a:rPr>
              <a:t> 4 minutes (</a:t>
            </a:r>
            <a:r>
              <a:rPr lang="fr-LU" sz="1900" b="0" dirty="0" err="1" smtClean="0">
                <a:solidFill>
                  <a:srgbClr val="000000"/>
                </a:solidFill>
              </a:rPr>
              <a:t>depending</a:t>
            </a:r>
            <a:r>
              <a:rPr lang="fr-LU" sz="1900" b="0" dirty="0" smtClean="0">
                <a:solidFill>
                  <a:srgbClr val="000000"/>
                </a:solidFill>
              </a:rPr>
              <a:t> on LIS </a:t>
            </a:r>
            <a:r>
              <a:rPr lang="fr-LU" sz="1900" b="0" dirty="0" err="1" smtClean="0">
                <a:solidFill>
                  <a:srgbClr val="000000"/>
                </a:solidFill>
              </a:rPr>
              <a:t>traffic</a:t>
            </a:r>
            <a:r>
              <a:rPr lang="fr-LU" sz="1900" b="0" dirty="0" smtClean="0">
                <a:solidFill>
                  <a:srgbClr val="000000"/>
                </a:solidFill>
              </a:rPr>
              <a:t> </a:t>
            </a:r>
            <a:r>
              <a:rPr lang="fr-LU" sz="1900" b="0" dirty="0" err="1" smtClean="0">
                <a:solidFill>
                  <a:srgbClr val="000000"/>
                </a:solidFill>
              </a:rPr>
              <a:t>jams</a:t>
            </a:r>
            <a:r>
              <a:rPr lang="fr-LU" sz="1900" b="0" dirty="0" smtClean="0">
                <a:solidFill>
                  <a:srgbClr val="000000"/>
                </a:solidFill>
              </a:rPr>
              <a:t>)  </a:t>
            </a:r>
            <a:endParaRPr lang="en-US" sz="19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smtClean="0">
                <a:solidFill>
                  <a:srgbClr val="000000"/>
                </a:solidFill>
              </a:rPr>
              <a:t>And </a:t>
            </a:r>
            <a:r>
              <a:rPr lang="fr-LU" sz="2100" b="0" dirty="0" err="1" smtClean="0">
                <a:solidFill>
                  <a:srgbClr val="000000"/>
                </a:solidFill>
              </a:rPr>
              <a:t>read</a:t>
            </a:r>
            <a:r>
              <a:rPr lang="fr-LU" sz="2100" b="0" dirty="0" smtClean="0">
                <a:solidFill>
                  <a:srgbClr val="000000"/>
                </a:solidFill>
              </a:rPr>
              <a:t> the </a:t>
            </a:r>
            <a:r>
              <a:rPr lang="fr-LU" sz="2100" b="0" dirty="0" err="1" smtClean="0">
                <a:solidFill>
                  <a:srgbClr val="000000"/>
                </a:solidFill>
              </a:rPr>
              <a:t>results</a:t>
            </a:r>
            <a:r>
              <a:rPr lang="fr-LU" sz="2100" b="0" dirty="0" smtClean="0">
                <a:solidFill>
                  <a:srgbClr val="000000"/>
                </a:solidFill>
              </a:rPr>
              <a:t> …  </a:t>
            </a:r>
            <a:endParaRPr lang="en-US" sz="2100" b="0" dirty="0" smtClean="0">
              <a:solidFill>
                <a:srgbClr val="000000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525376" y="161925"/>
            <a:ext cx="3966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 dirty="0"/>
              <a:t>4- </a:t>
            </a:r>
            <a:r>
              <a:rPr lang="en-US" sz="2800" b="1" dirty="0" err="1"/>
              <a:t>Lissy</a:t>
            </a:r>
            <a:r>
              <a:rPr lang="en-US" sz="2800" b="1" dirty="0"/>
              <a:t> implementation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0632" y="2708920"/>
            <a:ext cx="720080" cy="51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9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7" y="980728"/>
            <a:ext cx="4765923" cy="343370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785" y="1038177"/>
            <a:ext cx="4682293" cy="3325672"/>
          </a:xfrm>
          <a:prstGeom prst="rect">
            <a:avLst/>
          </a:prstGeom>
        </p:spPr>
      </p:pic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9</a:t>
            </a:fld>
            <a:endParaRPr lang="fr-FR" sz="1400"/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525376" y="161925"/>
            <a:ext cx="3966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 dirty="0"/>
              <a:t>4- </a:t>
            </a:r>
            <a:r>
              <a:rPr lang="en-US" sz="2800" b="1" dirty="0" err="1"/>
              <a:t>Lissy</a:t>
            </a:r>
            <a:r>
              <a:rPr lang="en-US" sz="2800" b="1" dirty="0"/>
              <a:t> implementation </a:t>
            </a:r>
          </a:p>
        </p:txBody>
      </p:sp>
      <p:sp>
        <p:nvSpPr>
          <p:cNvPr id="6" name="Rectangle 5"/>
          <p:cNvSpPr/>
          <p:nvPr/>
        </p:nvSpPr>
        <p:spPr>
          <a:xfrm>
            <a:off x="6033120" y="687818"/>
            <a:ext cx="1499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“recent” years</a:t>
            </a:r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2720752" y="685145"/>
            <a:ext cx="969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1980s’   </a:t>
            </a:r>
            <a:endParaRPr lang="en-US" sz="18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4613104" y="1266201"/>
            <a:ext cx="771944" cy="2412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4706700" y="1262646"/>
            <a:ext cx="663505" cy="1939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4706700" y="1700808"/>
            <a:ext cx="60634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4706700" y="3356992"/>
            <a:ext cx="696748" cy="171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4684033" y="1656479"/>
            <a:ext cx="666028" cy="4110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>
            <a:off x="4684033" y="2026431"/>
            <a:ext cx="666028" cy="5220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4699955" y="2373376"/>
            <a:ext cx="637058" cy="207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4660893" y="2947654"/>
            <a:ext cx="728366" cy="4093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4738398" y="3166997"/>
            <a:ext cx="631807" cy="7224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4660893" y="3697832"/>
            <a:ext cx="742555" cy="1878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>
            <a:off x="4685112" y="1844824"/>
            <a:ext cx="704147" cy="171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4706700" y="2220161"/>
            <a:ext cx="643361" cy="1532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Connector 60"/>
          <p:cNvCxnSpPr/>
          <p:nvPr/>
        </p:nvCxnSpPr>
        <p:spPr bwMode="auto">
          <a:xfrm flipV="1">
            <a:off x="4664968" y="2778134"/>
            <a:ext cx="715689" cy="7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4699955" y="2924944"/>
            <a:ext cx="685093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4689624" y="3121018"/>
            <a:ext cx="685093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612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&amp;e Consultants">
  <a:themeElements>
    <a:clrScheme name="i&amp;e Consultan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&amp;e Consultant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&amp;e Consultan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&amp;e Consultan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33602</TotalTime>
  <Words>463</Words>
  <Application>Microsoft Office PowerPoint</Application>
  <PresentationFormat>A4 Paper (210x297 mm)</PresentationFormat>
  <Paragraphs>99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MS PGothic</vt:lpstr>
      <vt:lpstr>Arial</vt:lpstr>
      <vt:lpstr>Old English Text MT</vt:lpstr>
      <vt:lpstr>Papyrus</vt:lpstr>
      <vt:lpstr>Times New Roman</vt:lpstr>
      <vt:lpstr>Wingdings</vt:lpstr>
      <vt:lpstr>Zapf Dingbats</vt:lpstr>
      <vt:lpstr>i&amp;e Consultants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Groupe i&amp;e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 e</dc:creator>
  <cp:lastModifiedBy>Louis CHAUVEL</cp:lastModifiedBy>
  <cp:revision>411</cp:revision>
  <cp:lastPrinted>2003-04-09T17:48:13Z</cp:lastPrinted>
  <dcterms:created xsi:type="dcterms:W3CDTF">2002-01-29T11:09:42Z</dcterms:created>
  <dcterms:modified xsi:type="dcterms:W3CDTF">2020-09-09T16:28:39Z</dcterms:modified>
</cp:coreProperties>
</file>