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5" r:id="rId2"/>
    <p:sldId id="315" r:id="rId3"/>
    <p:sldId id="397" r:id="rId4"/>
    <p:sldId id="381" r:id="rId5"/>
    <p:sldId id="398" r:id="rId6"/>
    <p:sldId id="380" r:id="rId7"/>
    <p:sldId id="404" r:id="rId8"/>
    <p:sldId id="405" r:id="rId9"/>
    <p:sldId id="406" r:id="rId10"/>
    <p:sldId id="407" r:id="rId11"/>
    <p:sldId id="408" r:id="rId12"/>
    <p:sldId id="399" r:id="rId13"/>
    <p:sldId id="410" r:id="rId14"/>
    <p:sldId id="411" r:id="rId15"/>
    <p:sldId id="409" r:id="rId16"/>
    <p:sldId id="400" r:id="rId17"/>
    <p:sldId id="401" r:id="rId18"/>
    <p:sldId id="402" r:id="rId19"/>
    <p:sldId id="403" r:id="rId20"/>
    <p:sldId id="412" r:id="rId21"/>
    <p:sldId id="413" r:id="rId22"/>
    <p:sldId id="418" r:id="rId23"/>
    <p:sldId id="417" r:id="rId24"/>
    <p:sldId id="414" r:id="rId25"/>
    <p:sldId id="415" r:id="rId26"/>
    <p:sldId id="416" r:id="rId27"/>
    <p:sldId id="419" r:id="rId28"/>
    <p:sldId id="420" r:id="rId29"/>
    <p:sldId id="421" r:id="rId3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yal BAR-HAIM" initials="EB" lastIdx="3" clrIdx="0">
    <p:extLst>
      <p:ext uri="{19B8F6BF-5375-455C-9EA6-DF929625EA0E}">
        <p15:presenceInfo xmlns:p15="http://schemas.microsoft.com/office/powerpoint/2012/main" userId="S-1-5-21-3337309816-2907398862-663535011-632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1" autoAdjust="0"/>
    <p:restoredTop sz="94660"/>
  </p:normalViewPr>
  <p:slideViewPr>
    <p:cSldViewPr snapToGrid="0">
      <p:cViewPr varScale="1">
        <p:scale>
          <a:sx n="70" d="100"/>
          <a:sy n="70" d="100"/>
        </p:scale>
        <p:origin x="62" y="36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E8FE8-B5C5-4731-9087-2437DC504BCB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6C2D4-0DEB-45EE-806E-4D0246E21E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526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24E02-0250-44DF-BDB3-DF0034E9534D}" type="datetimeFigureOut">
              <a:rPr lang="en-US" smtClean="0"/>
              <a:t>5/24/2018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FCE1D-8118-4711-8B0E-95F9DFF2F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262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FCE1D-8118-4711-8B0E-95F9DFF2F4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4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3FCE1D-8118-4711-8B0E-95F9DFF2F4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95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48DF6-D56B-464B-9FC3-C2173349CBD2}" type="datetime1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48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D7CD-BF4F-4D96-8E4C-EB1DBE28BCAB}" type="datetime1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97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D72D7-5F1A-4598-BF4E-79FA6FAF52EB}" type="datetime1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717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CB171-E5B4-49AA-BF14-B2F633E26E8D}" type="datetime1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17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9BD44-9FC4-4D86-9C35-5C5B11FB4C91}" type="datetime1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11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BE694-0FF2-4535-8DC1-40D79EBE670F}" type="datetime1">
              <a:rPr lang="en-GB" smtClean="0"/>
              <a:t>24/05/2018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06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1B463-EC2C-4DF8-AC05-4DFCEF93C3F0}" type="datetime1">
              <a:rPr lang="en-GB" smtClean="0"/>
              <a:t>24/05/2018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2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77B4-1596-4878-9C02-01F0FA35B708}" type="datetime1">
              <a:rPr lang="en-GB" smtClean="0"/>
              <a:t>24/05/2018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61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5034-DDC7-4B85-BF44-F6F8470AC630}" type="datetime1">
              <a:rPr lang="en-GB" smtClean="0"/>
              <a:t>24/05/2018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81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9D66-7345-4589-8BB4-DF7544654293}" type="datetime1">
              <a:rPr lang="en-GB" smtClean="0"/>
              <a:t>24/05/2018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33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AD300-5CA5-4E88-A837-54F49CD21D7F}" type="datetime1">
              <a:rPr lang="en-GB" smtClean="0"/>
              <a:t>24/05/2018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11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F262D-47DC-41E7-8DDF-C92AE83D1371}" type="datetime1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A9DEA-560E-4F12-A7CE-526076CEFB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15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rbilu.uni.lu/handle/10993/3229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countries_by_GDP_(PPP)_per_capita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Population_siz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elindacmills.com/introducing-survival-and-event-history-analysis/" TargetMode="External"/><Relationship Id="rId2" Type="http://schemas.openxmlformats.org/officeDocument/2006/relationships/hyperlink" Target="https://www.iser.essex.ac.uk/files/teaching/stephenj/ec968/pdfs/ec968st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s.idre.ucla.edu/stata/seminars/stata-surviva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8605" y="1784612"/>
            <a:ext cx="9737125" cy="2387600"/>
          </a:xfrm>
        </p:spPr>
        <p:txBody>
          <a:bodyPr>
            <a:normAutofit/>
          </a:bodyPr>
          <a:lstStyle/>
          <a:p>
            <a:r>
              <a:rPr lang="en-US" sz="4400" b="1" dirty="0"/>
              <a:t>Session </a:t>
            </a:r>
            <a:r>
              <a:rPr lang="en-US" sz="4400" b="1" dirty="0" smtClean="0"/>
              <a:t>6</a:t>
            </a: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dirty="0"/>
              <a:t>Event History </a:t>
            </a:r>
            <a:r>
              <a:rPr lang="en-US" sz="4400" dirty="0" smtClean="0"/>
              <a:t>Analysis / survival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2800" b="1" dirty="0" smtClean="0"/>
              <a:t>(and other tools for social and individual transitions)</a:t>
            </a:r>
            <a:endParaRPr lang="en-US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44430"/>
            <a:ext cx="9144000" cy="226558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Louis Chauvel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University of Luxembourg, 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PEARL Institute for Research on Socio-Economic Inequality (IRSEI)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570" y="5908689"/>
            <a:ext cx="4937760" cy="78333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9FEC-774A-4DF1-9F16-230A6B249B7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12" descr="Logo-FNR-CMYK-jpg_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6007965"/>
            <a:ext cx="25146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81300" y="150994"/>
            <a:ext cx="7421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Advanced quantitative methods for social </a:t>
            </a:r>
            <a:r>
              <a:rPr lang="en-US" dirty="0" smtClean="0"/>
              <a:t>scientists (</a:t>
            </a:r>
            <a:r>
              <a:rPr lang="en-US" dirty="0"/>
              <a:t>2017–2018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LC &amp; PVK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10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36172" y="320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Notations, terminology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72" y="1335540"/>
            <a:ext cx="9538554" cy="520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12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779" y="11367"/>
            <a:ext cx="9397021" cy="6585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48943" y="2634342"/>
            <a:ext cx="5638800" cy="3666672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52257" y="968829"/>
            <a:ext cx="587829" cy="566057"/>
          </a:xfrm>
          <a:prstGeom prst="straightConnector1">
            <a:avLst/>
          </a:prstGeom>
          <a:ln w="1143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032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Notations, terminology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12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12" y="1435900"/>
            <a:ext cx="7360717" cy="480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30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data and censoring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13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857" y="1429514"/>
            <a:ext cx="8080458" cy="481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data and censoring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14</a:t>
            </a:fld>
            <a:endParaRPr lang="en-GB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23295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Data structure </a:t>
            </a:r>
          </a:p>
          <a:p>
            <a:r>
              <a:rPr lang="en-GB" sz="2400" dirty="0" smtClean="0"/>
              <a:t>Window of observation </a:t>
            </a:r>
            <a:endParaRPr lang="en-GB" sz="2400" dirty="0"/>
          </a:p>
          <a:p>
            <a:r>
              <a:rPr lang="en-GB" sz="2400" dirty="0" smtClean="0"/>
              <a:t>Cases</a:t>
            </a:r>
          </a:p>
          <a:p>
            <a:r>
              <a:rPr lang="en-GB" sz="2400" dirty="0" smtClean="0"/>
              <a:t>Duration (“Time”) of observation before event (or end of the window)</a:t>
            </a:r>
            <a:r>
              <a:rPr lang="en-GB" sz="2400" dirty="0"/>
              <a:t>	</a:t>
            </a:r>
          </a:p>
          <a:p>
            <a:r>
              <a:rPr lang="en-GB" sz="2400" dirty="0" smtClean="0"/>
              <a:t>Did the “event” happened (“failure”, “right censoring”, …) </a:t>
            </a:r>
          </a:p>
          <a:p>
            <a:r>
              <a:rPr lang="en-GB" sz="2400" dirty="0" smtClean="0"/>
              <a:t>[+ covariates (sex, education, usual suspects, …)]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00772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Notations, terminology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15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36" y="1748649"/>
            <a:ext cx="9512328" cy="33607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79164" y="4020606"/>
            <a:ext cx="534252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700" dirty="0" smtClean="0"/>
              <a:t>distribution function (</a:t>
            </a:r>
            <a:r>
              <a:rPr lang="en-GB" sz="2700" dirty="0" err="1" smtClean="0"/>
              <a:t>cdf</a:t>
            </a:r>
            <a:r>
              <a:rPr lang="en-GB" sz="2700" dirty="0" smtClean="0"/>
              <a:t>)</a:t>
            </a:r>
            <a:endParaRPr lang="en-US" sz="2700" dirty="0"/>
          </a:p>
        </p:txBody>
      </p:sp>
      <p:sp>
        <p:nvSpPr>
          <p:cNvPr id="12" name="Rectangle 11"/>
          <p:cNvSpPr/>
          <p:nvPr/>
        </p:nvSpPr>
        <p:spPr>
          <a:xfrm>
            <a:off x="1831164" y="507473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CMSS10"/>
              </a:rPr>
              <a:t>Survival function </a:t>
            </a:r>
            <a:r>
              <a:rPr lang="en-US" sz="2400" dirty="0">
                <a:latin typeface="CMSSI10"/>
              </a:rPr>
              <a:t>S</a:t>
            </a:r>
            <a:r>
              <a:rPr lang="en-US" sz="2400" dirty="0">
                <a:latin typeface="CMSS10"/>
              </a:rPr>
              <a:t>(</a:t>
            </a:r>
            <a:r>
              <a:rPr lang="en-US" sz="2400" dirty="0">
                <a:latin typeface="CMSSI10"/>
              </a:rPr>
              <a:t>t</a:t>
            </a:r>
            <a:r>
              <a:rPr lang="en-US" sz="2400" dirty="0">
                <a:latin typeface="CMSS10"/>
              </a:rPr>
              <a:t>):</a:t>
            </a:r>
          </a:p>
          <a:p>
            <a:r>
              <a:rPr lang="en-US" sz="2400" dirty="0">
                <a:latin typeface="CMSSI10"/>
              </a:rPr>
              <a:t>S</a:t>
            </a:r>
            <a:r>
              <a:rPr lang="en-US" sz="2400" dirty="0">
                <a:latin typeface="CMSS10"/>
              </a:rPr>
              <a:t>(</a:t>
            </a:r>
            <a:r>
              <a:rPr lang="en-US" sz="2400" dirty="0">
                <a:latin typeface="CMSSI10"/>
              </a:rPr>
              <a:t>t</a:t>
            </a:r>
            <a:r>
              <a:rPr lang="en-US" sz="2400" dirty="0">
                <a:latin typeface="CMSS10"/>
              </a:rPr>
              <a:t>) = </a:t>
            </a:r>
            <a:r>
              <a:rPr lang="en-US" sz="2400" dirty="0">
                <a:latin typeface="CMSSI10"/>
              </a:rPr>
              <a:t>P</a:t>
            </a:r>
            <a:r>
              <a:rPr lang="en-US" sz="2400" dirty="0">
                <a:latin typeface="CMSS10"/>
              </a:rPr>
              <a:t>(</a:t>
            </a:r>
            <a:r>
              <a:rPr lang="en-US" sz="2400" dirty="0">
                <a:latin typeface="CMSSI10"/>
              </a:rPr>
              <a:t>T </a:t>
            </a:r>
            <a:r>
              <a:rPr lang="en-US" sz="2400" dirty="0">
                <a:latin typeface="CMMI10"/>
              </a:rPr>
              <a:t>&gt; </a:t>
            </a:r>
            <a:r>
              <a:rPr lang="en-US" sz="2400" dirty="0">
                <a:latin typeface="CMSSI10"/>
              </a:rPr>
              <a:t>t</a:t>
            </a:r>
            <a:r>
              <a:rPr lang="en-US" sz="2400" dirty="0">
                <a:latin typeface="CMSS10"/>
              </a:rPr>
              <a:t>) = 1 </a:t>
            </a:r>
            <a:r>
              <a:rPr lang="en-US" sz="2400" dirty="0">
                <a:latin typeface="CMSY10"/>
              </a:rPr>
              <a:t>− </a:t>
            </a:r>
            <a:r>
              <a:rPr lang="en-US" sz="2400" dirty="0">
                <a:latin typeface="CMSSI10"/>
              </a:rPr>
              <a:t>P</a:t>
            </a:r>
            <a:r>
              <a:rPr lang="en-US" sz="2400" dirty="0">
                <a:latin typeface="CMSS10"/>
              </a:rPr>
              <a:t>(</a:t>
            </a:r>
            <a:r>
              <a:rPr lang="en-US" sz="2400" dirty="0">
                <a:latin typeface="CMSSI10"/>
              </a:rPr>
              <a:t>T </a:t>
            </a:r>
            <a:r>
              <a:rPr lang="en-US" sz="2400" dirty="0" smtClean="0">
                <a:latin typeface="CMSSI10"/>
              </a:rPr>
              <a:t>&lt;=</a:t>
            </a:r>
            <a:r>
              <a:rPr lang="en-US" sz="2400" dirty="0" smtClean="0">
                <a:latin typeface="CMSY10"/>
              </a:rPr>
              <a:t> </a:t>
            </a:r>
            <a:r>
              <a:rPr lang="en-US" sz="2400" dirty="0">
                <a:latin typeface="CMSSI10"/>
              </a:rPr>
              <a:t>t</a:t>
            </a:r>
            <a:r>
              <a:rPr lang="en-US" sz="2400" dirty="0">
                <a:latin typeface="CMSS10"/>
              </a:rPr>
              <a:t>) = 1 </a:t>
            </a:r>
            <a:r>
              <a:rPr lang="en-US" sz="2400" dirty="0">
                <a:latin typeface="CMSY10"/>
              </a:rPr>
              <a:t>− </a:t>
            </a:r>
            <a:r>
              <a:rPr lang="en-US" sz="2400" dirty="0">
                <a:latin typeface="CMSSI10"/>
              </a:rPr>
              <a:t>F</a:t>
            </a:r>
            <a:r>
              <a:rPr lang="en-US" sz="2400" dirty="0">
                <a:latin typeface="CMSS10"/>
              </a:rPr>
              <a:t>(</a:t>
            </a:r>
            <a:r>
              <a:rPr lang="en-US" sz="2400" dirty="0">
                <a:latin typeface="CMSSI10"/>
              </a:rPr>
              <a:t>t</a:t>
            </a:r>
            <a:r>
              <a:rPr lang="en-US" sz="2400" dirty="0">
                <a:latin typeface="CMSS10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1787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Notations, terminology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16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9164" y="4020606"/>
            <a:ext cx="534252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700" dirty="0" smtClean="0"/>
              <a:t>distribution function (</a:t>
            </a:r>
            <a:r>
              <a:rPr lang="en-GB" sz="2700" dirty="0" err="1" smtClean="0"/>
              <a:t>cdf</a:t>
            </a:r>
            <a:r>
              <a:rPr lang="en-GB" sz="2700" dirty="0" smtClean="0"/>
              <a:t>)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91" y="1516945"/>
            <a:ext cx="10883895" cy="38388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76735" y="1255335"/>
            <a:ext cx="9294035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700" dirty="0" smtClean="0"/>
              <a:t>Density 	Distribution function (</a:t>
            </a:r>
            <a:r>
              <a:rPr lang="en-GB" sz="2700" dirty="0" err="1" smtClean="0"/>
              <a:t>cdf</a:t>
            </a:r>
            <a:r>
              <a:rPr lang="en-GB" sz="2700" dirty="0" smtClean="0"/>
              <a:t>) 	Survival function 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671770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Notations, terminology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17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37795"/>
            <a:ext cx="10515600" cy="4351338"/>
          </a:xfrm>
        </p:spPr>
        <p:txBody>
          <a:bodyPr/>
          <a:lstStyle/>
          <a:p>
            <a:r>
              <a:rPr lang="en-US" dirty="0" smtClean="0"/>
              <a:t>Hazard rate (=intensity of risk at date t):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66" y="1739904"/>
            <a:ext cx="6379639" cy="961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889" y="2972674"/>
            <a:ext cx="9379022" cy="27513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90498" y="5522853"/>
            <a:ext cx="9294035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700" dirty="0" smtClean="0"/>
              <a:t>Young is protected  		Constant risk 	Massive risk at </a:t>
            </a:r>
            <a:r>
              <a:rPr lang="en-GB" sz="2700" dirty="0" err="1" smtClean="0"/>
              <a:t>bith</a:t>
            </a:r>
            <a:endParaRPr lang="en-US" sz="2700" dirty="0"/>
          </a:p>
        </p:txBody>
      </p:sp>
      <p:sp>
        <p:nvSpPr>
          <p:cNvPr id="12" name="Rectangle 11"/>
          <p:cNvSpPr/>
          <p:nvPr/>
        </p:nvSpPr>
        <p:spPr>
          <a:xfrm>
            <a:off x="1590498" y="6171684"/>
            <a:ext cx="730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Etc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01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Notations, terminology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18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37795"/>
            <a:ext cx="10515600" cy="4351338"/>
          </a:xfrm>
        </p:spPr>
        <p:txBody>
          <a:bodyPr/>
          <a:lstStyle/>
          <a:p>
            <a:r>
              <a:rPr lang="en-US" dirty="0" smtClean="0"/>
              <a:t>Usual identities: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337" y="1620124"/>
            <a:ext cx="9293325" cy="36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02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Notations, terminology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19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37795"/>
            <a:ext cx="10515600" cy="4351338"/>
          </a:xfrm>
        </p:spPr>
        <p:txBody>
          <a:bodyPr/>
          <a:lstStyle/>
          <a:p>
            <a:r>
              <a:rPr lang="en-US" dirty="0" smtClean="0"/>
              <a:t>Typical cases: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82" y="1674892"/>
            <a:ext cx="7110761" cy="478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0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9518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References </a:t>
            </a:r>
          </a:p>
          <a:p>
            <a:r>
              <a:rPr lang="en-GB" sz="2400" dirty="0"/>
              <a:t>Background, context, usefulness </a:t>
            </a:r>
          </a:p>
          <a:p>
            <a:r>
              <a:rPr lang="en-GB" sz="2400" dirty="0" smtClean="0"/>
              <a:t>Notations, terminology</a:t>
            </a:r>
            <a:r>
              <a:rPr lang="en-GB" sz="2400" dirty="0"/>
              <a:t>	</a:t>
            </a:r>
          </a:p>
          <a:p>
            <a:r>
              <a:rPr lang="en-GB" sz="2400" dirty="0" smtClean="0"/>
              <a:t>Method on standard examples:</a:t>
            </a:r>
            <a:endParaRPr lang="en-GB" sz="2400" dirty="0"/>
          </a:p>
          <a:p>
            <a:pPr lvl="1"/>
            <a:r>
              <a:rPr lang="en-GB" sz="2000" dirty="0" smtClean="0"/>
              <a:t>Parametric models </a:t>
            </a:r>
          </a:p>
          <a:p>
            <a:pPr lvl="1"/>
            <a:r>
              <a:rPr lang="en-GB" sz="2000" dirty="0" smtClean="0"/>
              <a:t>Cox semi-parametric  </a:t>
            </a:r>
          </a:p>
          <a:p>
            <a:r>
              <a:rPr lang="en-GB" sz="2400" dirty="0" smtClean="0"/>
              <a:t>Method </a:t>
            </a:r>
            <a:r>
              <a:rPr lang="en-GB" sz="2400" dirty="0" smtClean="0"/>
              <a:t>with </a:t>
            </a:r>
            <a:r>
              <a:rPr lang="en-GB" sz="2400" dirty="0" smtClean="0"/>
              <a:t>the PSID panel and fertility</a:t>
            </a:r>
            <a:endParaRPr lang="en-GB" sz="2400" dirty="0" smtClean="0"/>
          </a:p>
          <a:p>
            <a:pPr lvl="1"/>
            <a:r>
              <a:rPr lang="en-GB" sz="2000" dirty="0"/>
              <a:t>Parametric models </a:t>
            </a:r>
          </a:p>
          <a:p>
            <a:pPr lvl="1"/>
            <a:r>
              <a:rPr lang="en-GB" sz="2000" dirty="0"/>
              <a:t>Cox semi-parametric  </a:t>
            </a:r>
          </a:p>
          <a:p>
            <a:r>
              <a:rPr lang="en-GB" sz="2400" dirty="0" smtClean="0"/>
              <a:t>Further </a:t>
            </a:r>
            <a:r>
              <a:rPr lang="en-GB" sz="2400" dirty="0" smtClean="0"/>
              <a:t>developments on panel analysis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688336" y="76982"/>
            <a:ext cx="9262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 the context of:</a:t>
            </a:r>
          </a:p>
          <a:p>
            <a:r>
              <a:rPr lang="en-US" sz="2000" dirty="0"/>
              <a:t>Louis Chauvel &amp; Anne </a:t>
            </a:r>
            <a:r>
              <a:rPr lang="en-US" sz="2000" dirty="0" err="1"/>
              <a:t>Hartung</a:t>
            </a:r>
            <a:r>
              <a:rPr lang="en-US" sz="2000" dirty="0"/>
              <a:t> &amp; </a:t>
            </a:r>
            <a:r>
              <a:rPr lang="en-US" sz="2000" dirty="0" err="1"/>
              <a:t>Flaviana</a:t>
            </a:r>
            <a:r>
              <a:rPr lang="en-US" sz="2000" dirty="0"/>
              <a:t> </a:t>
            </a:r>
            <a:r>
              <a:rPr lang="en-US" sz="2000" dirty="0" err="1"/>
              <a:t>Palmisano</a:t>
            </a:r>
            <a:r>
              <a:rPr lang="en-US" sz="2000" dirty="0"/>
              <a:t>, 2017. "Dynamics of Income Rank Volatility: Evidence from Germany and the US," </a:t>
            </a:r>
            <a:r>
              <a:rPr lang="en-US" sz="2000" i="1" dirty="0" err="1"/>
              <a:t>SOEPpapers</a:t>
            </a:r>
            <a:r>
              <a:rPr lang="en-US" sz="2000" i="1" dirty="0"/>
              <a:t> on Multidisciplinary Panel Data </a:t>
            </a:r>
            <a:r>
              <a:rPr lang="en-US" sz="2000" i="1" dirty="0" smtClean="0"/>
              <a:t>Research,</a:t>
            </a:r>
            <a:r>
              <a:rPr lang="en-US" sz="2000" dirty="0" smtClean="0"/>
              <a:t> </a:t>
            </a:r>
            <a:r>
              <a:rPr lang="en-US" sz="2000" dirty="0"/>
              <a:t>926, DIW Berlin, The German Socio-Economic Panel (SOEP</a:t>
            </a:r>
            <a:r>
              <a:rPr lang="en-US" sz="2000" dirty="0" smtClean="0"/>
              <a:t>).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orbilu.uni.lu/handle/10993/32294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78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Notations, terminology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20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237795"/>
            <a:ext cx="10515600" cy="4351338"/>
          </a:xfrm>
        </p:spPr>
        <p:txBody>
          <a:bodyPr/>
          <a:lstStyle/>
          <a:p>
            <a:r>
              <a:rPr lang="en-US" dirty="0" smtClean="0"/>
              <a:t>Usual identities: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337" y="1620124"/>
            <a:ext cx="9293325" cy="36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25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 0: non-parametric description = KM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21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781" y="1359609"/>
            <a:ext cx="8208162" cy="49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668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 0: non-parametric description = KM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22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50" y="1690688"/>
            <a:ext cx="8624522" cy="39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7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 1: parametric models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23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314" y="1812188"/>
            <a:ext cx="5922591" cy="5045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14" y="2549358"/>
            <a:ext cx="5970200" cy="306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63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 2: semi-parametric model : Cox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24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301" y="1486028"/>
            <a:ext cx="8314642" cy="49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66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 2: semi-parametric model : Cox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44" y="1395827"/>
            <a:ext cx="8808499" cy="515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36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 2: semi-parametric model : Cox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613" y="1272116"/>
            <a:ext cx="8995387" cy="526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3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27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59229" y="0"/>
            <a:ext cx="15512144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r>
              <a:rPr lang="en-US" sz="1400" dirty="0"/>
              <a:t>        </a:t>
            </a:r>
            <a:r>
              <a:rPr lang="en-US" sz="1400" dirty="0" err="1"/>
              <a:t>stset</a:t>
            </a:r>
            <a:r>
              <a:rPr lang="en-US" sz="1400" dirty="0"/>
              <a:t>                Declare data to be survival-time data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stdescribe</a:t>
            </a:r>
            <a:r>
              <a:rPr lang="en-US" sz="1400" dirty="0"/>
              <a:t>           Describe survival-time data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stsum</a:t>
            </a:r>
            <a:r>
              <a:rPr lang="en-US" sz="1400" dirty="0"/>
              <a:t>                Summarize survival-time data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stvary</a:t>
            </a:r>
            <a:r>
              <a:rPr lang="en-US" sz="1400" dirty="0"/>
              <a:t>               Report variables that vary over time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stfill</a:t>
            </a:r>
            <a:r>
              <a:rPr lang="en-US" sz="1400" dirty="0"/>
              <a:t>               Fill in by carrying forward values of covariates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stgen</a:t>
            </a:r>
            <a:r>
              <a:rPr lang="en-US" sz="1400" dirty="0"/>
              <a:t>                Generate variables reflecting entire histories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stsplit</a:t>
            </a:r>
            <a:r>
              <a:rPr lang="en-US" sz="1400" dirty="0"/>
              <a:t>              Split time-span records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stjoin</a:t>
            </a:r>
            <a:r>
              <a:rPr lang="en-US" sz="1400" dirty="0"/>
              <a:t>               Join time-span records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stbase</a:t>
            </a:r>
            <a:r>
              <a:rPr lang="en-US" sz="1400" dirty="0"/>
              <a:t>               Form baseline dataset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sts</a:t>
            </a:r>
            <a:r>
              <a:rPr lang="en-US" sz="1400" dirty="0"/>
              <a:t>                  Generate, graph, list, and test the survivor and cumulative hazard functions</a:t>
            </a:r>
          </a:p>
          <a:p>
            <a:r>
              <a:rPr lang="en-US" sz="1400" dirty="0"/>
              <a:t>        stir                 Report incidence-rate comparison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stci</a:t>
            </a:r>
            <a:r>
              <a:rPr lang="en-US" sz="1400" dirty="0"/>
              <a:t>                 Confidence intervals for means and percentiles of survival time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strate</a:t>
            </a:r>
            <a:r>
              <a:rPr lang="en-US" sz="1400" dirty="0"/>
              <a:t>               Tabulate failure rate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stptime</a:t>
            </a:r>
            <a:r>
              <a:rPr lang="en-US" sz="1400" dirty="0"/>
              <a:t>              Calculate person-time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stmh</a:t>
            </a:r>
            <a:r>
              <a:rPr lang="en-US" sz="1400" dirty="0"/>
              <a:t>                 Calculate rate ratios with the Mantel-</a:t>
            </a:r>
            <a:r>
              <a:rPr lang="en-US" sz="1400" dirty="0" err="1"/>
              <a:t>Haenszel</a:t>
            </a:r>
            <a:r>
              <a:rPr lang="en-US" sz="1400" dirty="0"/>
              <a:t> method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stmc</a:t>
            </a:r>
            <a:r>
              <a:rPr lang="en-US" sz="1400" dirty="0"/>
              <a:t>                 Calculate rate ratios with the Mantel-Cox method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stcox</a:t>
            </a:r>
            <a:r>
              <a:rPr lang="en-US" sz="1400" dirty="0"/>
              <a:t>                Fit Cox proportional hazards model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estat</a:t>
            </a:r>
            <a:r>
              <a:rPr lang="en-US" sz="1400" dirty="0"/>
              <a:t> concordance    Compute the concordance probability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estat</a:t>
            </a:r>
            <a:r>
              <a:rPr lang="en-US" sz="1400" dirty="0"/>
              <a:t> </a:t>
            </a:r>
            <a:r>
              <a:rPr lang="en-US" sz="1400" dirty="0" err="1"/>
              <a:t>phtest</a:t>
            </a:r>
            <a:r>
              <a:rPr lang="en-US" sz="1400" dirty="0"/>
              <a:t>         Test Cox proportional-hazards assumption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stphplot</a:t>
            </a:r>
            <a:r>
              <a:rPr lang="en-US" sz="1400" dirty="0"/>
              <a:t>             Graphically assess the Cox proportional-hazards assumption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stcoxkm</a:t>
            </a:r>
            <a:r>
              <a:rPr lang="en-US" sz="1400" dirty="0"/>
              <a:t>              Graphically assess the Cox proportional-hazards assumption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streg</a:t>
            </a:r>
            <a:r>
              <a:rPr lang="en-US" sz="1400" dirty="0"/>
              <a:t>                Fit parametric survival models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stcurve</a:t>
            </a:r>
            <a:r>
              <a:rPr lang="en-US" sz="1400" dirty="0"/>
              <a:t>              Plot survivor, hazard, cumulative hazard, or cumulative incidence function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stcrreg</a:t>
            </a:r>
            <a:r>
              <a:rPr lang="en-US" sz="1400" dirty="0"/>
              <a:t>              Fit competing-risks regression models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stpower</a:t>
            </a:r>
            <a:r>
              <a:rPr lang="en-US" sz="1400" dirty="0"/>
              <a:t>              Sample size, power, and effect size for survival analysis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stpower</a:t>
            </a:r>
            <a:r>
              <a:rPr lang="en-US" sz="1400" dirty="0"/>
              <a:t> cox          Sample size, power, and effect size for the Cox proportional hazards model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stpower</a:t>
            </a:r>
            <a:r>
              <a:rPr lang="en-US" sz="1400" dirty="0"/>
              <a:t> exponential  Sample size and power for the exponential test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stpower</a:t>
            </a:r>
            <a:r>
              <a:rPr lang="en-US" sz="1400" dirty="0"/>
              <a:t> </a:t>
            </a:r>
            <a:r>
              <a:rPr lang="en-US" sz="1400" dirty="0" err="1"/>
              <a:t>logrank</a:t>
            </a:r>
            <a:r>
              <a:rPr lang="en-US" sz="1400" dirty="0"/>
              <a:t>      Sample size, power, and effect size for the log-rank test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sttocc</a:t>
            </a:r>
            <a:r>
              <a:rPr lang="en-US" sz="1400" dirty="0"/>
              <a:t>               Convert survival-time data to case-control data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sttoct</a:t>
            </a:r>
            <a:r>
              <a:rPr lang="en-US" sz="1400" dirty="0"/>
              <a:t>               Convert survival-time data to count-time data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st</a:t>
            </a:r>
            <a:r>
              <a:rPr lang="en-US" sz="1400" dirty="0"/>
              <a:t>_*                 Survival analysis subroutines for programmers</a:t>
            </a:r>
          </a:p>
          <a:p>
            <a:endParaRPr lang="en-US" sz="1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89915" y="712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Stata implementation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5121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 on Drug data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28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3295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See site </a:t>
            </a:r>
          </a:p>
        </p:txBody>
      </p:sp>
    </p:spTree>
    <p:extLst>
      <p:ext uri="{BB962C8B-B14F-4D97-AF65-F5344CB8AC3E}">
        <p14:creationId xmlns:p14="http://schemas.microsoft.com/office/powerpoint/2010/main" val="1630186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Implementation </a:t>
            </a:r>
            <a:r>
              <a:rPr lang="en-GB" smtClean="0"/>
              <a:t>on PSID data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29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32951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See site </a:t>
            </a:r>
          </a:p>
        </p:txBody>
      </p:sp>
    </p:spTree>
    <p:extLst>
      <p:ext uri="{BB962C8B-B14F-4D97-AF65-F5344CB8AC3E}">
        <p14:creationId xmlns:p14="http://schemas.microsoft.com/office/powerpoint/2010/main" val="324107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047" y="0"/>
            <a:ext cx="975990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84487" y="3831"/>
            <a:ext cx="4407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Log-log graph of total fertility rate (TFR) vs.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3" tooltip="List of countries by GDP (PPP) per capita"/>
              </a:rPr>
              <a:t>GDP (PPP) per capita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with 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  <a:hlinkClick r:id="rId4" tooltip="Population size"/>
              </a:rPr>
              <a:t>population size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shown as bubble area, for all countries having population greater than 2 million (2016 estimates; 30 largest countries bold).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45653" y="1683389"/>
            <a:ext cx="37463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https://en.wikipedia.org/wiki/Total_fertility_rate</a:t>
            </a:r>
          </a:p>
        </p:txBody>
      </p:sp>
    </p:spTree>
    <p:extLst>
      <p:ext uri="{BB962C8B-B14F-4D97-AF65-F5344CB8AC3E}">
        <p14:creationId xmlns:p14="http://schemas.microsoft.com/office/powerpoint/2010/main" val="323576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6" y="0"/>
            <a:ext cx="10515600" cy="1325563"/>
          </a:xfrm>
        </p:spPr>
        <p:txBody>
          <a:bodyPr/>
          <a:lstStyle/>
          <a:p>
            <a:r>
              <a:rPr lang="en-US" dirty="0" smtClean="0"/>
              <a:t>Main 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4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761890" y="444856"/>
            <a:ext cx="7391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rgbClr val="333333"/>
                </a:solidFill>
                <a:latin typeface="Helvetica Neue"/>
                <a:hlinkClick r:id="rId2"/>
              </a:rPr>
              <a:t>https://</a:t>
            </a:r>
            <a:r>
              <a:rPr lang="en-US" sz="1600" dirty="0" smtClean="0">
                <a:solidFill>
                  <a:srgbClr val="333333"/>
                </a:solidFill>
                <a:latin typeface="Helvetica Neue"/>
                <a:hlinkClick r:id="rId2"/>
              </a:rPr>
              <a:t>www.iser.essex.ac.uk/files/teaching/stephenj/ec968/pdfs/ec968st1.pdf</a:t>
            </a:r>
            <a:endParaRPr lang="en-US" sz="1600" dirty="0" smtClean="0">
              <a:solidFill>
                <a:srgbClr val="333333"/>
              </a:solidFill>
              <a:latin typeface="Helvetica Neue"/>
            </a:endParaRPr>
          </a:p>
          <a:p>
            <a:pPr algn="r"/>
            <a:r>
              <a:rPr lang="en-US" sz="1600" dirty="0"/>
              <a:t>UNIVERSITY OF </a:t>
            </a:r>
            <a:r>
              <a:rPr lang="en-US" sz="1600" dirty="0" smtClean="0"/>
              <a:t>ESSEX / INSTITUTE </a:t>
            </a:r>
            <a:r>
              <a:rPr lang="en-US" sz="1600" dirty="0"/>
              <a:t>FOR SOCIAL AND ECONOMIC RESEARCH</a:t>
            </a:r>
          </a:p>
          <a:p>
            <a:pPr algn="r"/>
            <a:r>
              <a:rPr lang="en-US" sz="1600" dirty="0"/>
              <a:t>Professor Stephen P. Jenkins &lt;stephenj@essex.ac.uk&gt;</a:t>
            </a:r>
          </a:p>
          <a:p>
            <a:pPr algn="r"/>
            <a:r>
              <a:rPr lang="en-US" sz="1600" dirty="0"/>
              <a:t>Essex Summer School course ‘Survival Analysis’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4136571" y="1385127"/>
            <a:ext cx="39732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Event History Analysis With </a:t>
            </a:r>
            <a:r>
              <a:rPr lang="en-US" dirty="0" smtClean="0"/>
              <a:t>Stata</a:t>
            </a:r>
            <a:endParaRPr lang="en-US" dirty="0"/>
          </a:p>
          <a:p>
            <a:r>
              <a:rPr lang="en-US" dirty="0"/>
              <a:t>Hans-Peter </a:t>
            </a:r>
            <a:r>
              <a:rPr lang="en-US" dirty="0" err="1"/>
              <a:t>Blossfeld</a:t>
            </a:r>
            <a:r>
              <a:rPr lang="en-US" dirty="0"/>
              <a:t>, </a:t>
            </a:r>
            <a:r>
              <a:rPr lang="en-US" dirty="0" err="1"/>
              <a:t>Katrin</a:t>
            </a:r>
            <a:r>
              <a:rPr lang="en-US" dirty="0"/>
              <a:t> </a:t>
            </a:r>
            <a:r>
              <a:rPr lang="en-US" dirty="0" err="1"/>
              <a:t>Golsch</a:t>
            </a:r>
            <a:r>
              <a:rPr lang="en-US" dirty="0"/>
              <a:t>, </a:t>
            </a:r>
            <a:r>
              <a:rPr lang="en-US" dirty="0" err="1"/>
              <a:t>Gotz</a:t>
            </a:r>
            <a:r>
              <a:rPr lang="en-US" dirty="0"/>
              <a:t> </a:t>
            </a:r>
            <a:r>
              <a:rPr lang="en-US" dirty="0" err="1" smtClean="0"/>
              <a:t>Rohwer</a:t>
            </a:r>
            <a:r>
              <a:rPr lang="en-US" dirty="0" smtClean="0"/>
              <a:t>, LE press, </a:t>
            </a:r>
            <a:r>
              <a:rPr lang="en-US" dirty="0"/>
              <a:t>Oct 12, </a:t>
            </a:r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3915" y="929263"/>
            <a:ext cx="32983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Open Sans"/>
                <a:hlinkClick r:id="rId3"/>
              </a:rPr>
              <a:t>http://melindacmills.com/introducing-survival-and-event-history-analysis</a:t>
            </a:r>
            <a:r>
              <a:rPr lang="en-US" dirty="0" smtClean="0">
                <a:solidFill>
                  <a:srgbClr val="333333"/>
                </a:solidFill>
                <a:latin typeface="Open Sans"/>
                <a:hlinkClick r:id="rId3"/>
              </a:rPr>
              <a:t>/</a:t>
            </a:r>
            <a:r>
              <a:rPr lang="en-US" dirty="0" smtClean="0">
                <a:solidFill>
                  <a:srgbClr val="333333"/>
                </a:solidFill>
                <a:latin typeface="Open Sans"/>
              </a:rPr>
              <a:t> </a:t>
            </a:r>
            <a:endParaRPr lang="en-US" b="0" i="0" dirty="0">
              <a:solidFill>
                <a:srgbClr val="333333"/>
              </a:solidFill>
              <a:effectLst/>
              <a:latin typeface="Open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9213" y="2090266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33333"/>
                </a:solidFill>
                <a:latin typeface="Open Sans"/>
              </a:rPr>
              <a:t>Stata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389240" y="1485955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>
                <a:solidFill>
                  <a:srgbClr val="333333"/>
                </a:solidFill>
                <a:latin typeface="Open Sans"/>
              </a:rPr>
              <a:t>R</a:t>
            </a:r>
            <a:endParaRPr lang="en-US" sz="3200" dirty="0"/>
          </a:p>
        </p:txBody>
      </p:sp>
      <p:pic>
        <p:nvPicPr>
          <p:cNvPr id="9218" name="Picture 2" descr="http://melindacmills.com/wp-content/uploads/2015/03/SurvivalEHA-e14407153031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31" y="2028373"/>
            <a:ext cx="3163334" cy="272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blossfeld event history analysis with st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981" y="2671952"/>
            <a:ext cx="2788647" cy="418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4882" y="2090266"/>
            <a:ext cx="2827259" cy="4124798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7836408" y="1325563"/>
            <a:ext cx="2221992" cy="914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86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86" y="0"/>
            <a:ext cx="10515600" cy="1325563"/>
          </a:xfrm>
        </p:spPr>
        <p:txBody>
          <a:bodyPr/>
          <a:lstStyle/>
          <a:p>
            <a:r>
              <a:rPr lang="en-US" dirty="0" smtClean="0"/>
              <a:t>And also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5</a:t>
            </a:fld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830013" y="1230591"/>
            <a:ext cx="7029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UCLA as usual:  </a:t>
            </a:r>
            <a:r>
              <a:rPr lang="en-US" u="sng" dirty="0" smtClean="0">
                <a:hlinkClick r:id="rId2"/>
              </a:rPr>
              <a:t>https</a:t>
            </a:r>
            <a:r>
              <a:rPr lang="en-US" u="sng" dirty="0">
                <a:hlinkClick r:id="rId2"/>
              </a:rPr>
              <a:t>://stats.idre.ucla.edu/stata/seminars/stata-survival</a:t>
            </a:r>
            <a:r>
              <a:rPr lang="en-US" u="sng" dirty="0" smtClean="0">
                <a:hlinkClick r:id="rId2"/>
              </a:rPr>
              <a:t>/</a:t>
            </a:r>
            <a:r>
              <a:rPr lang="en-US" u="sng" dirty="0" smtClean="0"/>
              <a:t> </a:t>
            </a:r>
            <a:endParaRPr lang="en-US" u="sng" dirty="0"/>
          </a:p>
        </p:txBody>
      </p:sp>
      <p:sp>
        <p:nvSpPr>
          <p:cNvPr id="11" name="Rectangle 10"/>
          <p:cNvSpPr/>
          <p:nvPr/>
        </p:nvSpPr>
        <p:spPr>
          <a:xfrm>
            <a:off x="1830013" y="2186822"/>
            <a:ext cx="730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http://www.sebastianjaeckle.de/teaching/eventhistory_trondheim2011.pdf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30012" y="2917351"/>
            <a:ext cx="9261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MSS8"/>
              </a:rPr>
              <a:t>Southampton Statistical Sciences Research </a:t>
            </a:r>
            <a:r>
              <a:rPr lang="en-US" b="1" dirty="0" smtClean="0">
                <a:latin typeface="CMSS8"/>
              </a:rPr>
              <a:t>Institute / University </a:t>
            </a:r>
            <a:r>
              <a:rPr lang="en-US" b="1" dirty="0">
                <a:latin typeface="CMSS8"/>
              </a:rPr>
              <a:t>of </a:t>
            </a:r>
            <a:r>
              <a:rPr lang="en-US" b="1" dirty="0" smtClean="0">
                <a:latin typeface="CMSS8"/>
              </a:rPr>
              <a:t>Southampton</a:t>
            </a:r>
          </a:p>
          <a:p>
            <a:r>
              <a:rPr lang="en-US" dirty="0"/>
              <a:t>Lecture 6: Survival </a:t>
            </a:r>
            <a:r>
              <a:rPr lang="en-US" dirty="0" smtClean="0"/>
              <a:t>Analysis / </a:t>
            </a:r>
            <a:r>
              <a:rPr lang="en-US" dirty="0" err="1" smtClean="0"/>
              <a:t>Dankmar</a:t>
            </a:r>
            <a:r>
              <a:rPr lang="en-US" dirty="0" smtClean="0"/>
              <a:t> Boehning</a:t>
            </a:r>
          </a:p>
          <a:p>
            <a:r>
              <a:rPr lang="en-US" dirty="0"/>
              <a:t>Lecture7: Survival </a:t>
            </a:r>
            <a:r>
              <a:rPr lang="en-US" dirty="0" smtClean="0"/>
              <a:t>Analysis / Antonello </a:t>
            </a:r>
            <a:r>
              <a:rPr lang="en-US" dirty="0" err="1"/>
              <a:t>Maruotti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09261" y="4117680"/>
            <a:ext cx="730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Etc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148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Background, context, usefulness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6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232" y="1445791"/>
            <a:ext cx="8731536" cy="272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1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481" y="1099457"/>
            <a:ext cx="8898567" cy="43760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5743" y="5897325"/>
            <a:ext cx="7576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http://www.sebastianjaeckle.de/teaching/eventhistory_trondheim2011.pdf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320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Notations, terminology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5923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079" y="1567543"/>
            <a:ext cx="7962536" cy="427808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Notations, terminology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687286" y="2286000"/>
            <a:ext cx="3907971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A9DEA-560E-4F12-A7CE-526076CEFBAB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035" y="1186543"/>
            <a:ext cx="7915313" cy="516980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36172" y="320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Notations, terminology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880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C VOD - ecineq" id="{551A8917-6954-4AE7-B07A-C57E92A0215B}" vid="{BB47391E-7695-4644-ADD8-965BBAD8D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32891</TotalTime>
  <Words>665</Words>
  <Application>Microsoft Office PowerPoint</Application>
  <PresentationFormat>Widescreen</PresentationFormat>
  <Paragraphs>142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CMMI10</vt:lpstr>
      <vt:lpstr>CMSS10</vt:lpstr>
      <vt:lpstr>CMSS8</vt:lpstr>
      <vt:lpstr>CMSSI10</vt:lpstr>
      <vt:lpstr>CMSY10</vt:lpstr>
      <vt:lpstr>Helvetica Neue</vt:lpstr>
      <vt:lpstr>Open Sans</vt:lpstr>
      <vt:lpstr>Office Theme</vt:lpstr>
      <vt:lpstr>Session 6 Event History Analysis / survival (and other tools for social and individual transitions)</vt:lpstr>
      <vt:lpstr>Outline</vt:lpstr>
      <vt:lpstr>PowerPoint Presentation</vt:lpstr>
      <vt:lpstr>Main references </vt:lpstr>
      <vt:lpstr>And also  </vt:lpstr>
      <vt:lpstr>Background, context, usefulness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Notations, terminology</vt:lpstr>
      <vt:lpstr>Structure of data and censoring </vt:lpstr>
      <vt:lpstr>Structure of data and censoring </vt:lpstr>
      <vt:lpstr>Notations, terminology</vt:lpstr>
      <vt:lpstr>Notations, terminology</vt:lpstr>
      <vt:lpstr>Notations, terminology</vt:lpstr>
      <vt:lpstr>Notations, terminology</vt:lpstr>
      <vt:lpstr>Notations, terminology</vt:lpstr>
      <vt:lpstr>Notations, terminology</vt:lpstr>
      <vt:lpstr>Method 0: non-parametric description = KM </vt:lpstr>
      <vt:lpstr>Method 0: non-parametric description = KM </vt:lpstr>
      <vt:lpstr>Method 1: parametric models </vt:lpstr>
      <vt:lpstr>Method 2: semi-parametric model : Cox</vt:lpstr>
      <vt:lpstr>Method 2: semi-parametric model : Cox</vt:lpstr>
      <vt:lpstr>Method 2: semi-parametric model : Cox</vt:lpstr>
      <vt:lpstr>PowerPoint Presentation</vt:lpstr>
      <vt:lpstr>Implementation on Drug data</vt:lpstr>
      <vt:lpstr>Implementation on PSID data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 BAR-HAIM</dc:creator>
  <cp:lastModifiedBy>KARL</cp:lastModifiedBy>
  <cp:revision>276</cp:revision>
  <cp:lastPrinted>2016-06-13T11:06:17Z</cp:lastPrinted>
  <dcterms:created xsi:type="dcterms:W3CDTF">2015-09-10T12:00:28Z</dcterms:created>
  <dcterms:modified xsi:type="dcterms:W3CDTF">2018-05-25T06:01:28Z</dcterms:modified>
</cp:coreProperties>
</file>