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31"/>
  </p:notesMasterIdLst>
  <p:handoutMasterIdLst>
    <p:handoutMasterId r:id="rId32"/>
  </p:handoutMasterIdLst>
  <p:sldIdLst>
    <p:sldId id="258" r:id="rId2"/>
    <p:sldId id="710" r:id="rId3"/>
    <p:sldId id="705" r:id="rId4"/>
    <p:sldId id="704" r:id="rId5"/>
    <p:sldId id="721" r:id="rId6"/>
    <p:sldId id="703" r:id="rId7"/>
    <p:sldId id="728" r:id="rId8"/>
    <p:sldId id="706" r:id="rId9"/>
    <p:sldId id="730" r:id="rId10"/>
    <p:sldId id="720" r:id="rId11"/>
    <p:sldId id="665" r:id="rId12"/>
    <p:sldId id="679" r:id="rId13"/>
    <p:sldId id="667" r:id="rId14"/>
    <p:sldId id="719" r:id="rId15"/>
    <p:sldId id="668" r:id="rId16"/>
    <p:sldId id="716" r:id="rId17"/>
    <p:sldId id="712" r:id="rId18"/>
    <p:sldId id="711" r:id="rId19"/>
    <p:sldId id="717" r:id="rId20"/>
    <p:sldId id="718" r:id="rId21"/>
    <p:sldId id="722" r:id="rId22"/>
    <p:sldId id="723" r:id="rId23"/>
    <p:sldId id="724" r:id="rId24"/>
    <p:sldId id="725" r:id="rId25"/>
    <p:sldId id="726" r:id="rId26"/>
    <p:sldId id="727" r:id="rId27"/>
    <p:sldId id="729" r:id="rId28"/>
    <p:sldId id="702" r:id="rId29"/>
    <p:sldId id="731" r:id="rId30"/>
  </p:sldIdLst>
  <p:sldSz cx="9906000" cy="6858000" type="A4"/>
  <p:notesSz cx="6669088" cy="992663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2073D9"/>
    <a:srgbClr val="3399FF"/>
    <a:srgbClr val="0090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6213" autoAdjust="0"/>
  </p:normalViewPr>
  <p:slideViewPr>
    <p:cSldViewPr>
      <p:cViewPr>
        <p:scale>
          <a:sx n="64" d="100"/>
          <a:sy n="64" d="100"/>
        </p:scale>
        <p:origin x="-1332" y="-174"/>
      </p:cViewPr>
      <p:guideLst>
        <p:guide orient="horz" pos="-3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25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9838" y="0"/>
            <a:ext cx="288925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16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88925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16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9838" y="9429750"/>
            <a:ext cx="288925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D9301FDC-9341-48FA-B511-40F6E7C3C39C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312020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25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9838" y="0"/>
            <a:ext cx="288925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646113" y="744538"/>
            <a:ext cx="5376862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9000" y="4714875"/>
            <a:ext cx="4891088" cy="446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88925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9838" y="9429750"/>
            <a:ext cx="288925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FEEA117A-97DB-4C2D-B471-6CC49C24E15A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429062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918C6F82-9919-418F-A1A2-51D5DB9C5AD8}" type="slidenum">
              <a:rPr lang="fr-FR" sz="1200"/>
              <a:pPr/>
              <a:t>1</a:t>
            </a:fld>
            <a:endParaRPr lang="fr-FR" sz="1200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fr-FR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883" indent="-285725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2897" indent="-22858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056" indent="-22858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214" indent="-22858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373" indent="-22858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532" indent="-22858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8691" indent="-22858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5849" indent="-22858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4C2D1694-3243-43BF-A259-E8D00F61C652}" type="slidenum">
              <a:rPr lang="fr-FR" sz="1200"/>
              <a:pPr/>
              <a:t>16</a:t>
            </a:fld>
            <a:endParaRPr lang="fr-FR" sz="120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fr-FR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883" indent="-285725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2897" indent="-22858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056" indent="-22858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214" indent="-22858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373" indent="-22858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532" indent="-22858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8691" indent="-22858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5849" indent="-22858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04620DB8-BF28-451C-9FA5-95572BF2C0D0}" type="slidenum">
              <a:rPr lang="fr-FR" sz="1200"/>
              <a:pPr/>
              <a:t>17</a:t>
            </a:fld>
            <a:endParaRPr lang="fr-FR" sz="1200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fr-FR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883" indent="-285725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2897" indent="-22858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056" indent="-22858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214" indent="-22858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373" indent="-22858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532" indent="-22858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8691" indent="-22858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5849" indent="-22858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04620DB8-BF28-451C-9FA5-95572BF2C0D0}" type="slidenum">
              <a:rPr lang="fr-FR" sz="1200"/>
              <a:pPr/>
              <a:t>18</a:t>
            </a:fld>
            <a:endParaRPr lang="fr-FR" sz="1200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fr-FR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883" indent="-285725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2897" indent="-22858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056" indent="-22858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214" indent="-22858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373" indent="-22858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532" indent="-22858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8691" indent="-22858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5849" indent="-22858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4C2D1694-3243-43BF-A259-E8D00F61C652}" type="slidenum">
              <a:rPr lang="fr-FR" sz="1200"/>
              <a:pPr/>
              <a:t>21</a:t>
            </a:fld>
            <a:endParaRPr lang="fr-FR" sz="120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fr-FR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883" indent="-285725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2897" indent="-22858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056" indent="-22858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214" indent="-22858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373" indent="-22858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532" indent="-22858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8691" indent="-22858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5849" indent="-22858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4C2D1694-3243-43BF-A259-E8D00F61C652}" type="slidenum">
              <a:rPr lang="fr-FR" sz="1200"/>
              <a:pPr/>
              <a:t>25</a:t>
            </a:fld>
            <a:endParaRPr lang="fr-FR" sz="120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fr-FR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38658" indent="-284217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136865" indent="-226461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592826" indent="-226461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2047269" indent="-226461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484992" indent="-226461" algn="ctr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922715" indent="-226461" algn="ctr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360439" indent="-226461" algn="ctr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798162" indent="-226461" algn="ctr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8201C1C6-FFF1-4E39-B082-5E997A207016}" type="slidenum">
              <a:rPr lang="fr-FR" altLang="en-US" sz="1100"/>
              <a:pPr/>
              <a:t>28</a:t>
            </a:fld>
            <a:endParaRPr lang="fr-FR" altLang="en-US" sz="1100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fr-FR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883" indent="-285725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2897" indent="-22858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056" indent="-22858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214" indent="-22858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373" indent="-22858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532" indent="-22858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8691" indent="-22858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5849" indent="-22858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4C2D1694-3243-43BF-A259-E8D00F61C652}" type="slidenum">
              <a:rPr lang="fr-FR" sz="1200"/>
              <a:pPr/>
              <a:t>5</a:t>
            </a:fld>
            <a:endParaRPr lang="fr-FR" sz="120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fr-FR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883" indent="-285725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2897" indent="-22858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056" indent="-22858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214" indent="-22858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373" indent="-22858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532" indent="-22858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8691" indent="-22858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5849" indent="-22858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04620DB8-BF28-451C-9FA5-95572BF2C0D0}" type="slidenum">
              <a:rPr lang="fr-FR" sz="1200"/>
              <a:pPr/>
              <a:t>6</a:t>
            </a:fld>
            <a:endParaRPr lang="fr-FR" sz="1200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fr-FR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883" indent="-285725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2897" indent="-22858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056" indent="-22858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214" indent="-22858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373" indent="-22858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532" indent="-22858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8691" indent="-22858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5849" indent="-22858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4C2D1694-3243-43BF-A259-E8D00F61C652}" type="slidenum">
              <a:rPr lang="fr-FR" sz="1200"/>
              <a:pPr/>
              <a:t>10</a:t>
            </a:fld>
            <a:endParaRPr lang="fr-FR" sz="120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fr-FR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883" indent="-285725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2897" indent="-22858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056" indent="-22858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214" indent="-22858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373" indent="-22858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532" indent="-22858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8691" indent="-22858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5849" indent="-22858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04620DB8-BF28-451C-9FA5-95572BF2C0D0}" type="slidenum">
              <a:rPr lang="fr-FR" sz="1200"/>
              <a:pPr/>
              <a:t>11</a:t>
            </a:fld>
            <a:endParaRPr lang="fr-FR" sz="1200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fr-FR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883" indent="-285725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2897" indent="-22858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056" indent="-22858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214" indent="-22858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373" indent="-22858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532" indent="-22858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8691" indent="-22858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5849" indent="-22858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04620DB8-BF28-451C-9FA5-95572BF2C0D0}" type="slidenum">
              <a:rPr lang="fr-FR" sz="1200"/>
              <a:pPr/>
              <a:t>12</a:t>
            </a:fld>
            <a:endParaRPr lang="fr-FR" sz="1200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46113" y="744538"/>
            <a:ext cx="5376862" cy="3722687"/>
          </a:xfrm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fr-FR" smtClean="0"/>
          </a:p>
        </p:txBody>
      </p:sp>
    </p:spTree>
    <p:extLst>
      <p:ext uri="{BB962C8B-B14F-4D97-AF65-F5344CB8AC3E}">
        <p14:creationId xmlns:p14="http://schemas.microsoft.com/office/powerpoint/2010/main" val="51786914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883" indent="-285725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2897" indent="-22858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056" indent="-22858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214" indent="-22858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373" indent="-22858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532" indent="-22858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8691" indent="-22858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5849" indent="-22858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04620DB8-BF28-451C-9FA5-95572BF2C0D0}" type="slidenum">
              <a:rPr lang="fr-FR" sz="1200"/>
              <a:pPr/>
              <a:t>13</a:t>
            </a:fld>
            <a:endParaRPr lang="fr-FR" sz="1200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fr-FR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883" indent="-285725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2897" indent="-22858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056" indent="-22858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214" indent="-22858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373" indent="-22858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532" indent="-22858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8691" indent="-22858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5849" indent="-22858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4C2D1694-3243-43BF-A259-E8D00F61C652}" type="slidenum">
              <a:rPr lang="fr-FR" sz="1200"/>
              <a:pPr/>
              <a:t>14</a:t>
            </a:fld>
            <a:endParaRPr lang="fr-FR" sz="120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fr-FR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0322">
              <a:defRPr sz="1300">
                <a:solidFill>
                  <a:schemeClr val="tx1"/>
                </a:solidFill>
                <a:latin typeface="Times New Roman" pitchFamily="18" charset="0"/>
              </a:defRPr>
            </a:lvl1pPr>
            <a:lvl2pPr marL="711235" indent="-273552" defTabSz="910322">
              <a:defRPr sz="1300">
                <a:solidFill>
                  <a:schemeClr val="tx1"/>
                </a:solidFill>
                <a:latin typeface="Times New Roman" pitchFamily="18" charset="0"/>
              </a:defRPr>
            </a:lvl2pPr>
            <a:lvl3pPr marL="1094209" indent="-218842" defTabSz="910322">
              <a:defRPr sz="1300">
                <a:solidFill>
                  <a:schemeClr val="tx1"/>
                </a:solidFill>
                <a:latin typeface="Times New Roman" pitchFamily="18" charset="0"/>
              </a:defRPr>
            </a:lvl3pPr>
            <a:lvl4pPr marL="1531892" indent="-218842" defTabSz="910322">
              <a:defRPr sz="1300">
                <a:solidFill>
                  <a:schemeClr val="tx1"/>
                </a:solidFill>
                <a:latin typeface="Times New Roman" pitchFamily="18" charset="0"/>
              </a:defRPr>
            </a:lvl4pPr>
            <a:lvl5pPr marL="1969578" indent="-218842" defTabSz="910322">
              <a:defRPr sz="1300">
                <a:solidFill>
                  <a:schemeClr val="tx1"/>
                </a:solidFill>
                <a:latin typeface="Times New Roman" pitchFamily="18" charset="0"/>
              </a:defRPr>
            </a:lvl5pPr>
            <a:lvl6pPr marL="2407261" indent="-218842" defTabSz="910322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</a:defRPr>
            </a:lvl6pPr>
            <a:lvl7pPr marL="2844944" indent="-218842" defTabSz="910322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</a:defRPr>
            </a:lvl7pPr>
            <a:lvl8pPr marL="3282629" indent="-218842" defTabSz="910322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</a:defRPr>
            </a:lvl8pPr>
            <a:lvl9pPr marL="3720312" indent="-218842" defTabSz="910322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10FC06D6-82B8-49D3-BD35-713AFAE424F0}" type="slidenum">
              <a:rPr lang="fr-FR" sz="1100"/>
              <a:pPr/>
              <a:t>15</a:t>
            </a:fld>
            <a:endParaRPr lang="fr-FR" sz="1100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fr-F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2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838088-31A5-4A1F-BB4B-0BD907196492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41630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A04E80-2BE0-4E77-A6ED-218C38F3497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443199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3438" y="195263"/>
            <a:ext cx="2000250" cy="58467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9513" y="195263"/>
            <a:ext cx="5851525" cy="58467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E12296-B39C-4F77-88E0-7E6B0D50F8CE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396605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51483B-6ED8-42E0-A444-9D3BEED914FC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410945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8C429F-4CCA-4E27-8A46-802F3692F7DE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393447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0150" y="815975"/>
            <a:ext cx="3914775" cy="52260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67325" y="815975"/>
            <a:ext cx="3916363" cy="52260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1BC96F-AE4D-4F20-B8B0-5D549A3D7F08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62248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214572-860A-4A9F-B86F-FC78ED1DF106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998148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983932-414C-4245-98A3-3565DA29DE3D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165959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AAD061-6E93-4CFA-B6AF-C9B48B4BCAFC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33485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438F3C-BF7B-48D8-B8FB-B57512C3041C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286470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1DD0A9-996C-469E-8A9C-B93B46E11FB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289414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179513" y="195263"/>
            <a:ext cx="7448550" cy="327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9352" tIns="39676" rIns="79352" bIns="3967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Générations et classes sociales</a:t>
            </a:r>
          </a:p>
        </p:txBody>
      </p:sp>
      <p:sp>
        <p:nvSpPr>
          <p:cNvPr id="1027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00150" y="815975"/>
            <a:ext cx="7983538" cy="5226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9352" tIns="39676" rIns="79352" bIns="3967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1028" name="Line 22"/>
          <p:cNvSpPr>
            <a:spLocks noChangeShapeType="1"/>
          </p:cNvSpPr>
          <p:nvPr/>
        </p:nvSpPr>
        <p:spPr bwMode="auto">
          <a:xfrm>
            <a:off x="152400" y="152400"/>
            <a:ext cx="0" cy="6553200"/>
          </a:xfrm>
          <a:prstGeom prst="line">
            <a:avLst/>
          </a:prstGeom>
          <a:noFill/>
          <a:ln w="38100" cmpd="dbl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9" name="Line 23"/>
          <p:cNvSpPr>
            <a:spLocks noChangeShapeType="1"/>
          </p:cNvSpPr>
          <p:nvPr/>
        </p:nvSpPr>
        <p:spPr bwMode="auto">
          <a:xfrm>
            <a:off x="9753600" y="152400"/>
            <a:ext cx="0" cy="6553200"/>
          </a:xfrm>
          <a:prstGeom prst="line">
            <a:avLst/>
          </a:prstGeom>
          <a:noFill/>
          <a:ln w="38100" cmpd="dbl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0" name="Line 24"/>
          <p:cNvSpPr>
            <a:spLocks noChangeShapeType="1"/>
          </p:cNvSpPr>
          <p:nvPr/>
        </p:nvSpPr>
        <p:spPr bwMode="auto">
          <a:xfrm flipH="1" flipV="1">
            <a:off x="152400" y="152400"/>
            <a:ext cx="9601200" cy="0"/>
          </a:xfrm>
          <a:prstGeom prst="line">
            <a:avLst/>
          </a:prstGeom>
          <a:noFill/>
          <a:ln w="38100" cmpd="dbl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1" name="Line 25"/>
          <p:cNvSpPr>
            <a:spLocks noChangeShapeType="1"/>
          </p:cNvSpPr>
          <p:nvPr/>
        </p:nvSpPr>
        <p:spPr bwMode="auto">
          <a:xfrm flipH="1">
            <a:off x="152400" y="6705600"/>
            <a:ext cx="9601200" cy="0"/>
          </a:xfrm>
          <a:prstGeom prst="line">
            <a:avLst/>
          </a:prstGeom>
          <a:noFill/>
          <a:ln w="38100" cmpd="dbl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92" name="Rectangle 2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86600" y="6248400"/>
            <a:ext cx="2057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A3CDEE65-08A2-4211-81D6-E9549143CC72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hf hdr="0" ftr="0" dt="0"/>
  <p:txStyles>
    <p:titleStyle>
      <a:lvl1pPr algn="l" defTabSz="957263" rtl="0" eaLnBrk="0" fontAlgn="base" hangingPunct="0">
        <a:spcBef>
          <a:spcPct val="0"/>
        </a:spcBef>
        <a:spcAft>
          <a:spcPct val="0"/>
        </a:spcAft>
        <a:defRPr sz="1300" b="1">
          <a:solidFill>
            <a:schemeClr val="tx2"/>
          </a:solidFill>
          <a:latin typeface="+mj-lt"/>
          <a:ea typeface="+mj-ea"/>
          <a:cs typeface="+mj-cs"/>
        </a:defRPr>
      </a:lvl1pPr>
      <a:lvl2pPr algn="l" defTabSz="957263" rtl="0" eaLnBrk="0" fontAlgn="base" hangingPunct="0">
        <a:spcBef>
          <a:spcPct val="0"/>
        </a:spcBef>
        <a:spcAft>
          <a:spcPct val="0"/>
        </a:spcAft>
        <a:defRPr sz="1300" b="1">
          <a:solidFill>
            <a:schemeClr val="tx2"/>
          </a:solidFill>
          <a:latin typeface="Times New Roman" pitchFamily="18" charset="0"/>
        </a:defRPr>
      </a:lvl2pPr>
      <a:lvl3pPr algn="l" defTabSz="957263" rtl="0" eaLnBrk="0" fontAlgn="base" hangingPunct="0">
        <a:spcBef>
          <a:spcPct val="0"/>
        </a:spcBef>
        <a:spcAft>
          <a:spcPct val="0"/>
        </a:spcAft>
        <a:defRPr sz="1300" b="1">
          <a:solidFill>
            <a:schemeClr val="tx2"/>
          </a:solidFill>
          <a:latin typeface="Times New Roman" pitchFamily="18" charset="0"/>
        </a:defRPr>
      </a:lvl3pPr>
      <a:lvl4pPr algn="l" defTabSz="957263" rtl="0" eaLnBrk="0" fontAlgn="base" hangingPunct="0">
        <a:spcBef>
          <a:spcPct val="0"/>
        </a:spcBef>
        <a:spcAft>
          <a:spcPct val="0"/>
        </a:spcAft>
        <a:defRPr sz="1300" b="1">
          <a:solidFill>
            <a:schemeClr val="tx2"/>
          </a:solidFill>
          <a:latin typeface="Times New Roman" pitchFamily="18" charset="0"/>
        </a:defRPr>
      </a:lvl4pPr>
      <a:lvl5pPr algn="l" defTabSz="957263" rtl="0" eaLnBrk="0" fontAlgn="base" hangingPunct="0">
        <a:spcBef>
          <a:spcPct val="0"/>
        </a:spcBef>
        <a:spcAft>
          <a:spcPct val="0"/>
        </a:spcAft>
        <a:defRPr sz="1300" b="1">
          <a:solidFill>
            <a:schemeClr val="tx2"/>
          </a:solidFill>
          <a:latin typeface="Times New Roman" pitchFamily="18" charset="0"/>
        </a:defRPr>
      </a:lvl5pPr>
      <a:lvl6pPr marL="457200" algn="l" defTabSz="957263" rtl="0" eaLnBrk="0" fontAlgn="base" hangingPunct="0">
        <a:spcBef>
          <a:spcPct val="0"/>
        </a:spcBef>
        <a:spcAft>
          <a:spcPct val="0"/>
        </a:spcAft>
        <a:defRPr sz="1300" b="1">
          <a:solidFill>
            <a:schemeClr val="tx2"/>
          </a:solidFill>
          <a:latin typeface="Times New Roman" pitchFamily="18" charset="0"/>
        </a:defRPr>
      </a:lvl6pPr>
      <a:lvl7pPr marL="914400" algn="l" defTabSz="957263" rtl="0" eaLnBrk="0" fontAlgn="base" hangingPunct="0">
        <a:spcBef>
          <a:spcPct val="0"/>
        </a:spcBef>
        <a:spcAft>
          <a:spcPct val="0"/>
        </a:spcAft>
        <a:defRPr sz="1300" b="1">
          <a:solidFill>
            <a:schemeClr val="tx2"/>
          </a:solidFill>
          <a:latin typeface="Times New Roman" pitchFamily="18" charset="0"/>
        </a:defRPr>
      </a:lvl7pPr>
      <a:lvl8pPr marL="1371600" algn="l" defTabSz="957263" rtl="0" eaLnBrk="0" fontAlgn="base" hangingPunct="0">
        <a:spcBef>
          <a:spcPct val="0"/>
        </a:spcBef>
        <a:spcAft>
          <a:spcPct val="0"/>
        </a:spcAft>
        <a:defRPr sz="1300" b="1">
          <a:solidFill>
            <a:schemeClr val="tx2"/>
          </a:solidFill>
          <a:latin typeface="Times New Roman" pitchFamily="18" charset="0"/>
        </a:defRPr>
      </a:lvl8pPr>
      <a:lvl9pPr marL="1828800" algn="l" defTabSz="957263" rtl="0" eaLnBrk="0" fontAlgn="base" hangingPunct="0">
        <a:spcBef>
          <a:spcPct val="0"/>
        </a:spcBef>
        <a:spcAft>
          <a:spcPct val="0"/>
        </a:spcAft>
        <a:defRPr sz="13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defTabSz="957263" rtl="0" eaLnBrk="0" fontAlgn="base" hangingPunct="0">
        <a:spcBef>
          <a:spcPct val="20000"/>
        </a:spcBef>
        <a:spcAft>
          <a:spcPct val="100000"/>
        </a:spcAft>
        <a:tabLst>
          <a:tab pos="741363" algn="l"/>
        </a:tabLst>
        <a:defRPr sz="1900" b="1">
          <a:solidFill>
            <a:schemeClr val="tx1"/>
          </a:solidFill>
          <a:latin typeface="+mn-lt"/>
          <a:ea typeface="+mn-ea"/>
          <a:cs typeface="+mn-cs"/>
        </a:defRPr>
      </a:lvl1pPr>
      <a:lvl2pPr marL="249238" indent="-84138" algn="l" defTabSz="957263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Zapf Dingbats" charset="2"/>
        <a:buChar char="l"/>
        <a:tabLst>
          <a:tab pos="741363" algn="l"/>
        </a:tabLst>
        <a:defRPr sz="1700" b="1">
          <a:solidFill>
            <a:schemeClr val="tx1"/>
          </a:solidFill>
          <a:latin typeface="+mn-lt"/>
        </a:defRPr>
      </a:lvl2pPr>
      <a:lvl3pPr marL="582613" indent="-168275" algn="l" defTabSz="957263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Zapf Dingbats" charset="2"/>
        <a:buChar char="l"/>
        <a:tabLst>
          <a:tab pos="741363" algn="l"/>
        </a:tabLst>
        <a:defRPr sz="1300" b="1">
          <a:solidFill>
            <a:schemeClr val="tx1"/>
          </a:solidFill>
          <a:latin typeface="+mn-lt"/>
        </a:defRPr>
      </a:lvl3pPr>
      <a:lvl4pPr marL="747713" indent="623888" algn="l" defTabSz="957263" rtl="0" eaLnBrk="0" fontAlgn="base" hangingPunct="0">
        <a:spcBef>
          <a:spcPct val="20000"/>
        </a:spcBef>
        <a:spcAft>
          <a:spcPct val="0"/>
        </a:spcAft>
        <a:tabLst>
          <a:tab pos="741363" algn="l"/>
        </a:tabLst>
        <a:defRPr sz="1300">
          <a:solidFill>
            <a:schemeClr val="tx1"/>
          </a:solidFill>
          <a:latin typeface="+mn-lt"/>
        </a:defRPr>
      </a:lvl4pPr>
      <a:lvl5pPr marL="995363" indent="74613" algn="l" defTabSz="957263" rtl="0" eaLnBrk="0" fontAlgn="base" hangingPunct="0">
        <a:spcBef>
          <a:spcPct val="20000"/>
        </a:spcBef>
        <a:spcAft>
          <a:spcPct val="0"/>
        </a:spcAft>
        <a:tabLst>
          <a:tab pos="741363" algn="l"/>
        </a:tabLst>
        <a:defRPr sz="1100">
          <a:solidFill>
            <a:schemeClr val="tx1"/>
          </a:solidFill>
          <a:latin typeface="+mn-lt"/>
        </a:defRPr>
      </a:lvl5pPr>
      <a:lvl6pPr marL="1452563" indent="74613" algn="l" defTabSz="957263" rtl="0" eaLnBrk="0" fontAlgn="base" hangingPunct="0">
        <a:spcBef>
          <a:spcPct val="20000"/>
        </a:spcBef>
        <a:spcAft>
          <a:spcPct val="0"/>
        </a:spcAft>
        <a:tabLst>
          <a:tab pos="741363" algn="l"/>
        </a:tabLst>
        <a:defRPr sz="1100">
          <a:solidFill>
            <a:schemeClr val="tx1"/>
          </a:solidFill>
          <a:latin typeface="+mn-lt"/>
        </a:defRPr>
      </a:lvl6pPr>
      <a:lvl7pPr marL="1909763" indent="74613" algn="l" defTabSz="957263" rtl="0" eaLnBrk="0" fontAlgn="base" hangingPunct="0">
        <a:spcBef>
          <a:spcPct val="20000"/>
        </a:spcBef>
        <a:spcAft>
          <a:spcPct val="0"/>
        </a:spcAft>
        <a:tabLst>
          <a:tab pos="741363" algn="l"/>
        </a:tabLst>
        <a:defRPr sz="1100">
          <a:solidFill>
            <a:schemeClr val="tx1"/>
          </a:solidFill>
          <a:latin typeface="+mn-lt"/>
        </a:defRPr>
      </a:lvl7pPr>
      <a:lvl8pPr marL="2366963" indent="74613" algn="l" defTabSz="957263" rtl="0" eaLnBrk="0" fontAlgn="base" hangingPunct="0">
        <a:spcBef>
          <a:spcPct val="20000"/>
        </a:spcBef>
        <a:spcAft>
          <a:spcPct val="0"/>
        </a:spcAft>
        <a:tabLst>
          <a:tab pos="741363" algn="l"/>
        </a:tabLst>
        <a:defRPr sz="1100">
          <a:solidFill>
            <a:schemeClr val="tx1"/>
          </a:solidFill>
          <a:latin typeface="+mn-lt"/>
        </a:defRPr>
      </a:lvl8pPr>
      <a:lvl9pPr marL="2824163" indent="74613" algn="l" defTabSz="957263" rtl="0" eaLnBrk="0" fontAlgn="base" hangingPunct="0">
        <a:spcBef>
          <a:spcPct val="20000"/>
        </a:spcBef>
        <a:spcAft>
          <a:spcPct val="0"/>
        </a:spcAft>
        <a:tabLst>
          <a:tab pos="741363" algn="l"/>
        </a:tabLst>
        <a:defRPr sz="11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en.uni.lu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eg"/><Relationship Id="rId5" Type="http://schemas.openxmlformats.org/officeDocument/2006/relationships/image" Target="../media/image2.png"/><Relationship Id="rId4" Type="http://schemas.openxmlformats.org/officeDocument/2006/relationships/image" Target="../media/image1.w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0.emf"/><Relationship Id="rId5" Type="http://schemas.openxmlformats.org/officeDocument/2006/relationships/package" Target="../embeddings/Microsoft_Word_Document1.docx"/><Relationship Id="rId4" Type="http://schemas.openxmlformats.org/officeDocument/2006/relationships/oleObject" Target="../embeddings/oleObject1.bin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7" Type="http://schemas.openxmlformats.org/officeDocument/2006/relationships/image" Target="../media/image21.emf"/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emf"/><Relationship Id="rId5" Type="http://schemas.openxmlformats.org/officeDocument/2006/relationships/image" Target="../media/image19.emf"/><Relationship Id="rId4" Type="http://schemas.openxmlformats.org/officeDocument/2006/relationships/image" Target="../media/image18.emf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emf"/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C0991A9D-D730-49AF-92A2-375396CBF1F7}" type="slidenum">
              <a:rPr lang="fr-FR" sz="1400">
                <a:latin typeface="Old English Text MT" pitchFamily="66" charset="0"/>
              </a:rPr>
              <a:pPr/>
              <a:t>1</a:t>
            </a:fld>
            <a:endParaRPr lang="fr-FR" sz="1400" dirty="0">
              <a:latin typeface="Old English Text MT" pitchFamily="66" charset="0"/>
            </a:endParaRPr>
          </a:p>
        </p:txBody>
      </p:sp>
      <p:sp>
        <p:nvSpPr>
          <p:cNvPr id="205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575666" y="-254818"/>
            <a:ext cx="10714038" cy="4619922"/>
          </a:xfrm>
          <a:noFill/>
        </p:spPr>
        <p:txBody>
          <a:bodyPr/>
          <a:lstStyle/>
          <a:p>
            <a:pPr marL="0" indent="0"/>
            <a:endParaRPr lang="en-US" sz="1800" dirty="0" smtClean="0">
              <a:latin typeface="Old English Text MT" pitchFamily="66" charset="0"/>
            </a:endParaRPr>
          </a:p>
          <a:p>
            <a:pPr marL="0" indent="0" algn="ctr"/>
            <a:endParaRPr lang="en-GB" altLang="ja-JP" sz="3300" dirty="0" smtClean="0">
              <a:latin typeface="Old English Text MT" pitchFamily="66" charset="0"/>
              <a:ea typeface="MS PGothic" pitchFamily="34" charset="-128"/>
            </a:endParaRPr>
          </a:p>
          <a:p>
            <a:pPr marL="0" indent="0" algn="ctr"/>
            <a:r>
              <a:rPr lang="en-US" sz="3600" cap="small" dirty="0" smtClean="0"/>
              <a:t/>
            </a:r>
            <a:br>
              <a:rPr lang="en-US" sz="3600" cap="small" dirty="0" smtClean="0"/>
            </a:br>
            <a:r>
              <a:rPr lang="en-US" sz="3600" dirty="0"/>
              <a:t>Shrinking middle classes: 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b="0" dirty="0" smtClean="0"/>
              <a:t>Public policies </a:t>
            </a:r>
            <a:br>
              <a:rPr lang="en-US" sz="3600" b="0" dirty="0" smtClean="0"/>
            </a:br>
            <a:r>
              <a:rPr lang="en-US" sz="3600" b="0" dirty="0" smtClean="0"/>
              <a:t>and polarization </a:t>
            </a:r>
            <a:r>
              <a:rPr lang="en-US" sz="3600" b="0" dirty="0"/>
              <a:t>of incomes </a:t>
            </a:r>
            <a:r>
              <a:rPr lang="en-US" sz="3600" b="0" dirty="0" smtClean="0"/>
              <a:t> </a:t>
            </a:r>
            <a:endParaRPr lang="fr-FR" altLang="ja-JP" sz="3300" dirty="0" smtClean="0">
              <a:ea typeface="MS PGothic" pitchFamily="34" charset="-128"/>
            </a:endParaRPr>
          </a:p>
        </p:txBody>
      </p:sp>
      <p:sp>
        <p:nvSpPr>
          <p:cNvPr id="21511" name="Rectangle 7"/>
          <p:cNvSpPr>
            <a:spLocks noChangeArrowheads="1"/>
          </p:cNvSpPr>
          <p:nvPr/>
        </p:nvSpPr>
        <p:spPr bwMode="auto">
          <a:xfrm>
            <a:off x="2720975" y="333375"/>
            <a:ext cx="6183313" cy="228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9352" tIns="39676" rIns="79352" bIns="39676"/>
          <a:lstStyle/>
          <a:p>
            <a:pPr algn="r" defTabSz="957263">
              <a:spcBef>
                <a:spcPct val="20000"/>
              </a:spcBef>
              <a:spcAft>
                <a:spcPct val="20000"/>
              </a:spcAft>
              <a:tabLst>
                <a:tab pos="741363" algn="l"/>
              </a:tabLst>
              <a:defRPr/>
            </a:pPr>
            <a:r>
              <a:rPr lang="fr-FR" sz="2800" dirty="0">
                <a:latin typeface="+mn-lt"/>
              </a:rPr>
              <a:t>Louis Chauvel </a:t>
            </a:r>
            <a:r>
              <a:rPr lang="fr-FR" sz="2800" dirty="0" smtClean="0">
                <a:latin typeface="+mn-lt"/>
              </a:rPr>
              <a:t/>
            </a:r>
            <a:br>
              <a:rPr lang="fr-FR" sz="2800" dirty="0" smtClean="0">
                <a:latin typeface="+mn-lt"/>
              </a:rPr>
            </a:br>
            <a:r>
              <a:rPr lang="fr-FR" sz="2800" dirty="0" err="1" smtClean="0">
                <a:latin typeface="+mn-lt"/>
              </a:rPr>
              <a:t>with</a:t>
            </a:r>
            <a:r>
              <a:rPr lang="fr-FR" sz="2800" dirty="0" smtClean="0">
                <a:latin typeface="+mn-lt"/>
              </a:rPr>
              <a:t> Eyal Bar-</a:t>
            </a:r>
            <a:r>
              <a:rPr lang="fr-FR" sz="2800" dirty="0" err="1" smtClean="0">
                <a:latin typeface="+mn-lt"/>
              </a:rPr>
              <a:t>Haim</a:t>
            </a:r>
            <a:endParaRPr lang="fr-FR" sz="4400" dirty="0" smtClean="0">
              <a:latin typeface="+mn-lt"/>
            </a:endParaRPr>
          </a:p>
          <a:p>
            <a:pPr algn="r" defTabSz="957263">
              <a:spcBef>
                <a:spcPct val="20000"/>
              </a:spcBef>
              <a:spcAft>
                <a:spcPct val="20000"/>
              </a:spcAft>
              <a:tabLst>
                <a:tab pos="741363" algn="l"/>
              </a:tabLst>
              <a:defRPr/>
            </a:pPr>
            <a:r>
              <a:rPr lang="fr-FR" sz="2800" dirty="0" err="1" smtClean="0">
                <a:latin typeface="Old English Text MT" pitchFamily="66" charset="0"/>
              </a:rPr>
              <a:t>University</a:t>
            </a:r>
            <a:r>
              <a:rPr lang="fr-FR" sz="2800" dirty="0" smtClean="0">
                <a:latin typeface="Old English Text MT" pitchFamily="66" charset="0"/>
              </a:rPr>
              <a:t> </a:t>
            </a:r>
            <a:r>
              <a:rPr lang="fr-FR" sz="2800" dirty="0">
                <a:latin typeface="Old English Text MT" pitchFamily="66" charset="0"/>
              </a:rPr>
              <a:t>of Luxembourg</a:t>
            </a:r>
            <a:br>
              <a:rPr lang="fr-FR" sz="2800" dirty="0">
                <a:latin typeface="Old English Text MT" pitchFamily="66" charset="0"/>
              </a:rPr>
            </a:br>
            <a:endParaRPr lang="fr-FR" sz="2800" dirty="0">
              <a:latin typeface="Old English Text MT" pitchFamily="66" charset="0"/>
            </a:endParaRPr>
          </a:p>
          <a:p>
            <a:pPr algn="r" defTabSz="957263">
              <a:spcBef>
                <a:spcPct val="20000"/>
              </a:spcBef>
              <a:spcAft>
                <a:spcPct val="20000"/>
              </a:spcAft>
              <a:tabLst>
                <a:tab pos="741363" algn="l"/>
              </a:tabLst>
              <a:defRPr/>
            </a:pPr>
            <a:endParaRPr lang="fr-FR" sz="1800" dirty="0">
              <a:latin typeface="Old English Text MT" pitchFamily="66" charset="0"/>
            </a:endParaRPr>
          </a:p>
          <a:p>
            <a:pPr algn="r" defTabSz="957263">
              <a:spcBef>
                <a:spcPct val="20000"/>
              </a:spcBef>
              <a:spcAft>
                <a:spcPct val="20000"/>
              </a:spcAft>
              <a:tabLst>
                <a:tab pos="741363" algn="l"/>
              </a:tabLst>
              <a:defRPr/>
            </a:pPr>
            <a:endParaRPr lang="fr-FR" sz="1800" dirty="0">
              <a:latin typeface="Old English Text MT" pitchFamily="66" charset="0"/>
            </a:endParaRPr>
          </a:p>
          <a:p>
            <a:pPr algn="r" defTabSz="957263">
              <a:spcBef>
                <a:spcPct val="20000"/>
              </a:spcBef>
              <a:spcAft>
                <a:spcPct val="20000"/>
              </a:spcAft>
              <a:tabLst>
                <a:tab pos="741363" algn="l"/>
              </a:tabLst>
              <a:defRPr/>
            </a:pPr>
            <a:endParaRPr lang="fr-FR" sz="1800" dirty="0">
              <a:latin typeface="Old English Text MT" pitchFamily="66" charset="0"/>
            </a:endParaRPr>
          </a:p>
          <a:p>
            <a:pPr algn="r" defTabSz="957263">
              <a:spcBef>
                <a:spcPct val="20000"/>
              </a:spcBef>
              <a:spcAft>
                <a:spcPct val="20000"/>
              </a:spcAft>
              <a:tabLst>
                <a:tab pos="741363" algn="l"/>
              </a:tabLst>
              <a:defRPr/>
            </a:pPr>
            <a:endParaRPr lang="fr-FR" sz="1800" dirty="0">
              <a:latin typeface="Old English Text MT" pitchFamily="66" charset="0"/>
            </a:endParaRPr>
          </a:p>
          <a:p>
            <a:pPr algn="r" defTabSz="957263">
              <a:spcBef>
                <a:spcPct val="20000"/>
              </a:spcBef>
              <a:spcAft>
                <a:spcPct val="20000"/>
              </a:spcAft>
              <a:tabLst>
                <a:tab pos="741363" algn="l"/>
              </a:tabLst>
              <a:defRPr/>
            </a:pPr>
            <a:endParaRPr lang="fr-FR" sz="1800" dirty="0">
              <a:latin typeface="Old English Text MT" pitchFamily="66" charset="0"/>
            </a:endParaRPr>
          </a:p>
          <a:p>
            <a:pPr algn="r" defTabSz="957263">
              <a:spcBef>
                <a:spcPct val="20000"/>
              </a:spcBef>
              <a:spcAft>
                <a:spcPct val="20000"/>
              </a:spcAft>
              <a:tabLst>
                <a:tab pos="741363" algn="l"/>
              </a:tabLst>
              <a:defRPr/>
            </a:pPr>
            <a:endParaRPr lang="fr-FR" sz="1800" dirty="0">
              <a:latin typeface="Old English Text MT" pitchFamily="66" charset="0"/>
            </a:endParaRPr>
          </a:p>
          <a:p>
            <a:pPr algn="r" defTabSz="957263">
              <a:spcBef>
                <a:spcPct val="20000"/>
              </a:spcBef>
              <a:spcAft>
                <a:spcPct val="20000"/>
              </a:spcAft>
              <a:tabLst>
                <a:tab pos="741363" algn="l"/>
              </a:tabLst>
              <a:defRPr/>
            </a:pPr>
            <a:endParaRPr lang="fr-FR" sz="1800" dirty="0">
              <a:latin typeface="Old English Text MT" pitchFamily="66" charset="0"/>
            </a:endParaRPr>
          </a:p>
          <a:p>
            <a:pPr algn="r" defTabSz="957263">
              <a:spcBef>
                <a:spcPct val="20000"/>
              </a:spcBef>
              <a:spcAft>
                <a:spcPct val="20000"/>
              </a:spcAft>
              <a:tabLst>
                <a:tab pos="741363" algn="l"/>
              </a:tabLst>
              <a:defRPr/>
            </a:pPr>
            <a:endParaRPr lang="fr-FR" sz="1800" dirty="0">
              <a:latin typeface="+mj-lt"/>
            </a:endParaRPr>
          </a:p>
          <a:p>
            <a:pPr algn="r" defTabSz="957263">
              <a:spcBef>
                <a:spcPct val="20000"/>
              </a:spcBef>
              <a:spcAft>
                <a:spcPct val="20000"/>
              </a:spcAft>
              <a:tabLst>
                <a:tab pos="741363" algn="l"/>
              </a:tabLst>
              <a:defRPr/>
            </a:pPr>
            <a:endParaRPr lang="fr-FR" sz="1800" b="1" dirty="0" smtClean="0">
              <a:latin typeface="+mj-lt"/>
            </a:endParaRPr>
          </a:p>
          <a:p>
            <a:pPr algn="r" defTabSz="957263">
              <a:spcBef>
                <a:spcPct val="20000"/>
              </a:spcBef>
              <a:spcAft>
                <a:spcPct val="20000"/>
              </a:spcAft>
              <a:tabLst>
                <a:tab pos="741363" algn="l"/>
              </a:tabLst>
              <a:defRPr/>
            </a:pPr>
            <a:r>
              <a:rPr lang="fr-FR" sz="1800" b="1" dirty="0" smtClean="0">
                <a:latin typeface="+mj-lt"/>
              </a:rPr>
              <a:t>louis.chauvel@uni.lu</a:t>
            </a:r>
            <a:r>
              <a:rPr lang="fr-FR" sz="1800" b="1" dirty="0">
                <a:latin typeface="+mj-lt"/>
              </a:rPr>
              <a:t/>
            </a:r>
            <a:br>
              <a:rPr lang="fr-FR" sz="1800" b="1" dirty="0">
                <a:latin typeface="+mj-lt"/>
              </a:rPr>
            </a:br>
            <a:r>
              <a:rPr lang="fr-FR" sz="1800" b="1" dirty="0">
                <a:latin typeface="+mj-lt"/>
              </a:rPr>
              <a:t>http://www.louischauvel.org </a:t>
            </a:r>
          </a:p>
        </p:txBody>
      </p:sp>
      <p:pic>
        <p:nvPicPr>
          <p:cNvPr id="2054" name="Picture 6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4141" y="4350841"/>
            <a:ext cx="2081313" cy="1022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5" name="Rectangle 25"/>
          <p:cNvSpPr>
            <a:spLocks noChangeArrowheads="1"/>
          </p:cNvSpPr>
          <p:nvPr/>
        </p:nvSpPr>
        <p:spPr bwMode="auto">
          <a:xfrm>
            <a:off x="0" y="-1588"/>
            <a:ext cx="184150" cy="4603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>
              <a:latin typeface="Old English Text MT" pitchFamily="66" charset="0"/>
            </a:endParaRPr>
          </a:p>
        </p:txBody>
      </p:sp>
      <p:sp>
        <p:nvSpPr>
          <p:cNvPr id="2056" name="Rectangle 26"/>
          <p:cNvSpPr>
            <a:spLocks noChangeArrowheads="1"/>
          </p:cNvSpPr>
          <p:nvPr/>
        </p:nvSpPr>
        <p:spPr bwMode="auto">
          <a:xfrm>
            <a:off x="0" y="1643063"/>
            <a:ext cx="225425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1200">
                <a:solidFill>
                  <a:srgbClr val="000000"/>
                </a:solidFill>
                <a:latin typeface="Old English Text MT" pitchFamily="66" charset="0"/>
                <a:cs typeface="Times New Roman" pitchFamily="18" charset="0"/>
              </a:rPr>
              <a:t> </a:t>
            </a:r>
            <a:endParaRPr lang="en-US">
              <a:latin typeface="Old English Text MT" pitchFamily="66" charset="0"/>
            </a:endParaRPr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3471151" y="5373216"/>
            <a:ext cx="2407292" cy="1200329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en-US" altLang="en-US" sz="1800" b="1" dirty="0">
                <a:latin typeface="Papyrus" pitchFamily="66" charset="0"/>
              </a:rPr>
              <a:t>IRSEI </a:t>
            </a:r>
            <a:br>
              <a:rPr lang="en-US" altLang="en-US" sz="1800" b="1" dirty="0">
                <a:latin typeface="Papyrus" pitchFamily="66" charset="0"/>
              </a:rPr>
            </a:br>
            <a:r>
              <a:rPr lang="en-US" altLang="en-US" sz="1800" b="1" dirty="0">
                <a:latin typeface="Papyrus" pitchFamily="66" charset="0"/>
              </a:rPr>
              <a:t>Institute for Research </a:t>
            </a:r>
            <a:br>
              <a:rPr lang="en-US" altLang="en-US" sz="1800" b="1" dirty="0">
                <a:latin typeface="Papyrus" pitchFamily="66" charset="0"/>
              </a:rPr>
            </a:br>
            <a:r>
              <a:rPr lang="en-US" altLang="en-US" sz="1800" b="1" dirty="0">
                <a:latin typeface="Papyrus" pitchFamily="66" charset="0"/>
              </a:rPr>
              <a:t>on  Socio-Economic  </a:t>
            </a:r>
            <a:br>
              <a:rPr lang="en-US" altLang="en-US" sz="1800" b="1" dirty="0">
                <a:latin typeface="Papyrus" pitchFamily="66" charset="0"/>
              </a:rPr>
            </a:br>
            <a:r>
              <a:rPr lang="en-US" altLang="en-US" sz="1800" b="1" dirty="0">
                <a:latin typeface="Papyrus" pitchFamily="66" charset="0"/>
              </a:rPr>
              <a:t>Inequality</a:t>
            </a:r>
          </a:p>
        </p:txBody>
      </p:sp>
      <p:pic>
        <p:nvPicPr>
          <p:cNvPr id="10" name="Picture 4" descr="Fonds National de la Recherche Luxembour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683" y="291149"/>
            <a:ext cx="3760224" cy="773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86" name="Picture 2" descr="Résultats de recherche d'images pour « lisdatacenter »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683" y="1461932"/>
            <a:ext cx="1880112" cy="21394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3052564" y="3861048"/>
            <a:ext cx="586087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u="sng" dirty="0"/>
              <a:t>www.louischauvel.org/espanet_2015.htm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59943B4E-B585-4432-82C2-BAC1C52BCD43}" type="slidenum">
              <a:rPr lang="fr-FR" sz="1400"/>
              <a:pPr/>
              <a:t>10</a:t>
            </a:fld>
            <a:endParaRPr lang="fr-FR" sz="1400"/>
          </a:p>
        </p:txBody>
      </p:sp>
      <p:sp>
        <p:nvSpPr>
          <p:cNvPr id="3075" name="Rectangle 2"/>
          <p:cNvSpPr>
            <a:spLocks noChangeArrowheads="1"/>
          </p:cNvSpPr>
          <p:nvPr/>
        </p:nvSpPr>
        <p:spPr bwMode="auto">
          <a:xfrm>
            <a:off x="632520" y="965200"/>
            <a:ext cx="8663880" cy="495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9352" tIns="39676" rIns="79352" bIns="39676"/>
          <a:lstStyle/>
          <a:p>
            <a:pPr marL="995363" lvl="3" indent="-247650" defTabSz="957263">
              <a:spcBef>
                <a:spcPct val="20000"/>
              </a:spcBef>
              <a:tabLst>
                <a:tab pos="741363" algn="l"/>
              </a:tabLst>
            </a:pPr>
            <a:endParaRPr lang="en-US" sz="800" dirty="0"/>
          </a:p>
          <a:p>
            <a:pPr defTabSz="957263">
              <a:spcBef>
                <a:spcPts val="300"/>
              </a:spcBef>
              <a:spcAft>
                <a:spcPts val="300"/>
              </a:spcAft>
              <a:tabLst>
                <a:tab pos="741363" algn="l"/>
              </a:tabLst>
            </a:pPr>
            <a:r>
              <a:rPr lang="en-US" b="1" dirty="0" smtClean="0">
                <a:solidFill>
                  <a:srgbClr val="000000"/>
                </a:solidFill>
              </a:rPr>
              <a:t>0.   The central question : different shapes of inequality  </a:t>
            </a:r>
            <a:br>
              <a:rPr lang="en-US" b="1" dirty="0" smtClean="0">
                <a:solidFill>
                  <a:srgbClr val="000000"/>
                </a:solidFill>
              </a:rPr>
            </a:br>
            <a:r>
              <a:rPr lang="en-US" b="1" dirty="0" smtClean="0">
                <a:solidFill>
                  <a:srgbClr val="000000"/>
                </a:solidFill>
              </a:rPr>
              <a:t>	&amp; the middle classes</a:t>
            </a:r>
          </a:p>
          <a:p>
            <a:pPr defTabSz="957263">
              <a:spcBef>
                <a:spcPts val="300"/>
              </a:spcBef>
              <a:spcAft>
                <a:spcPts val="300"/>
              </a:spcAft>
              <a:tabLst>
                <a:tab pos="741363" algn="l"/>
              </a:tabLst>
            </a:pPr>
            <a:endParaRPr lang="en-US" b="1" dirty="0" smtClean="0">
              <a:solidFill>
                <a:srgbClr val="000000"/>
              </a:solidFill>
            </a:endParaRPr>
          </a:p>
          <a:p>
            <a:pPr marL="361950" indent="-361950" defTabSz="957263">
              <a:spcBef>
                <a:spcPts val="300"/>
              </a:spcBef>
              <a:spcAft>
                <a:spcPts val="300"/>
              </a:spcAft>
              <a:buFontTx/>
              <a:buAutoNum type="arabicPeriod"/>
              <a:tabLst>
                <a:tab pos="741363" algn="l"/>
              </a:tabLst>
            </a:pPr>
            <a:r>
              <a:rPr lang="en-US" b="1" dirty="0" smtClean="0">
                <a:solidFill>
                  <a:srgbClr val="000000"/>
                </a:solidFill>
              </a:rPr>
              <a:t>A new methodological tool: the isograph</a:t>
            </a:r>
          </a:p>
          <a:p>
            <a:pPr marL="361950" indent="-361950" defTabSz="957263">
              <a:spcBef>
                <a:spcPts val="300"/>
              </a:spcBef>
              <a:spcAft>
                <a:spcPts val="300"/>
              </a:spcAft>
              <a:buFontTx/>
              <a:buAutoNum type="arabicPeriod"/>
              <a:tabLst>
                <a:tab pos="741363" algn="l"/>
              </a:tabLst>
            </a:pPr>
            <a:r>
              <a:rPr lang="en-US" b="1" dirty="0">
                <a:solidFill>
                  <a:srgbClr val="000000"/>
                </a:solidFill>
              </a:rPr>
              <a:t>Data : LIS </a:t>
            </a:r>
            <a:r>
              <a:rPr lang="en-US" b="1" dirty="0" err="1">
                <a:solidFill>
                  <a:srgbClr val="000000"/>
                </a:solidFill>
              </a:rPr>
              <a:t>microdatasets</a:t>
            </a:r>
            <a:r>
              <a:rPr lang="en-US" b="1" dirty="0">
                <a:solidFill>
                  <a:srgbClr val="000000"/>
                </a:solidFill>
              </a:rPr>
              <a:t> of 25 western countries </a:t>
            </a:r>
          </a:p>
          <a:p>
            <a:pPr marL="361950" indent="-361950" defTabSz="957263">
              <a:spcBef>
                <a:spcPts val="300"/>
              </a:spcBef>
              <a:spcAft>
                <a:spcPts val="300"/>
              </a:spcAft>
              <a:buFontTx/>
              <a:buAutoNum type="arabicPeriod"/>
              <a:tabLst>
                <a:tab pos="741363" algn="l"/>
              </a:tabLst>
            </a:pPr>
            <a:r>
              <a:rPr lang="en-US" b="1" dirty="0" smtClean="0">
                <a:solidFill>
                  <a:srgbClr val="000000"/>
                </a:solidFill>
              </a:rPr>
              <a:t>Empirical changes of isograph shapes</a:t>
            </a:r>
          </a:p>
          <a:p>
            <a:pPr marL="361950" indent="-361950" defTabSz="957263">
              <a:spcBef>
                <a:spcPts val="300"/>
              </a:spcBef>
              <a:spcAft>
                <a:spcPts val="300"/>
              </a:spcAft>
              <a:buFontTx/>
              <a:buAutoNum type="arabicPeriod"/>
              <a:tabLst>
                <a:tab pos="741363" algn="l"/>
              </a:tabLst>
            </a:pPr>
            <a:r>
              <a:rPr lang="en-US" b="1" dirty="0" smtClean="0">
                <a:solidFill>
                  <a:srgbClr val="000000"/>
                </a:solidFill>
              </a:rPr>
              <a:t>Impact of changes : simulations </a:t>
            </a:r>
          </a:p>
          <a:p>
            <a:pPr marL="361950" indent="-361950" defTabSz="957263">
              <a:spcBef>
                <a:spcPts val="300"/>
              </a:spcBef>
              <a:spcAft>
                <a:spcPts val="300"/>
              </a:spcAft>
              <a:buFontTx/>
              <a:buAutoNum type="arabicPeriod"/>
              <a:tabLst>
                <a:tab pos="741363" algn="l"/>
              </a:tabLst>
            </a:pPr>
            <a:r>
              <a:rPr lang="en-US" b="1" dirty="0" smtClean="0">
                <a:solidFill>
                  <a:srgbClr val="000000"/>
                </a:solidFill>
              </a:rPr>
              <a:t>A typology of inequality shapes and the middle classes</a:t>
            </a:r>
          </a:p>
          <a:p>
            <a:pPr marL="361950" indent="-361950" defTabSz="957263">
              <a:spcBef>
                <a:spcPts val="300"/>
              </a:spcBef>
              <a:spcAft>
                <a:spcPts val="300"/>
              </a:spcAft>
              <a:buFontTx/>
              <a:buAutoNum type="arabicPeriod"/>
              <a:tabLst>
                <a:tab pos="741363" algn="l"/>
              </a:tabLst>
            </a:pPr>
            <a:r>
              <a:rPr lang="en-US" b="1" dirty="0" smtClean="0">
                <a:solidFill>
                  <a:srgbClr val="000000"/>
                </a:solidFill>
              </a:rPr>
              <a:t>Conclusions : earnings, redistributions, public policies </a:t>
            </a:r>
            <a:br>
              <a:rPr lang="en-US" b="1" dirty="0" smtClean="0">
                <a:solidFill>
                  <a:srgbClr val="000000"/>
                </a:solidFill>
              </a:rPr>
            </a:br>
            <a:r>
              <a:rPr lang="en-US" b="1" dirty="0" smtClean="0">
                <a:solidFill>
                  <a:srgbClr val="000000"/>
                </a:solidFill>
              </a:rPr>
              <a:t>and the interests of the middle classes</a:t>
            </a:r>
            <a:endParaRPr lang="en-US" b="1" dirty="0">
              <a:solidFill>
                <a:srgbClr val="000000"/>
              </a:solidFill>
            </a:endParaRPr>
          </a:p>
          <a:p>
            <a:pPr marL="661988" lvl="2" indent="-247650" defTabSz="957263">
              <a:spcBef>
                <a:spcPct val="20000"/>
              </a:spcBef>
              <a:buClr>
                <a:schemeClr val="tx1"/>
              </a:buClr>
              <a:buFont typeface="Zapf Dingbats" charset="2"/>
              <a:buChar char="l"/>
              <a:tabLst>
                <a:tab pos="741363" algn="l"/>
              </a:tabLst>
            </a:pPr>
            <a:endParaRPr lang="en-US" b="1" dirty="0"/>
          </a:p>
          <a:p>
            <a:pPr marL="361950" indent="-361950" defTabSz="957263">
              <a:spcBef>
                <a:spcPct val="20000"/>
              </a:spcBef>
              <a:spcAft>
                <a:spcPct val="100000"/>
              </a:spcAft>
              <a:tabLst>
                <a:tab pos="741363" algn="l"/>
              </a:tabLst>
            </a:pPr>
            <a:endParaRPr lang="en-US" sz="1800" b="1" dirty="0"/>
          </a:p>
        </p:txBody>
      </p:sp>
      <p:sp>
        <p:nvSpPr>
          <p:cNvPr id="2" name="Right Arrow 1"/>
          <p:cNvSpPr/>
          <p:nvPr/>
        </p:nvSpPr>
        <p:spPr bwMode="auto">
          <a:xfrm rot="9074288">
            <a:off x="6346548" y="2075321"/>
            <a:ext cx="1368152" cy="432048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9521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2F05CC69-4E73-4CDD-8E53-28FDC48776D6}" type="slidenum">
              <a:rPr lang="fr-FR" sz="1400"/>
              <a:pPr/>
              <a:t>11</a:t>
            </a:fld>
            <a:endParaRPr lang="fr-FR" sz="1400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00025" y="-531440"/>
            <a:ext cx="9705975" cy="6597650"/>
          </a:xfrm>
          <a:noFill/>
        </p:spPr>
        <p:txBody>
          <a:bodyPr/>
          <a:lstStyle/>
          <a:p>
            <a:pPr marL="995363" lvl="3" indent="-247650"/>
            <a:endParaRPr lang="en-US" sz="1900" b="1" dirty="0" smtClean="0">
              <a:solidFill>
                <a:srgbClr val="000000"/>
              </a:solidFill>
            </a:endParaRPr>
          </a:p>
          <a:p>
            <a:pPr marL="488950" lvl="1" indent="-323850">
              <a:spcBef>
                <a:spcPts val="500"/>
              </a:spcBef>
              <a:spcAft>
                <a:spcPts val="500"/>
              </a:spcAft>
              <a:buFont typeface="Zapf Dingbats" charset="2"/>
              <a:buNone/>
            </a:pPr>
            <a:r>
              <a:rPr lang="en-US" sz="2900" dirty="0" smtClean="0">
                <a:solidFill>
                  <a:srgbClr val="000000"/>
                </a:solidFill>
              </a:rPr>
              <a:t/>
            </a:r>
            <a:br>
              <a:rPr lang="en-US" sz="2900" dirty="0" smtClean="0">
                <a:solidFill>
                  <a:srgbClr val="000000"/>
                </a:solidFill>
              </a:rPr>
            </a:br>
            <a:endParaRPr lang="en-US" sz="2100" b="0" dirty="0" smtClean="0">
              <a:solidFill>
                <a:srgbClr val="000000"/>
              </a:solidFill>
            </a:endParaRPr>
          </a:p>
          <a:p>
            <a:pPr marL="488950" lvl="1" indent="-323850">
              <a:spcBef>
                <a:spcPts val="500"/>
              </a:spcBef>
              <a:spcAft>
                <a:spcPts val="500"/>
              </a:spcAft>
              <a:buFont typeface="Wingdings" pitchFamily="2" charset="2"/>
              <a:buChar char="Ø"/>
            </a:pPr>
            <a:r>
              <a:rPr lang="en-US" sz="2100" b="0" dirty="0" smtClean="0">
                <a:solidFill>
                  <a:srgbClr val="000000"/>
                </a:solidFill>
              </a:rPr>
              <a:t>Consider </a:t>
            </a:r>
            <a:br>
              <a:rPr lang="en-US" sz="2100" b="0" dirty="0" smtClean="0">
                <a:solidFill>
                  <a:srgbClr val="000000"/>
                </a:solidFill>
              </a:rPr>
            </a:br>
            <a:r>
              <a:rPr lang="en-US" sz="2100" b="0" dirty="0">
                <a:solidFill>
                  <a:srgbClr val="000000"/>
                </a:solidFill>
              </a:rPr>
              <a:t>log(M) </a:t>
            </a:r>
            <a:r>
              <a:rPr lang="en-US" sz="2100" b="0" dirty="0" smtClean="0">
                <a:solidFill>
                  <a:srgbClr val="000000"/>
                </a:solidFill>
              </a:rPr>
              <a:t>where M </a:t>
            </a:r>
            <a:r>
              <a:rPr lang="en-US" sz="2100" b="0" dirty="0">
                <a:solidFill>
                  <a:srgbClr val="000000"/>
                </a:solidFill>
              </a:rPr>
              <a:t>is the </a:t>
            </a:r>
            <a:r>
              <a:rPr lang="en-US" sz="2100" b="0" dirty="0" smtClean="0">
                <a:solidFill>
                  <a:srgbClr val="000000"/>
                </a:solidFill>
              </a:rPr>
              <a:t>“</a:t>
            </a:r>
            <a:r>
              <a:rPr lang="en-US" sz="2100" b="0" dirty="0" err="1" smtClean="0">
                <a:solidFill>
                  <a:srgbClr val="000000"/>
                </a:solidFill>
              </a:rPr>
              <a:t>medianized</a:t>
            </a:r>
            <a:r>
              <a:rPr lang="en-US" sz="2100" b="0" dirty="0" smtClean="0">
                <a:solidFill>
                  <a:srgbClr val="000000"/>
                </a:solidFill>
              </a:rPr>
              <a:t>” </a:t>
            </a:r>
            <a:r>
              <a:rPr lang="en-US" sz="2100" b="0" dirty="0" err="1">
                <a:solidFill>
                  <a:srgbClr val="000000"/>
                </a:solidFill>
              </a:rPr>
              <a:t>eq</a:t>
            </a:r>
            <a:r>
              <a:rPr lang="en-US" sz="2100" b="0" dirty="0">
                <a:solidFill>
                  <a:srgbClr val="000000"/>
                </a:solidFill>
              </a:rPr>
              <a:t> income </a:t>
            </a:r>
            <a:endParaRPr lang="en-US" sz="2100" b="0" dirty="0" smtClean="0">
              <a:solidFill>
                <a:srgbClr val="000000"/>
              </a:solidFill>
            </a:endParaRPr>
          </a:p>
          <a:p>
            <a:pPr marL="488950" lvl="1" indent="-323850">
              <a:spcBef>
                <a:spcPts val="500"/>
              </a:spcBef>
              <a:spcAft>
                <a:spcPts val="500"/>
              </a:spcAft>
              <a:buFont typeface="Wingdings" pitchFamily="2" charset="2"/>
              <a:buChar char="Ø"/>
            </a:pPr>
            <a:r>
              <a:rPr lang="en-US" sz="2100" b="0" dirty="0" smtClean="0">
                <a:solidFill>
                  <a:srgbClr val="000000"/>
                </a:solidFill>
              </a:rPr>
              <a:t>Logit-rank=log (p / (</a:t>
            </a:r>
            <a:r>
              <a:rPr lang="en-US" sz="2100" b="0" dirty="0">
                <a:solidFill>
                  <a:srgbClr val="000000"/>
                </a:solidFill>
              </a:rPr>
              <a:t>1- </a:t>
            </a:r>
            <a:r>
              <a:rPr lang="en-US" sz="2100" b="0" dirty="0" smtClean="0">
                <a:solidFill>
                  <a:srgbClr val="000000"/>
                </a:solidFill>
              </a:rPr>
              <a:t>p) ) where </a:t>
            </a:r>
            <a:r>
              <a:rPr lang="en-US" sz="2100" b="0" dirty="0">
                <a:solidFill>
                  <a:srgbClr val="000000"/>
                </a:solidFill>
              </a:rPr>
              <a:t> </a:t>
            </a:r>
            <a:r>
              <a:rPr lang="en-US" sz="2100" b="0" dirty="0" smtClean="0">
                <a:solidFill>
                  <a:srgbClr val="000000"/>
                </a:solidFill>
              </a:rPr>
              <a:t>p is the “fractional rank” ( 0 &lt; p &lt; 1)</a:t>
            </a:r>
          </a:p>
          <a:p>
            <a:pPr marL="488950" lvl="1" indent="-323850">
              <a:spcBef>
                <a:spcPts val="500"/>
              </a:spcBef>
              <a:spcAft>
                <a:spcPts val="500"/>
              </a:spcAft>
              <a:buFont typeface="Wingdings" pitchFamily="2" charset="2"/>
              <a:buChar char="Ø"/>
            </a:pPr>
            <a:r>
              <a:rPr lang="en-US" sz="2100" b="0" dirty="0" smtClean="0">
                <a:solidFill>
                  <a:srgbClr val="000000"/>
                </a:solidFill>
              </a:rPr>
              <a:t>We graph ln(M) by logit(p) =&gt; “almost” a straight line  </a:t>
            </a:r>
          </a:p>
        </p:txBody>
      </p:sp>
      <p:sp>
        <p:nvSpPr>
          <p:cNvPr id="4106" name="Rectangle 11"/>
          <p:cNvSpPr>
            <a:spLocks noChangeArrowheads="1"/>
          </p:cNvSpPr>
          <p:nvPr/>
        </p:nvSpPr>
        <p:spPr bwMode="auto">
          <a:xfrm>
            <a:off x="-303584" y="161925"/>
            <a:ext cx="10200228" cy="11757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914400" lvl="1" indent="-457200">
              <a:spcBef>
                <a:spcPct val="20000"/>
              </a:spcBef>
              <a:buClr>
                <a:schemeClr val="tx1"/>
              </a:buClr>
              <a:buFont typeface="Zapf Dingbats" charset="2"/>
              <a:buNone/>
            </a:pPr>
            <a:r>
              <a:rPr lang="en-US" sz="3200" b="1" i="1" dirty="0" smtClean="0"/>
              <a:t>1- From Pareto log-log to Pen’s Parade, and to logit-log</a:t>
            </a:r>
            <a:endParaRPr lang="en-US" sz="3200" b="1" i="1" dirty="0"/>
          </a:p>
          <a:p>
            <a:pPr marL="914400" lvl="1" indent="-457200">
              <a:spcBef>
                <a:spcPct val="20000"/>
              </a:spcBef>
              <a:buClr>
                <a:schemeClr val="tx1"/>
              </a:buClr>
              <a:buFont typeface="Zapf Dingbats" charset="2"/>
              <a:buNone/>
            </a:pPr>
            <a:r>
              <a:rPr lang="en-US" sz="3200" dirty="0" smtClean="0"/>
              <a:t> </a:t>
            </a:r>
            <a:endParaRPr lang="en-US" sz="3200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3214" y="2643672"/>
            <a:ext cx="5400066" cy="39536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8" name="Straight Connector 7"/>
          <p:cNvCxnSpPr/>
          <p:nvPr/>
        </p:nvCxnSpPr>
        <p:spPr bwMode="auto">
          <a:xfrm>
            <a:off x="2792760" y="4365104"/>
            <a:ext cx="4392488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" name="Straight Connector 8"/>
          <p:cNvCxnSpPr/>
          <p:nvPr/>
        </p:nvCxnSpPr>
        <p:spPr bwMode="auto">
          <a:xfrm flipV="1">
            <a:off x="4953000" y="3356992"/>
            <a:ext cx="0" cy="244827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" name="Rectangle 9"/>
          <p:cNvSpPr/>
          <p:nvPr/>
        </p:nvSpPr>
        <p:spPr>
          <a:xfrm>
            <a:off x="4304928" y="6135687"/>
            <a:ext cx="4953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i="1" smtClean="0"/>
              <a:t>Logit (p)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2792760" y="2895327"/>
            <a:ext cx="4953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i="1" dirty="0" smtClean="0"/>
              <a:t>Y=Ln(M </a:t>
            </a:r>
            <a:r>
              <a:rPr lang="en-US" b="1" i="1" dirty="0" err="1" smtClean="0"/>
              <a:t>medianized</a:t>
            </a:r>
            <a:r>
              <a:rPr lang="en-US" b="1" i="1" dirty="0" smtClean="0"/>
              <a:t> income) 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7473280" y="3903439"/>
            <a:ext cx="2412840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If this is a perfect </a:t>
            </a:r>
            <a:br>
              <a:rPr lang="en-US" dirty="0" smtClean="0"/>
            </a:br>
            <a:r>
              <a:rPr lang="en-US" dirty="0" smtClean="0"/>
              <a:t>straight line </a:t>
            </a:r>
          </a:p>
          <a:p>
            <a:r>
              <a:rPr lang="en-US" dirty="0" smtClean="0">
                <a:latin typeface="Symbol" panose="05050102010706020507" pitchFamily="18" charset="2"/>
              </a:rPr>
              <a:t>a</a:t>
            </a:r>
            <a:r>
              <a:rPr lang="en-US" dirty="0" smtClean="0"/>
              <a:t> =  Gini index</a:t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GB" dirty="0" err="1" smtClean="0"/>
              <a:t>Dagum</a:t>
            </a:r>
            <a:r>
              <a:rPr lang="en-GB" dirty="0" smtClean="0"/>
              <a:t> 1975) </a:t>
            </a:r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344488" y="5011434"/>
            <a:ext cx="189507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X=Logit-rank</a:t>
            </a: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 bwMode="auto">
          <a:xfrm>
            <a:off x="1496616" y="5473099"/>
            <a:ext cx="2232248" cy="89342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899871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2"/>
          <p:cNvSpPr txBox="1">
            <a:spLocks noChangeArrowheads="1"/>
          </p:cNvSpPr>
          <p:nvPr/>
        </p:nvSpPr>
        <p:spPr bwMode="auto">
          <a:xfrm>
            <a:off x="200027" y="-365760"/>
            <a:ext cx="9216452" cy="64319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9352" tIns="39676" rIns="79352" bIns="39676" numCol="1" anchor="t" anchorCtr="0" compatLnSpc="1">
            <a:prstTxWarp prst="textNoShape">
              <a:avLst/>
            </a:prstTxWarp>
          </a:bodyPr>
          <a:lstStyle>
            <a:lvl1pPr marL="342900" indent="-342900" algn="l" defTabSz="957263" rtl="0" eaLnBrk="0" fontAlgn="base" hangingPunct="0">
              <a:spcBef>
                <a:spcPct val="20000"/>
              </a:spcBef>
              <a:spcAft>
                <a:spcPct val="100000"/>
              </a:spcAft>
              <a:tabLst>
                <a:tab pos="741363" algn="l"/>
              </a:tabLst>
              <a:defRPr sz="19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49238" indent="-84138" algn="l" defTabSz="957263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Zapf Dingbats" charset="2"/>
              <a:buChar char="l"/>
              <a:tabLst>
                <a:tab pos="741363" algn="l"/>
              </a:tabLst>
              <a:defRPr sz="1700" b="1">
                <a:solidFill>
                  <a:schemeClr val="tx1"/>
                </a:solidFill>
                <a:latin typeface="+mn-lt"/>
              </a:defRPr>
            </a:lvl2pPr>
            <a:lvl3pPr marL="582613" indent="-168275" algn="l" defTabSz="957263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Zapf Dingbats" charset="2"/>
              <a:buChar char="l"/>
              <a:tabLst>
                <a:tab pos="741363" algn="l"/>
              </a:tabLst>
              <a:defRPr sz="1300" b="1">
                <a:solidFill>
                  <a:schemeClr val="tx1"/>
                </a:solidFill>
                <a:latin typeface="+mn-lt"/>
              </a:defRPr>
            </a:lvl3pPr>
            <a:lvl4pPr marL="747713" indent="623888" algn="l" defTabSz="957263" rtl="0" eaLnBrk="0" fontAlgn="base" hangingPunct="0">
              <a:spcBef>
                <a:spcPct val="20000"/>
              </a:spcBef>
              <a:spcAft>
                <a:spcPct val="0"/>
              </a:spcAft>
              <a:tabLst>
                <a:tab pos="741363" algn="l"/>
              </a:tabLst>
              <a:defRPr sz="1300">
                <a:solidFill>
                  <a:schemeClr val="tx1"/>
                </a:solidFill>
                <a:latin typeface="+mn-lt"/>
              </a:defRPr>
            </a:lvl4pPr>
            <a:lvl5pPr marL="995363" indent="74613" algn="l" defTabSz="957263" rtl="0" eaLnBrk="0" fontAlgn="base" hangingPunct="0">
              <a:spcBef>
                <a:spcPct val="20000"/>
              </a:spcBef>
              <a:spcAft>
                <a:spcPct val="0"/>
              </a:spcAft>
              <a:tabLst>
                <a:tab pos="741363" algn="l"/>
              </a:tabLst>
              <a:defRPr sz="1100">
                <a:solidFill>
                  <a:schemeClr val="tx1"/>
                </a:solidFill>
                <a:latin typeface="+mn-lt"/>
              </a:defRPr>
            </a:lvl5pPr>
            <a:lvl6pPr marL="1452563" indent="74613" algn="l" defTabSz="957263" rtl="0" eaLnBrk="0" fontAlgn="base" hangingPunct="0">
              <a:spcBef>
                <a:spcPct val="20000"/>
              </a:spcBef>
              <a:spcAft>
                <a:spcPct val="0"/>
              </a:spcAft>
              <a:tabLst>
                <a:tab pos="741363" algn="l"/>
              </a:tabLst>
              <a:defRPr sz="1100">
                <a:solidFill>
                  <a:schemeClr val="tx1"/>
                </a:solidFill>
                <a:latin typeface="+mn-lt"/>
              </a:defRPr>
            </a:lvl6pPr>
            <a:lvl7pPr marL="1909763" indent="74613" algn="l" defTabSz="957263" rtl="0" eaLnBrk="0" fontAlgn="base" hangingPunct="0">
              <a:spcBef>
                <a:spcPct val="20000"/>
              </a:spcBef>
              <a:spcAft>
                <a:spcPct val="0"/>
              </a:spcAft>
              <a:tabLst>
                <a:tab pos="741363" algn="l"/>
              </a:tabLst>
              <a:defRPr sz="1100">
                <a:solidFill>
                  <a:schemeClr val="tx1"/>
                </a:solidFill>
                <a:latin typeface="+mn-lt"/>
              </a:defRPr>
            </a:lvl7pPr>
            <a:lvl8pPr marL="2366963" indent="74613" algn="l" defTabSz="957263" rtl="0" eaLnBrk="0" fontAlgn="base" hangingPunct="0">
              <a:spcBef>
                <a:spcPct val="20000"/>
              </a:spcBef>
              <a:spcAft>
                <a:spcPct val="0"/>
              </a:spcAft>
              <a:tabLst>
                <a:tab pos="741363" algn="l"/>
              </a:tabLst>
              <a:defRPr sz="1100">
                <a:solidFill>
                  <a:schemeClr val="tx1"/>
                </a:solidFill>
                <a:latin typeface="+mn-lt"/>
              </a:defRPr>
            </a:lvl8pPr>
            <a:lvl9pPr marL="2824163" indent="74613" algn="l" defTabSz="957263" rtl="0" eaLnBrk="0" fontAlgn="base" hangingPunct="0">
              <a:spcBef>
                <a:spcPct val="20000"/>
              </a:spcBef>
              <a:spcAft>
                <a:spcPct val="0"/>
              </a:spcAft>
              <a:tabLst>
                <a:tab pos="741363" algn="l"/>
              </a:tabLst>
              <a:defRPr sz="1100">
                <a:solidFill>
                  <a:schemeClr val="tx1"/>
                </a:solidFill>
                <a:latin typeface="+mn-lt"/>
              </a:defRPr>
            </a:lvl9pPr>
          </a:lstStyle>
          <a:p>
            <a:pPr marL="995363" lvl="3" indent="-247650"/>
            <a:endParaRPr lang="en-US" sz="1900" b="1" kern="0" dirty="0" smtClean="0">
              <a:solidFill>
                <a:srgbClr val="000000"/>
              </a:solidFill>
            </a:endParaRPr>
          </a:p>
          <a:p>
            <a:pPr marL="488950" lvl="1" indent="-323850">
              <a:spcBef>
                <a:spcPts val="500"/>
              </a:spcBef>
              <a:spcAft>
                <a:spcPts val="500"/>
              </a:spcAft>
              <a:buFont typeface="Zapf Dingbats" charset="2"/>
              <a:buNone/>
            </a:pPr>
            <a:r>
              <a:rPr lang="en-US" sz="2900" kern="0" dirty="0" smtClean="0">
                <a:solidFill>
                  <a:srgbClr val="000000"/>
                </a:solidFill>
              </a:rPr>
              <a:t/>
            </a:r>
            <a:br>
              <a:rPr lang="en-US" sz="2900" kern="0" dirty="0" smtClean="0">
                <a:solidFill>
                  <a:srgbClr val="000000"/>
                </a:solidFill>
              </a:rPr>
            </a:br>
            <a:endParaRPr lang="en-US" sz="2100" b="0" kern="0" dirty="0" smtClean="0">
              <a:solidFill>
                <a:srgbClr val="000000"/>
              </a:solidFill>
            </a:endParaRPr>
          </a:p>
          <a:p>
            <a:pPr marL="488950" lvl="1" indent="-323850">
              <a:spcBef>
                <a:spcPts val="500"/>
              </a:spcBef>
              <a:spcAft>
                <a:spcPts val="500"/>
              </a:spcAft>
              <a:buFont typeface="Wingdings" pitchFamily="2" charset="2"/>
              <a:buChar char="Ø"/>
            </a:pPr>
            <a:r>
              <a:rPr lang="en-US" sz="1800" b="0" kern="0" dirty="0" smtClean="0">
                <a:solidFill>
                  <a:srgbClr val="000000"/>
                </a:solidFill>
              </a:rPr>
              <a:t>Logit-rank transformation is a convenient tool to transform ordinal variables in </a:t>
            </a:r>
            <a:br>
              <a:rPr lang="en-US" sz="1800" b="0" kern="0" dirty="0" smtClean="0">
                <a:solidFill>
                  <a:srgbClr val="000000"/>
                </a:solidFill>
              </a:rPr>
            </a:br>
            <a:r>
              <a:rPr lang="en-US" sz="1800" b="0" kern="0" dirty="0" smtClean="0">
                <a:solidFill>
                  <a:srgbClr val="000000"/>
                </a:solidFill>
              </a:rPr>
              <a:t>]–infinite ; + infinite[  standardized distribution</a:t>
            </a:r>
          </a:p>
          <a:p>
            <a:pPr marL="488950" lvl="1" indent="-323850">
              <a:spcBef>
                <a:spcPts val="500"/>
              </a:spcBef>
              <a:spcAft>
                <a:spcPts val="500"/>
              </a:spcAft>
              <a:buFont typeface="Wingdings" pitchFamily="2" charset="2"/>
              <a:buChar char="Ø"/>
            </a:pPr>
            <a:r>
              <a:rPr lang="en-US" sz="1800" b="0" kern="0" dirty="0" smtClean="0">
                <a:solidFill>
                  <a:srgbClr val="000000"/>
                </a:solidFill>
              </a:rPr>
              <a:t>In the context of distributional analysis, it provides a “net of distributional change” relative reference position of individuals and of groups </a:t>
            </a:r>
          </a:p>
          <a:p>
            <a:pPr marL="488950" lvl="1" indent="-323850">
              <a:spcBef>
                <a:spcPts val="500"/>
              </a:spcBef>
              <a:spcAft>
                <a:spcPts val="500"/>
              </a:spcAft>
              <a:buFont typeface="Wingdings" pitchFamily="2" charset="2"/>
              <a:buChar char="Ø"/>
            </a:pPr>
            <a:r>
              <a:rPr lang="en-US" sz="1800" b="0" kern="0" dirty="0" smtClean="0">
                <a:solidFill>
                  <a:srgbClr val="000000"/>
                </a:solidFill>
              </a:rPr>
              <a:t>It is more convenient than percentiles levels [between 0 and 1] that present border issues </a:t>
            </a:r>
          </a:p>
          <a:p>
            <a:pPr marL="488950" lvl="1" indent="-323850">
              <a:spcBef>
                <a:spcPts val="500"/>
              </a:spcBef>
              <a:spcAft>
                <a:spcPts val="500"/>
              </a:spcAft>
              <a:buFont typeface="Wingdings" pitchFamily="2" charset="2"/>
              <a:buChar char="Ø"/>
            </a:pPr>
            <a:r>
              <a:rPr lang="en-US" sz="1800" b="0" kern="0" dirty="0" smtClean="0">
                <a:solidFill>
                  <a:srgbClr val="000000"/>
                </a:solidFill>
              </a:rPr>
              <a:t>Useful in income volatility analysis and in contexts where “positional” aspects are central </a:t>
            </a:r>
          </a:p>
        </p:txBody>
      </p:sp>
      <p:sp>
        <p:nvSpPr>
          <p:cNvPr id="4098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81038" y="5374720"/>
            <a:ext cx="2228850" cy="365125"/>
          </a:xfrm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2F05CC69-4E73-4CDD-8E53-28FDC48776D6}" type="slidenum">
              <a:rPr lang="fr-FR" sz="1400"/>
              <a:pPr/>
              <a:t>12</a:t>
            </a:fld>
            <a:endParaRPr lang="fr-FR" sz="1400"/>
          </a:p>
        </p:txBody>
      </p:sp>
      <p:sp>
        <p:nvSpPr>
          <p:cNvPr id="4106" name="Rectangle 11"/>
          <p:cNvSpPr>
            <a:spLocks noChangeArrowheads="1"/>
          </p:cNvSpPr>
          <p:nvPr/>
        </p:nvSpPr>
        <p:spPr bwMode="auto">
          <a:xfrm>
            <a:off x="144369" y="161926"/>
            <a:ext cx="8476036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lvl="1" indent="-457200">
              <a:lnSpc>
                <a:spcPct val="90000"/>
              </a:lnSpc>
              <a:spcBef>
                <a:spcPct val="0"/>
              </a:spcBef>
              <a:buClr>
                <a:schemeClr val="tx1"/>
              </a:buClr>
              <a:buFont typeface="Zapf Dingbats" charset="2"/>
              <a:buNone/>
            </a:pPr>
            <a:r>
              <a:rPr lang="en-US" sz="4000" b="1" dirty="0" smtClean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Logit-Rank </a:t>
            </a:r>
            <a:r>
              <a:rPr lang="en-US" sz="4000" b="1" dirty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&amp; </a:t>
            </a:r>
            <a:r>
              <a:rPr lang="en-US" sz="4000" b="1" dirty="0" smtClean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Applications </a:t>
            </a:r>
            <a:endParaRPr lang="en-US" sz="4000" b="1" dirty="0">
              <a:solidFill>
                <a:schemeClr val="accent1">
                  <a:lumMod val="75000"/>
                </a:schemeClr>
              </a:solidFill>
              <a:latin typeface="+mj-lt"/>
              <a:ea typeface="+mj-ea"/>
              <a:cs typeface="+mj-cs"/>
            </a:endParaRPr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2189566"/>
              </p:ext>
            </p:extLst>
          </p:nvPr>
        </p:nvGraphicFramePr>
        <p:xfrm>
          <a:off x="166221" y="3510062"/>
          <a:ext cx="9985970" cy="1384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7" name="Document" r:id="rId5" imgW="9073715" imgH="1029963" progId="Word.Document.12">
                  <p:embed/>
                </p:oleObj>
              </mc:Choice>
              <mc:Fallback>
                <p:oleObj name="Document" r:id="rId5" imgW="9073715" imgH="1029963" progId="Word.Document.1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6221" y="3510062"/>
                        <a:ext cx="9985970" cy="1384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Line Callout 2 11"/>
          <p:cNvSpPr/>
          <p:nvPr/>
        </p:nvSpPr>
        <p:spPr>
          <a:xfrm>
            <a:off x="5441018" y="3281084"/>
            <a:ext cx="830356" cy="699246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131681"/>
              <a:gd name="adj6" fmla="val -4008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0 is median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7" name="Line Callout 2 16"/>
          <p:cNvSpPr/>
          <p:nvPr/>
        </p:nvSpPr>
        <p:spPr>
          <a:xfrm>
            <a:off x="6810372" y="3040055"/>
            <a:ext cx="830356" cy="971651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131681"/>
              <a:gd name="adj6" fmla="val -4008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2 is close to top decile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8" name="Line Callout 2 17"/>
          <p:cNvSpPr/>
          <p:nvPr/>
        </p:nvSpPr>
        <p:spPr>
          <a:xfrm>
            <a:off x="6001867" y="5225064"/>
            <a:ext cx="830356" cy="1102186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-57573"/>
              <a:gd name="adj6" fmla="val -30876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1 </a:t>
            </a:r>
            <a:r>
              <a:rPr lang="en-US" sz="1600" dirty="0">
                <a:solidFill>
                  <a:schemeClr val="tx1"/>
                </a:solidFill>
              </a:rPr>
              <a:t>is close to top </a:t>
            </a:r>
            <a:r>
              <a:rPr lang="en-US" sz="1600" dirty="0" smtClean="0">
                <a:solidFill>
                  <a:schemeClr val="tx1"/>
                </a:solidFill>
              </a:rPr>
              <a:t>quartile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9" name="Line Callout 2 18"/>
          <p:cNvSpPr/>
          <p:nvPr/>
        </p:nvSpPr>
        <p:spPr>
          <a:xfrm>
            <a:off x="7469551" y="5242994"/>
            <a:ext cx="830356" cy="1102186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-57573"/>
              <a:gd name="adj6" fmla="val -30876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3 </a:t>
            </a:r>
            <a:r>
              <a:rPr lang="en-US" sz="1600" dirty="0">
                <a:solidFill>
                  <a:schemeClr val="tx1"/>
                </a:solidFill>
              </a:rPr>
              <a:t>is close to top </a:t>
            </a:r>
            <a:r>
              <a:rPr lang="en-US" sz="1600" dirty="0" err="1" smtClean="0">
                <a:solidFill>
                  <a:schemeClr val="tx1"/>
                </a:solidFill>
              </a:rPr>
              <a:t>vingtile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20" name="Line Callout 2 19"/>
          <p:cNvSpPr/>
          <p:nvPr/>
        </p:nvSpPr>
        <p:spPr>
          <a:xfrm>
            <a:off x="8278056" y="3044538"/>
            <a:ext cx="830356" cy="971651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131681"/>
              <a:gd name="adj6" fmla="val -4008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4 is close to top 2%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8718851" y="3997371"/>
            <a:ext cx="69762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kern="0" dirty="0" smtClean="0">
                <a:solidFill>
                  <a:srgbClr val="000000"/>
                </a:solidFill>
              </a:rPr>
              <a:t>…</a:t>
            </a:r>
            <a:endParaRPr lang="en-US" sz="4000" dirty="0"/>
          </a:p>
        </p:txBody>
      </p:sp>
      <p:sp>
        <p:nvSpPr>
          <p:cNvPr id="13" name="Line Callout 2 12"/>
          <p:cNvSpPr/>
          <p:nvPr/>
        </p:nvSpPr>
        <p:spPr>
          <a:xfrm>
            <a:off x="8985448" y="5229200"/>
            <a:ext cx="830356" cy="1102186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-57573"/>
              <a:gd name="adj6" fmla="val -30876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5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>
                <a:solidFill>
                  <a:schemeClr val="tx1"/>
                </a:solidFill>
              </a:rPr>
              <a:t>is close to top </a:t>
            </a:r>
            <a:r>
              <a:rPr lang="en-US" sz="1600" dirty="0" smtClean="0">
                <a:solidFill>
                  <a:schemeClr val="tx1"/>
                </a:solidFill>
              </a:rPr>
              <a:t>1%</a:t>
            </a:r>
            <a:endParaRPr 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2461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2F05CC69-4E73-4CDD-8E53-28FDC48776D6}" type="slidenum">
              <a:rPr lang="fr-FR" sz="1400"/>
              <a:pPr/>
              <a:t>13</a:t>
            </a:fld>
            <a:endParaRPr lang="fr-FR" sz="1400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00025" y="260350"/>
            <a:ext cx="9705975" cy="6597650"/>
          </a:xfrm>
          <a:noFill/>
        </p:spPr>
        <p:txBody>
          <a:bodyPr/>
          <a:lstStyle/>
          <a:p>
            <a:pPr marL="995363" lvl="3" indent="-247650"/>
            <a:endParaRPr lang="en-US" sz="1900" b="1" dirty="0" smtClean="0">
              <a:solidFill>
                <a:srgbClr val="000000"/>
              </a:solidFill>
            </a:endParaRPr>
          </a:p>
          <a:p>
            <a:pPr marL="488950" lvl="1" indent="-323850">
              <a:spcBef>
                <a:spcPts val="500"/>
              </a:spcBef>
              <a:spcAft>
                <a:spcPts val="500"/>
              </a:spcAft>
              <a:buFont typeface="Zapf Dingbats" charset="2"/>
              <a:buNone/>
            </a:pPr>
            <a:r>
              <a:rPr lang="en-US" sz="2900" dirty="0" smtClean="0">
                <a:solidFill>
                  <a:srgbClr val="000000"/>
                </a:solidFill>
              </a:rPr>
              <a:t/>
            </a:r>
            <a:br>
              <a:rPr lang="en-US" sz="2900" dirty="0" smtClean="0">
                <a:solidFill>
                  <a:srgbClr val="000000"/>
                </a:solidFill>
              </a:rPr>
            </a:br>
            <a:endParaRPr lang="en-US" sz="2100" b="0" dirty="0" smtClean="0">
              <a:solidFill>
                <a:srgbClr val="000000"/>
              </a:solidFill>
            </a:endParaRPr>
          </a:p>
        </p:txBody>
      </p:sp>
      <p:sp>
        <p:nvSpPr>
          <p:cNvPr id="4106" name="Rectangle 11"/>
          <p:cNvSpPr>
            <a:spLocks noChangeArrowheads="1"/>
          </p:cNvSpPr>
          <p:nvPr/>
        </p:nvSpPr>
        <p:spPr bwMode="auto">
          <a:xfrm>
            <a:off x="-375592" y="161925"/>
            <a:ext cx="10296986" cy="11757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914400" lvl="1" indent="-457200">
              <a:spcBef>
                <a:spcPct val="20000"/>
              </a:spcBef>
              <a:buClr>
                <a:schemeClr val="tx1"/>
              </a:buClr>
              <a:buFont typeface="Zapf Dingbats" charset="2"/>
              <a:buNone/>
            </a:pPr>
            <a:r>
              <a:rPr lang="en-US" sz="3200" b="1" i="1" dirty="0" smtClean="0"/>
              <a:t>The Isograph = slope on the CF Graph = local inequality</a:t>
            </a:r>
            <a:endParaRPr lang="en-US" sz="3200" b="1" i="1" dirty="0"/>
          </a:p>
          <a:p>
            <a:pPr marL="914400" lvl="1" indent="-457200">
              <a:spcBef>
                <a:spcPct val="20000"/>
              </a:spcBef>
              <a:buClr>
                <a:schemeClr val="tx1"/>
              </a:buClr>
              <a:buFont typeface="Zapf Dingbats" charset="2"/>
              <a:buNone/>
            </a:pPr>
            <a:r>
              <a:rPr lang="en-US" sz="3200" dirty="0" smtClean="0"/>
              <a:t> </a:t>
            </a:r>
            <a:endParaRPr lang="en-US" sz="3200" dirty="0"/>
          </a:p>
        </p:txBody>
      </p:sp>
      <p:cxnSp>
        <p:nvCxnSpPr>
          <p:cNvPr id="5" name="Straight Connector 4"/>
          <p:cNvCxnSpPr/>
          <p:nvPr/>
        </p:nvCxnSpPr>
        <p:spPr bwMode="auto">
          <a:xfrm>
            <a:off x="1424608" y="3933056"/>
            <a:ext cx="5904656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" name="Straight Connector 6"/>
          <p:cNvCxnSpPr/>
          <p:nvPr/>
        </p:nvCxnSpPr>
        <p:spPr bwMode="auto">
          <a:xfrm>
            <a:off x="4261148" y="1916832"/>
            <a:ext cx="0" cy="424847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" name="Rectangle 11"/>
          <p:cNvSpPr/>
          <p:nvPr/>
        </p:nvSpPr>
        <p:spPr>
          <a:xfrm>
            <a:off x="3584848" y="1340768"/>
            <a:ext cx="210826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Y=Ln (</a:t>
            </a:r>
            <a:r>
              <a:rPr lang="en-US" dirty="0" err="1" smtClean="0"/>
              <a:t>medinc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7437135" y="3687415"/>
            <a:ext cx="165622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X=Logit(</a:t>
            </a:r>
            <a:r>
              <a:rPr lang="en-US" dirty="0" err="1" smtClean="0"/>
              <a:t>fr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14" name="Freeform 13"/>
          <p:cNvSpPr/>
          <p:nvPr/>
        </p:nvSpPr>
        <p:spPr bwMode="auto">
          <a:xfrm>
            <a:off x="4267200" y="2463800"/>
            <a:ext cx="2540000" cy="1473200"/>
          </a:xfrm>
          <a:custGeom>
            <a:avLst/>
            <a:gdLst>
              <a:gd name="connsiteX0" fmla="*/ 0 w 2554631"/>
              <a:gd name="connsiteY0" fmla="*/ 1490360 h 1490360"/>
              <a:gd name="connsiteX1" fmla="*/ 622300 w 2554631"/>
              <a:gd name="connsiteY1" fmla="*/ 906160 h 1490360"/>
              <a:gd name="connsiteX2" fmla="*/ 2273300 w 2554631"/>
              <a:gd name="connsiteY2" fmla="*/ 118760 h 1490360"/>
              <a:gd name="connsiteX3" fmla="*/ 2540000 w 2554631"/>
              <a:gd name="connsiteY3" fmla="*/ 17160 h 1490360"/>
              <a:gd name="connsiteX0" fmla="*/ 0 w 2540000"/>
              <a:gd name="connsiteY0" fmla="*/ 1473200 h 1473200"/>
              <a:gd name="connsiteX1" fmla="*/ 622300 w 2540000"/>
              <a:gd name="connsiteY1" fmla="*/ 889000 h 1473200"/>
              <a:gd name="connsiteX2" fmla="*/ 2540000 w 2540000"/>
              <a:gd name="connsiteY2" fmla="*/ 0 h 1473200"/>
              <a:gd name="connsiteX0" fmla="*/ 0 w 2540000"/>
              <a:gd name="connsiteY0" fmla="*/ 1473200 h 1473200"/>
              <a:gd name="connsiteX1" fmla="*/ 749300 w 2540000"/>
              <a:gd name="connsiteY1" fmla="*/ 914400 h 1473200"/>
              <a:gd name="connsiteX2" fmla="*/ 2540000 w 2540000"/>
              <a:gd name="connsiteY2" fmla="*/ 0 h 1473200"/>
              <a:gd name="connsiteX0" fmla="*/ 0 w 2540000"/>
              <a:gd name="connsiteY0" fmla="*/ 1473200 h 1473200"/>
              <a:gd name="connsiteX1" fmla="*/ 1028700 w 2540000"/>
              <a:gd name="connsiteY1" fmla="*/ 660400 h 1473200"/>
              <a:gd name="connsiteX2" fmla="*/ 2540000 w 2540000"/>
              <a:gd name="connsiteY2" fmla="*/ 0 h 1473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540000" h="1473200">
                <a:moveTo>
                  <a:pt x="0" y="1473200"/>
                </a:moveTo>
                <a:cubicBezTo>
                  <a:pt x="121708" y="1295400"/>
                  <a:pt x="605367" y="905933"/>
                  <a:pt x="1028700" y="660400"/>
                </a:cubicBezTo>
                <a:cubicBezTo>
                  <a:pt x="1452033" y="414867"/>
                  <a:pt x="2140479" y="185208"/>
                  <a:pt x="2540000" y="0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Freeform 14"/>
          <p:cNvSpPr/>
          <p:nvPr/>
        </p:nvSpPr>
        <p:spPr bwMode="auto">
          <a:xfrm>
            <a:off x="4254500" y="1727201"/>
            <a:ext cx="1422400" cy="2209800"/>
          </a:xfrm>
          <a:custGeom>
            <a:avLst/>
            <a:gdLst>
              <a:gd name="connsiteX0" fmla="*/ 0 w 1452430"/>
              <a:gd name="connsiteY0" fmla="*/ 2264721 h 2264721"/>
              <a:gd name="connsiteX1" fmla="*/ 292100 w 1452430"/>
              <a:gd name="connsiteY1" fmla="*/ 1909121 h 2264721"/>
              <a:gd name="connsiteX2" fmla="*/ 1308100 w 1452430"/>
              <a:gd name="connsiteY2" fmla="*/ 232721 h 2264721"/>
              <a:gd name="connsiteX3" fmla="*/ 1422400 w 1452430"/>
              <a:gd name="connsiteY3" fmla="*/ 54921 h 2264721"/>
              <a:gd name="connsiteX0" fmla="*/ 0 w 1443096"/>
              <a:gd name="connsiteY0" fmla="*/ 2251615 h 2251615"/>
              <a:gd name="connsiteX1" fmla="*/ 508000 w 1443096"/>
              <a:gd name="connsiteY1" fmla="*/ 1616615 h 2251615"/>
              <a:gd name="connsiteX2" fmla="*/ 1308100 w 1443096"/>
              <a:gd name="connsiteY2" fmla="*/ 219615 h 2251615"/>
              <a:gd name="connsiteX3" fmla="*/ 1422400 w 1443096"/>
              <a:gd name="connsiteY3" fmla="*/ 41815 h 2251615"/>
              <a:gd name="connsiteX0" fmla="*/ 0 w 1422400"/>
              <a:gd name="connsiteY0" fmla="*/ 2209800 h 2209800"/>
              <a:gd name="connsiteX1" fmla="*/ 508000 w 1422400"/>
              <a:gd name="connsiteY1" fmla="*/ 1574800 h 2209800"/>
              <a:gd name="connsiteX2" fmla="*/ 1422400 w 1422400"/>
              <a:gd name="connsiteY2" fmla="*/ 0 h 2209800"/>
              <a:gd name="connsiteX0" fmla="*/ 0 w 1422400"/>
              <a:gd name="connsiteY0" fmla="*/ 2209800 h 2209800"/>
              <a:gd name="connsiteX1" fmla="*/ 660400 w 1422400"/>
              <a:gd name="connsiteY1" fmla="*/ 1409700 h 2209800"/>
              <a:gd name="connsiteX2" fmla="*/ 1422400 w 1422400"/>
              <a:gd name="connsiteY2" fmla="*/ 0 h 2209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22400" h="2209800">
                <a:moveTo>
                  <a:pt x="0" y="2209800"/>
                </a:moveTo>
                <a:cubicBezTo>
                  <a:pt x="37041" y="2201333"/>
                  <a:pt x="423333" y="1778000"/>
                  <a:pt x="660400" y="1409700"/>
                </a:cubicBezTo>
                <a:cubicBezTo>
                  <a:pt x="897467" y="1041400"/>
                  <a:pt x="1231900" y="328083"/>
                  <a:pt x="1422400" y="0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grpSp>
        <p:nvGrpSpPr>
          <p:cNvPr id="16" name="Group 15"/>
          <p:cNvGrpSpPr/>
          <p:nvPr/>
        </p:nvGrpSpPr>
        <p:grpSpPr>
          <a:xfrm rot="10800000">
            <a:off x="1714500" y="3937001"/>
            <a:ext cx="2552700" cy="2209800"/>
            <a:chOff x="4406900" y="1879601"/>
            <a:chExt cx="2552700" cy="2209800"/>
          </a:xfrm>
        </p:grpSpPr>
        <p:sp>
          <p:nvSpPr>
            <p:cNvPr id="22" name="Freeform 21"/>
            <p:cNvSpPr/>
            <p:nvPr/>
          </p:nvSpPr>
          <p:spPr bwMode="auto">
            <a:xfrm>
              <a:off x="4419600" y="2616200"/>
              <a:ext cx="2540000" cy="1473200"/>
            </a:xfrm>
            <a:custGeom>
              <a:avLst/>
              <a:gdLst>
                <a:gd name="connsiteX0" fmla="*/ 0 w 2554631"/>
                <a:gd name="connsiteY0" fmla="*/ 1490360 h 1490360"/>
                <a:gd name="connsiteX1" fmla="*/ 622300 w 2554631"/>
                <a:gd name="connsiteY1" fmla="*/ 906160 h 1490360"/>
                <a:gd name="connsiteX2" fmla="*/ 2273300 w 2554631"/>
                <a:gd name="connsiteY2" fmla="*/ 118760 h 1490360"/>
                <a:gd name="connsiteX3" fmla="*/ 2540000 w 2554631"/>
                <a:gd name="connsiteY3" fmla="*/ 17160 h 1490360"/>
                <a:gd name="connsiteX0" fmla="*/ 0 w 2540000"/>
                <a:gd name="connsiteY0" fmla="*/ 1473200 h 1473200"/>
                <a:gd name="connsiteX1" fmla="*/ 622300 w 2540000"/>
                <a:gd name="connsiteY1" fmla="*/ 889000 h 1473200"/>
                <a:gd name="connsiteX2" fmla="*/ 2540000 w 2540000"/>
                <a:gd name="connsiteY2" fmla="*/ 0 h 1473200"/>
                <a:gd name="connsiteX0" fmla="*/ 0 w 2540000"/>
                <a:gd name="connsiteY0" fmla="*/ 1473200 h 1473200"/>
                <a:gd name="connsiteX1" fmla="*/ 749300 w 2540000"/>
                <a:gd name="connsiteY1" fmla="*/ 914400 h 1473200"/>
                <a:gd name="connsiteX2" fmla="*/ 2540000 w 2540000"/>
                <a:gd name="connsiteY2" fmla="*/ 0 h 1473200"/>
                <a:gd name="connsiteX0" fmla="*/ 0 w 2540000"/>
                <a:gd name="connsiteY0" fmla="*/ 1473200 h 1473200"/>
                <a:gd name="connsiteX1" fmla="*/ 1028700 w 2540000"/>
                <a:gd name="connsiteY1" fmla="*/ 660400 h 1473200"/>
                <a:gd name="connsiteX2" fmla="*/ 2540000 w 2540000"/>
                <a:gd name="connsiteY2" fmla="*/ 0 h 1473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540000" h="1473200">
                  <a:moveTo>
                    <a:pt x="0" y="1473200"/>
                  </a:moveTo>
                  <a:cubicBezTo>
                    <a:pt x="121708" y="1295400"/>
                    <a:pt x="605367" y="905933"/>
                    <a:pt x="1028700" y="660400"/>
                  </a:cubicBezTo>
                  <a:cubicBezTo>
                    <a:pt x="1452033" y="414867"/>
                    <a:pt x="2140479" y="185208"/>
                    <a:pt x="2540000" y="0"/>
                  </a:cubicBezTo>
                </a:path>
              </a:pathLst>
            </a:cu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3" name="Freeform 22"/>
            <p:cNvSpPr/>
            <p:nvPr/>
          </p:nvSpPr>
          <p:spPr bwMode="auto">
            <a:xfrm>
              <a:off x="4406900" y="1879601"/>
              <a:ext cx="1422400" cy="2209800"/>
            </a:xfrm>
            <a:custGeom>
              <a:avLst/>
              <a:gdLst>
                <a:gd name="connsiteX0" fmla="*/ 0 w 1452430"/>
                <a:gd name="connsiteY0" fmla="*/ 2264721 h 2264721"/>
                <a:gd name="connsiteX1" fmla="*/ 292100 w 1452430"/>
                <a:gd name="connsiteY1" fmla="*/ 1909121 h 2264721"/>
                <a:gd name="connsiteX2" fmla="*/ 1308100 w 1452430"/>
                <a:gd name="connsiteY2" fmla="*/ 232721 h 2264721"/>
                <a:gd name="connsiteX3" fmla="*/ 1422400 w 1452430"/>
                <a:gd name="connsiteY3" fmla="*/ 54921 h 2264721"/>
                <a:gd name="connsiteX0" fmla="*/ 0 w 1443096"/>
                <a:gd name="connsiteY0" fmla="*/ 2251615 h 2251615"/>
                <a:gd name="connsiteX1" fmla="*/ 508000 w 1443096"/>
                <a:gd name="connsiteY1" fmla="*/ 1616615 h 2251615"/>
                <a:gd name="connsiteX2" fmla="*/ 1308100 w 1443096"/>
                <a:gd name="connsiteY2" fmla="*/ 219615 h 2251615"/>
                <a:gd name="connsiteX3" fmla="*/ 1422400 w 1443096"/>
                <a:gd name="connsiteY3" fmla="*/ 41815 h 2251615"/>
                <a:gd name="connsiteX0" fmla="*/ 0 w 1422400"/>
                <a:gd name="connsiteY0" fmla="*/ 2209800 h 2209800"/>
                <a:gd name="connsiteX1" fmla="*/ 508000 w 1422400"/>
                <a:gd name="connsiteY1" fmla="*/ 1574800 h 2209800"/>
                <a:gd name="connsiteX2" fmla="*/ 1422400 w 1422400"/>
                <a:gd name="connsiteY2" fmla="*/ 0 h 2209800"/>
                <a:gd name="connsiteX0" fmla="*/ 0 w 1422400"/>
                <a:gd name="connsiteY0" fmla="*/ 2209800 h 2209800"/>
                <a:gd name="connsiteX1" fmla="*/ 660400 w 1422400"/>
                <a:gd name="connsiteY1" fmla="*/ 1409700 h 2209800"/>
                <a:gd name="connsiteX2" fmla="*/ 1422400 w 1422400"/>
                <a:gd name="connsiteY2" fmla="*/ 0 h 2209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422400" h="2209800">
                  <a:moveTo>
                    <a:pt x="0" y="2209800"/>
                  </a:moveTo>
                  <a:cubicBezTo>
                    <a:pt x="37041" y="2201333"/>
                    <a:pt x="423333" y="1778000"/>
                    <a:pt x="660400" y="1409700"/>
                  </a:cubicBezTo>
                  <a:cubicBezTo>
                    <a:pt x="897467" y="1041400"/>
                    <a:pt x="1231900" y="328083"/>
                    <a:pt x="1422400" y="0"/>
                  </a:cubicBezTo>
                </a:path>
              </a:pathLst>
            </a:cu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sp>
        <p:nvSpPr>
          <p:cNvPr id="17" name="Rectangle 16"/>
          <p:cNvSpPr/>
          <p:nvPr/>
        </p:nvSpPr>
        <p:spPr>
          <a:xfrm>
            <a:off x="5701555" y="1455167"/>
            <a:ext cx="54373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(1)</a:t>
            </a:r>
            <a:endParaRPr lang="en-US" dirty="0"/>
          </a:p>
        </p:txBody>
      </p:sp>
      <p:sp>
        <p:nvSpPr>
          <p:cNvPr id="28" name="Rectangle 27"/>
          <p:cNvSpPr/>
          <p:nvPr/>
        </p:nvSpPr>
        <p:spPr>
          <a:xfrm>
            <a:off x="6897216" y="2232967"/>
            <a:ext cx="54373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(2)</a:t>
            </a:r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>
            <a:off x="2360712" y="5703639"/>
            <a:ext cx="62068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(3) </a:t>
            </a:r>
            <a:endParaRPr lang="en-US" dirty="0"/>
          </a:p>
        </p:txBody>
      </p:sp>
      <p:sp>
        <p:nvSpPr>
          <p:cNvPr id="30" name="Rectangle 29"/>
          <p:cNvSpPr/>
          <p:nvPr/>
        </p:nvSpPr>
        <p:spPr>
          <a:xfrm>
            <a:off x="1928664" y="4623519"/>
            <a:ext cx="54373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(4)</a:t>
            </a:r>
            <a:endParaRPr lang="en-US" dirty="0"/>
          </a:p>
        </p:txBody>
      </p:sp>
      <p:cxnSp>
        <p:nvCxnSpPr>
          <p:cNvPr id="24" name="Straight Connector 23"/>
          <p:cNvCxnSpPr/>
          <p:nvPr/>
        </p:nvCxnSpPr>
        <p:spPr bwMode="auto">
          <a:xfrm flipV="1">
            <a:off x="1928664" y="1412776"/>
            <a:ext cx="4968552" cy="475252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5" name="Rectangle 24"/>
          <p:cNvSpPr/>
          <p:nvPr/>
        </p:nvSpPr>
        <p:spPr>
          <a:xfrm>
            <a:off x="4304928" y="4005064"/>
            <a:ext cx="37863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  <a:latin typeface="Symbol" panose="05050102010706020507" pitchFamily="18" charset="2"/>
              </a:rPr>
              <a:t>a</a:t>
            </a:r>
            <a:endParaRPr lang="en-US" dirty="0"/>
          </a:p>
        </p:txBody>
      </p:sp>
      <p:sp>
        <p:nvSpPr>
          <p:cNvPr id="34" name="Rectangle 33"/>
          <p:cNvSpPr/>
          <p:nvPr/>
        </p:nvSpPr>
        <p:spPr>
          <a:xfrm>
            <a:off x="4664968" y="4767535"/>
            <a:ext cx="5080237" cy="19389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indent="-457200">
              <a:buAutoNum type="arabicParenBoth"/>
            </a:pPr>
            <a:r>
              <a:rPr lang="en-US" dirty="0" smtClean="0"/>
              <a:t>Higher inequality at the top </a:t>
            </a:r>
            <a:r>
              <a:rPr lang="en-US" dirty="0" smtClean="0">
                <a:solidFill>
                  <a:srgbClr val="000000"/>
                </a:solidFill>
                <a:latin typeface="Symbol" panose="05050102010706020507" pitchFamily="18" charset="2"/>
              </a:rPr>
              <a:t>b&gt;0</a:t>
            </a:r>
            <a:r>
              <a:rPr lang="en-US" dirty="0" smtClean="0"/>
              <a:t> </a:t>
            </a:r>
          </a:p>
          <a:p>
            <a:r>
              <a:rPr lang="en-US" dirty="0" smtClean="0"/>
              <a:t>(2) Lower </a:t>
            </a:r>
            <a:r>
              <a:rPr lang="en-US" dirty="0"/>
              <a:t>inequality at the top </a:t>
            </a:r>
            <a:r>
              <a:rPr lang="en-US" dirty="0" smtClean="0">
                <a:solidFill>
                  <a:srgbClr val="000000"/>
                </a:solidFill>
                <a:latin typeface="Symbol" panose="05050102010706020507" pitchFamily="18" charset="2"/>
              </a:rPr>
              <a:t>b&lt;0</a:t>
            </a:r>
            <a:r>
              <a:rPr lang="en-US" dirty="0" smtClean="0"/>
              <a:t> </a:t>
            </a:r>
            <a:endParaRPr lang="en-US" dirty="0"/>
          </a:p>
          <a:p>
            <a:r>
              <a:rPr lang="en-US" dirty="0" smtClean="0"/>
              <a:t>(3) </a:t>
            </a:r>
            <a:r>
              <a:rPr lang="en-US" dirty="0"/>
              <a:t>Higher inequality at the </a:t>
            </a:r>
            <a:r>
              <a:rPr lang="en-US" dirty="0" smtClean="0"/>
              <a:t>bottom </a:t>
            </a:r>
            <a:r>
              <a:rPr lang="en-US" dirty="0" smtClean="0">
                <a:solidFill>
                  <a:srgbClr val="000000"/>
                </a:solidFill>
                <a:latin typeface="Symbol" panose="05050102010706020507" pitchFamily="18" charset="2"/>
              </a:rPr>
              <a:t>g&gt;0</a:t>
            </a:r>
            <a:r>
              <a:rPr lang="en-US" dirty="0" smtClean="0"/>
              <a:t> </a:t>
            </a:r>
            <a:endParaRPr lang="en-US" dirty="0"/>
          </a:p>
          <a:p>
            <a:r>
              <a:rPr lang="en-US" dirty="0" smtClean="0"/>
              <a:t>(4) Lower </a:t>
            </a:r>
            <a:r>
              <a:rPr lang="en-US" dirty="0"/>
              <a:t>inequality at the top </a:t>
            </a:r>
            <a:r>
              <a:rPr lang="en-US" dirty="0" smtClean="0">
                <a:solidFill>
                  <a:srgbClr val="000000"/>
                </a:solidFill>
                <a:latin typeface="Symbol" panose="05050102010706020507" pitchFamily="18" charset="2"/>
              </a:rPr>
              <a:t>g&lt;0</a:t>
            </a:r>
            <a:r>
              <a:rPr lang="en-US" dirty="0" smtClean="0"/>
              <a:t> </a:t>
            </a:r>
            <a:endParaRPr lang="en-US" dirty="0"/>
          </a:p>
          <a:p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6233812" y="1106798"/>
            <a:ext cx="67518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  <a:latin typeface="Symbol" panose="05050102010706020507" pitchFamily="18" charset="2"/>
              </a:rPr>
              <a:t>b&gt;0</a:t>
            </a:r>
            <a:endParaRPr lang="en-US" dirty="0"/>
          </a:p>
        </p:txBody>
      </p:sp>
      <p:sp>
        <p:nvSpPr>
          <p:cNvPr id="26" name="Rectangle 25"/>
          <p:cNvSpPr/>
          <p:nvPr/>
        </p:nvSpPr>
        <p:spPr>
          <a:xfrm>
            <a:off x="3080792" y="5506198"/>
            <a:ext cx="63350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  <a:latin typeface="Symbol" panose="05050102010706020507" pitchFamily="18" charset="2"/>
              </a:rPr>
              <a:t>g&gt;0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344488" y="1484784"/>
            <a:ext cx="350288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The stronger the slope, </a:t>
            </a:r>
            <a:br>
              <a:rPr lang="en-US" dirty="0" smtClean="0"/>
            </a:br>
            <a:r>
              <a:rPr lang="en-US" dirty="0" smtClean="0"/>
              <a:t>The higher local inequality</a:t>
            </a:r>
            <a:endParaRPr lang="en-US" dirty="0"/>
          </a:p>
        </p:txBody>
      </p:sp>
      <p:cxnSp>
        <p:nvCxnSpPr>
          <p:cNvPr id="8" name="Straight Connector 7"/>
          <p:cNvCxnSpPr>
            <a:stCxn id="15" idx="0"/>
          </p:cNvCxnSpPr>
          <p:nvPr/>
        </p:nvCxnSpPr>
        <p:spPr bwMode="auto">
          <a:xfrm flipV="1">
            <a:off x="4254500" y="2315781"/>
            <a:ext cx="1130548" cy="162122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" name="Rectangle 8"/>
          <p:cNvSpPr/>
          <p:nvPr/>
        </p:nvSpPr>
        <p:spPr>
          <a:xfrm>
            <a:off x="1424608" y="2453987"/>
            <a:ext cx="2289409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Isograph = Slope</a:t>
            </a:r>
            <a:br>
              <a:rPr lang="en-US" dirty="0" smtClean="0">
                <a:solidFill>
                  <a:srgbClr val="000000"/>
                </a:solidFill>
              </a:rPr>
            </a:br>
            <a:r>
              <a:rPr lang="en-US" dirty="0" smtClean="0">
                <a:solidFill>
                  <a:srgbClr val="000000"/>
                </a:solidFill>
              </a:rPr>
              <a:t>ISO = Y/X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9898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59943B4E-B585-4432-82C2-BAC1C52BCD43}" type="slidenum">
              <a:rPr lang="fr-FR" sz="1400"/>
              <a:pPr/>
              <a:t>14</a:t>
            </a:fld>
            <a:endParaRPr lang="fr-FR" sz="1400"/>
          </a:p>
        </p:txBody>
      </p:sp>
      <p:sp>
        <p:nvSpPr>
          <p:cNvPr id="3075" name="Rectangle 2"/>
          <p:cNvSpPr>
            <a:spLocks noChangeArrowheads="1"/>
          </p:cNvSpPr>
          <p:nvPr/>
        </p:nvSpPr>
        <p:spPr bwMode="auto">
          <a:xfrm>
            <a:off x="632520" y="965200"/>
            <a:ext cx="8663880" cy="495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9352" tIns="39676" rIns="79352" bIns="39676"/>
          <a:lstStyle/>
          <a:p>
            <a:pPr marL="995363" lvl="3" indent="-247650" defTabSz="957263">
              <a:spcBef>
                <a:spcPct val="20000"/>
              </a:spcBef>
              <a:tabLst>
                <a:tab pos="741363" algn="l"/>
              </a:tabLst>
            </a:pPr>
            <a:endParaRPr lang="en-US" sz="800" dirty="0"/>
          </a:p>
          <a:p>
            <a:pPr defTabSz="957263">
              <a:spcBef>
                <a:spcPts val="300"/>
              </a:spcBef>
              <a:spcAft>
                <a:spcPts val="300"/>
              </a:spcAft>
              <a:tabLst>
                <a:tab pos="741363" algn="l"/>
              </a:tabLst>
            </a:pPr>
            <a:r>
              <a:rPr lang="en-US" b="1" dirty="0" smtClean="0">
                <a:solidFill>
                  <a:srgbClr val="000000"/>
                </a:solidFill>
              </a:rPr>
              <a:t>0.   The central question : different shapes of inequality  </a:t>
            </a:r>
            <a:br>
              <a:rPr lang="en-US" b="1" dirty="0" smtClean="0">
                <a:solidFill>
                  <a:srgbClr val="000000"/>
                </a:solidFill>
              </a:rPr>
            </a:br>
            <a:r>
              <a:rPr lang="en-US" b="1" dirty="0" smtClean="0">
                <a:solidFill>
                  <a:srgbClr val="000000"/>
                </a:solidFill>
              </a:rPr>
              <a:t>	&amp; the middle classes</a:t>
            </a:r>
          </a:p>
          <a:p>
            <a:pPr defTabSz="957263">
              <a:spcBef>
                <a:spcPts val="300"/>
              </a:spcBef>
              <a:spcAft>
                <a:spcPts val="300"/>
              </a:spcAft>
              <a:tabLst>
                <a:tab pos="741363" algn="l"/>
              </a:tabLst>
            </a:pPr>
            <a:endParaRPr lang="en-US" b="1" dirty="0" smtClean="0">
              <a:solidFill>
                <a:srgbClr val="000000"/>
              </a:solidFill>
            </a:endParaRPr>
          </a:p>
          <a:p>
            <a:pPr marL="361950" indent="-361950" defTabSz="957263">
              <a:spcBef>
                <a:spcPts val="300"/>
              </a:spcBef>
              <a:spcAft>
                <a:spcPts val="300"/>
              </a:spcAft>
              <a:buFontTx/>
              <a:buAutoNum type="arabicPeriod"/>
              <a:tabLst>
                <a:tab pos="741363" algn="l"/>
              </a:tabLst>
            </a:pPr>
            <a:r>
              <a:rPr lang="en-US" b="1" dirty="0" smtClean="0">
                <a:solidFill>
                  <a:srgbClr val="000000"/>
                </a:solidFill>
              </a:rPr>
              <a:t>A new methodological tool: the isograph</a:t>
            </a:r>
          </a:p>
          <a:p>
            <a:pPr marL="361950" indent="-361950" defTabSz="957263">
              <a:spcBef>
                <a:spcPts val="300"/>
              </a:spcBef>
              <a:spcAft>
                <a:spcPts val="300"/>
              </a:spcAft>
              <a:buFontTx/>
              <a:buAutoNum type="arabicPeriod"/>
              <a:tabLst>
                <a:tab pos="741363" algn="l"/>
              </a:tabLst>
            </a:pPr>
            <a:r>
              <a:rPr lang="en-US" b="1" dirty="0">
                <a:solidFill>
                  <a:srgbClr val="000000"/>
                </a:solidFill>
              </a:rPr>
              <a:t>Data : LIS </a:t>
            </a:r>
            <a:r>
              <a:rPr lang="en-US" b="1" dirty="0" err="1">
                <a:solidFill>
                  <a:srgbClr val="000000"/>
                </a:solidFill>
              </a:rPr>
              <a:t>microdatasets</a:t>
            </a:r>
            <a:r>
              <a:rPr lang="en-US" b="1" dirty="0">
                <a:solidFill>
                  <a:srgbClr val="000000"/>
                </a:solidFill>
              </a:rPr>
              <a:t> of 25 western countries </a:t>
            </a:r>
          </a:p>
          <a:p>
            <a:pPr marL="361950" indent="-361950" defTabSz="957263">
              <a:spcBef>
                <a:spcPts val="300"/>
              </a:spcBef>
              <a:spcAft>
                <a:spcPts val="300"/>
              </a:spcAft>
              <a:buFontTx/>
              <a:buAutoNum type="arabicPeriod"/>
              <a:tabLst>
                <a:tab pos="741363" algn="l"/>
              </a:tabLst>
            </a:pPr>
            <a:r>
              <a:rPr lang="en-US" b="1" dirty="0" smtClean="0">
                <a:solidFill>
                  <a:srgbClr val="000000"/>
                </a:solidFill>
              </a:rPr>
              <a:t>Empirical changes of isograph shapes</a:t>
            </a:r>
          </a:p>
          <a:p>
            <a:pPr marL="361950" indent="-361950" defTabSz="957263">
              <a:spcBef>
                <a:spcPts val="300"/>
              </a:spcBef>
              <a:spcAft>
                <a:spcPts val="300"/>
              </a:spcAft>
              <a:buFontTx/>
              <a:buAutoNum type="arabicPeriod"/>
              <a:tabLst>
                <a:tab pos="741363" algn="l"/>
              </a:tabLst>
            </a:pPr>
            <a:r>
              <a:rPr lang="en-US" b="1" dirty="0" smtClean="0">
                <a:solidFill>
                  <a:srgbClr val="000000"/>
                </a:solidFill>
              </a:rPr>
              <a:t>Impact of changes : simulations </a:t>
            </a:r>
          </a:p>
          <a:p>
            <a:pPr marL="361950" indent="-361950" defTabSz="957263">
              <a:spcBef>
                <a:spcPts val="300"/>
              </a:spcBef>
              <a:spcAft>
                <a:spcPts val="300"/>
              </a:spcAft>
              <a:buFontTx/>
              <a:buAutoNum type="arabicPeriod"/>
              <a:tabLst>
                <a:tab pos="741363" algn="l"/>
              </a:tabLst>
            </a:pPr>
            <a:r>
              <a:rPr lang="en-US" b="1" dirty="0" smtClean="0">
                <a:solidFill>
                  <a:srgbClr val="000000"/>
                </a:solidFill>
              </a:rPr>
              <a:t>A typology of inequality shapes and the middle classes</a:t>
            </a:r>
          </a:p>
          <a:p>
            <a:pPr marL="361950" indent="-361950" defTabSz="957263">
              <a:spcBef>
                <a:spcPts val="300"/>
              </a:spcBef>
              <a:spcAft>
                <a:spcPts val="300"/>
              </a:spcAft>
              <a:buFontTx/>
              <a:buAutoNum type="arabicPeriod"/>
              <a:tabLst>
                <a:tab pos="741363" algn="l"/>
              </a:tabLst>
            </a:pPr>
            <a:r>
              <a:rPr lang="en-US" b="1" dirty="0" smtClean="0">
                <a:solidFill>
                  <a:srgbClr val="000000"/>
                </a:solidFill>
              </a:rPr>
              <a:t>Conclusions : earnings, redistributions, public policies </a:t>
            </a:r>
            <a:br>
              <a:rPr lang="en-US" b="1" dirty="0" smtClean="0">
                <a:solidFill>
                  <a:srgbClr val="000000"/>
                </a:solidFill>
              </a:rPr>
            </a:br>
            <a:r>
              <a:rPr lang="en-US" b="1" dirty="0" smtClean="0">
                <a:solidFill>
                  <a:srgbClr val="000000"/>
                </a:solidFill>
              </a:rPr>
              <a:t>and the interests of the middle classes</a:t>
            </a:r>
            <a:endParaRPr lang="en-US" b="1" dirty="0">
              <a:solidFill>
                <a:srgbClr val="000000"/>
              </a:solidFill>
            </a:endParaRPr>
          </a:p>
          <a:p>
            <a:pPr marL="661988" lvl="2" indent="-247650" defTabSz="957263">
              <a:spcBef>
                <a:spcPct val="20000"/>
              </a:spcBef>
              <a:buClr>
                <a:schemeClr val="tx1"/>
              </a:buClr>
              <a:buFont typeface="Zapf Dingbats" charset="2"/>
              <a:buChar char="l"/>
              <a:tabLst>
                <a:tab pos="741363" algn="l"/>
              </a:tabLst>
            </a:pPr>
            <a:endParaRPr lang="en-US" b="1" dirty="0"/>
          </a:p>
          <a:p>
            <a:pPr marL="361950" indent="-361950" defTabSz="957263">
              <a:spcBef>
                <a:spcPct val="20000"/>
              </a:spcBef>
              <a:spcAft>
                <a:spcPct val="100000"/>
              </a:spcAft>
              <a:tabLst>
                <a:tab pos="741363" algn="l"/>
              </a:tabLst>
            </a:pPr>
            <a:endParaRPr lang="en-US" sz="1800" b="1" dirty="0"/>
          </a:p>
        </p:txBody>
      </p:sp>
      <p:sp>
        <p:nvSpPr>
          <p:cNvPr id="2" name="Right Arrow 1"/>
          <p:cNvSpPr/>
          <p:nvPr/>
        </p:nvSpPr>
        <p:spPr bwMode="auto">
          <a:xfrm rot="9074288">
            <a:off x="6372673" y="2291345"/>
            <a:ext cx="1368152" cy="432048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9521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FA1C2295-930C-4F6A-9A87-1867CAED8EE5}" type="slidenum">
              <a:rPr lang="fr-FR" sz="1800"/>
              <a:pPr/>
              <a:t>15</a:t>
            </a:fld>
            <a:endParaRPr lang="fr-FR" sz="1800" dirty="0"/>
          </a:p>
        </p:txBody>
      </p:sp>
      <p:sp>
        <p:nvSpPr>
          <p:cNvPr id="22531" name="Rectangle 2"/>
          <p:cNvSpPr>
            <a:spLocks noChangeArrowheads="1"/>
          </p:cNvSpPr>
          <p:nvPr/>
        </p:nvSpPr>
        <p:spPr bwMode="auto">
          <a:xfrm>
            <a:off x="381000" y="404813"/>
            <a:ext cx="9251950" cy="525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9352" tIns="39676" rIns="79352" bIns="39676"/>
          <a:lstStyle/>
          <a:p>
            <a:pPr marL="747713" lvl="3" defTabSz="957263">
              <a:spcBef>
                <a:spcPct val="20000"/>
              </a:spcBef>
              <a:tabLst>
                <a:tab pos="741363" algn="l"/>
              </a:tabLst>
            </a:pPr>
            <a:endParaRPr lang="en-US" dirty="0"/>
          </a:p>
          <a:p>
            <a:pPr defTabSz="957263">
              <a:spcBef>
                <a:spcPct val="20000"/>
              </a:spcBef>
              <a:spcAft>
                <a:spcPct val="100000"/>
              </a:spcAft>
              <a:tabLst>
                <a:tab pos="741363" algn="l"/>
              </a:tabLst>
            </a:pPr>
            <a:r>
              <a:rPr lang="en-US" sz="2900" b="1" dirty="0" smtClean="0"/>
              <a:t>2- Data </a:t>
            </a:r>
            <a:r>
              <a:rPr lang="en-US" sz="2900" b="1" dirty="0"/>
              <a:t>and measurements :</a:t>
            </a:r>
          </a:p>
          <a:p>
            <a:pPr marL="582613" lvl="2" indent="-168275" defTabSz="957263">
              <a:spcBef>
                <a:spcPct val="20000"/>
              </a:spcBef>
              <a:buClr>
                <a:schemeClr val="tx1"/>
              </a:buClr>
              <a:buFontTx/>
              <a:buChar char="•"/>
              <a:tabLst>
                <a:tab pos="741363" algn="l"/>
              </a:tabLst>
            </a:pPr>
            <a:r>
              <a:rPr lang="en-US" sz="2100" b="1" dirty="0" smtClean="0"/>
              <a:t>Data </a:t>
            </a:r>
            <a:r>
              <a:rPr lang="en-US" sz="2100" b="1" dirty="0"/>
              <a:t>: </a:t>
            </a:r>
            <a:br>
              <a:rPr lang="en-US" sz="2100" b="1" dirty="0"/>
            </a:br>
            <a:r>
              <a:rPr lang="en-US" sz="2100" dirty="0" smtClean="0"/>
              <a:t>Lis source of </a:t>
            </a:r>
            <a:r>
              <a:rPr lang="en-US" sz="2100" dirty="0" err="1" smtClean="0"/>
              <a:t>medianized</a:t>
            </a:r>
            <a:r>
              <a:rPr lang="en-US" sz="2100" dirty="0" smtClean="0"/>
              <a:t> </a:t>
            </a:r>
            <a:r>
              <a:rPr lang="en-US" sz="2100" dirty="0" err="1" smtClean="0"/>
              <a:t>equivalized</a:t>
            </a:r>
            <a:r>
              <a:rPr lang="en-US" sz="2100" dirty="0" smtClean="0"/>
              <a:t> disposable income after tax and transfers (09/07/2015)   </a:t>
            </a:r>
            <a:r>
              <a:rPr lang="en-US" sz="2100" dirty="0"/>
              <a:t/>
            </a:r>
            <a:br>
              <a:rPr lang="en-US" sz="2100" dirty="0"/>
            </a:br>
            <a:endParaRPr lang="en-US" sz="2100" dirty="0"/>
          </a:p>
          <a:p>
            <a:pPr marL="582613" lvl="2" indent="-168275" defTabSz="957263">
              <a:spcBef>
                <a:spcPct val="20000"/>
              </a:spcBef>
              <a:buClr>
                <a:schemeClr val="tx1"/>
              </a:buClr>
              <a:buFontTx/>
              <a:buChar char="•"/>
              <a:tabLst>
                <a:tab pos="741363" algn="l"/>
              </a:tabLst>
            </a:pPr>
            <a:r>
              <a:rPr lang="en-US" sz="2100" b="1" dirty="0" smtClean="0"/>
              <a:t>From 241 country/year samples  </a:t>
            </a:r>
            <a:br>
              <a:rPr lang="en-US" sz="2100" b="1" dirty="0" smtClean="0"/>
            </a:br>
            <a:r>
              <a:rPr lang="en-US" sz="2100" b="1" dirty="0" smtClean="0"/>
              <a:t>		=&gt; 25 western nations with 1990s’ and 2000s’ samples</a:t>
            </a:r>
            <a:endParaRPr lang="en-US" sz="2100" dirty="0" smtClean="0"/>
          </a:p>
          <a:p>
            <a:pPr marL="582613" lvl="2" indent="-168275" defTabSz="957263">
              <a:spcBef>
                <a:spcPct val="20000"/>
              </a:spcBef>
              <a:buClr>
                <a:schemeClr val="tx1"/>
              </a:buClr>
              <a:buFontTx/>
              <a:buChar char="•"/>
              <a:tabLst>
                <a:tab pos="741363" algn="l"/>
              </a:tabLst>
            </a:pPr>
            <a:endParaRPr lang="en-US" sz="2100" dirty="0" smtClean="0"/>
          </a:p>
        </p:txBody>
      </p:sp>
    </p:spTree>
    <p:extLst>
      <p:ext uri="{BB962C8B-B14F-4D97-AF65-F5344CB8AC3E}">
        <p14:creationId xmlns:p14="http://schemas.microsoft.com/office/powerpoint/2010/main" val="4008003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59943B4E-B585-4432-82C2-BAC1C52BCD43}" type="slidenum">
              <a:rPr lang="fr-FR" sz="1400"/>
              <a:pPr/>
              <a:t>16</a:t>
            </a:fld>
            <a:endParaRPr lang="fr-FR" sz="1400"/>
          </a:p>
        </p:txBody>
      </p:sp>
      <p:sp>
        <p:nvSpPr>
          <p:cNvPr id="3075" name="Rectangle 2"/>
          <p:cNvSpPr>
            <a:spLocks noChangeArrowheads="1"/>
          </p:cNvSpPr>
          <p:nvPr/>
        </p:nvSpPr>
        <p:spPr bwMode="auto">
          <a:xfrm>
            <a:off x="632520" y="965200"/>
            <a:ext cx="8663880" cy="495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9352" tIns="39676" rIns="79352" bIns="39676"/>
          <a:lstStyle/>
          <a:p>
            <a:pPr marL="995363" lvl="3" indent="-247650" defTabSz="957263">
              <a:spcBef>
                <a:spcPct val="20000"/>
              </a:spcBef>
              <a:tabLst>
                <a:tab pos="741363" algn="l"/>
              </a:tabLst>
            </a:pPr>
            <a:endParaRPr lang="en-US" sz="800" dirty="0"/>
          </a:p>
          <a:p>
            <a:pPr defTabSz="957263">
              <a:spcBef>
                <a:spcPts val="300"/>
              </a:spcBef>
              <a:spcAft>
                <a:spcPts val="300"/>
              </a:spcAft>
              <a:tabLst>
                <a:tab pos="741363" algn="l"/>
              </a:tabLst>
            </a:pPr>
            <a:r>
              <a:rPr lang="en-US" b="1" dirty="0" smtClean="0">
                <a:solidFill>
                  <a:srgbClr val="000000"/>
                </a:solidFill>
              </a:rPr>
              <a:t>0.   The central question : different shapes of inequality  </a:t>
            </a:r>
            <a:br>
              <a:rPr lang="en-US" b="1" dirty="0" smtClean="0">
                <a:solidFill>
                  <a:srgbClr val="000000"/>
                </a:solidFill>
              </a:rPr>
            </a:br>
            <a:r>
              <a:rPr lang="en-US" b="1" dirty="0" smtClean="0">
                <a:solidFill>
                  <a:srgbClr val="000000"/>
                </a:solidFill>
              </a:rPr>
              <a:t>	&amp; the middle classes</a:t>
            </a:r>
          </a:p>
          <a:p>
            <a:pPr defTabSz="957263">
              <a:spcBef>
                <a:spcPts val="300"/>
              </a:spcBef>
              <a:spcAft>
                <a:spcPts val="300"/>
              </a:spcAft>
              <a:tabLst>
                <a:tab pos="741363" algn="l"/>
              </a:tabLst>
            </a:pPr>
            <a:endParaRPr lang="en-US" b="1" dirty="0" smtClean="0">
              <a:solidFill>
                <a:srgbClr val="000000"/>
              </a:solidFill>
            </a:endParaRPr>
          </a:p>
          <a:p>
            <a:pPr marL="361950" indent="-361950" defTabSz="957263">
              <a:spcBef>
                <a:spcPts val="300"/>
              </a:spcBef>
              <a:spcAft>
                <a:spcPts val="300"/>
              </a:spcAft>
              <a:buFontTx/>
              <a:buAutoNum type="arabicPeriod"/>
              <a:tabLst>
                <a:tab pos="741363" algn="l"/>
              </a:tabLst>
            </a:pPr>
            <a:r>
              <a:rPr lang="en-US" b="1" dirty="0" smtClean="0">
                <a:solidFill>
                  <a:srgbClr val="000000"/>
                </a:solidFill>
              </a:rPr>
              <a:t>A new methodological tool: the isograph</a:t>
            </a:r>
          </a:p>
          <a:p>
            <a:pPr marL="361950" indent="-361950" defTabSz="957263">
              <a:spcBef>
                <a:spcPts val="300"/>
              </a:spcBef>
              <a:spcAft>
                <a:spcPts val="300"/>
              </a:spcAft>
              <a:buFontTx/>
              <a:buAutoNum type="arabicPeriod"/>
              <a:tabLst>
                <a:tab pos="741363" algn="l"/>
              </a:tabLst>
            </a:pPr>
            <a:r>
              <a:rPr lang="en-US" b="1" dirty="0">
                <a:solidFill>
                  <a:srgbClr val="000000"/>
                </a:solidFill>
              </a:rPr>
              <a:t>Data : LIS </a:t>
            </a:r>
            <a:r>
              <a:rPr lang="en-US" b="1" dirty="0" err="1">
                <a:solidFill>
                  <a:srgbClr val="000000"/>
                </a:solidFill>
              </a:rPr>
              <a:t>microdatasets</a:t>
            </a:r>
            <a:r>
              <a:rPr lang="en-US" b="1" dirty="0">
                <a:solidFill>
                  <a:srgbClr val="000000"/>
                </a:solidFill>
              </a:rPr>
              <a:t> of 25 western countries </a:t>
            </a:r>
          </a:p>
          <a:p>
            <a:pPr marL="361950" indent="-361950" defTabSz="957263">
              <a:spcBef>
                <a:spcPts val="300"/>
              </a:spcBef>
              <a:spcAft>
                <a:spcPts val="300"/>
              </a:spcAft>
              <a:buFontTx/>
              <a:buAutoNum type="arabicPeriod"/>
              <a:tabLst>
                <a:tab pos="741363" algn="l"/>
              </a:tabLst>
            </a:pPr>
            <a:r>
              <a:rPr lang="en-US" b="1" dirty="0" smtClean="0">
                <a:solidFill>
                  <a:srgbClr val="000000"/>
                </a:solidFill>
              </a:rPr>
              <a:t>Empirical changes of isograph shapes</a:t>
            </a:r>
          </a:p>
          <a:p>
            <a:pPr marL="361950" indent="-361950" defTabSz="957263">
              <a:spcBef>
                <a:spcPts val="300"/>
              </a:spcBef>
              <a:spcAft>
                <a:spcPts val="300"/>
              </a:spcAft>
              <a:buFontTx/>
              <a:buAutoNum type="arabicPeriod"/>
              <a:tabLst>
                <a:tab pos="741363" algn="l"/>
              </a:tabLst>
            </a:pPr>
            <a:r>
              <a:rPr lang="en-US" b="1" dirty="0" smtClean="0">
                <a:solidFill>
                  <a:srgbClr val="000000"/>
                </a:solidFill>
              </a:rPr>
              <a:t>Impact of changes : simulations </a:t>
            </a:r>
          </a:p>
          <a:p>
            <a:pPr marL="361950" indent="-361950" defTabSz="957263">
              <a:spcBef>
                <a:spcPts val="300"/>
              </a:spcBef>
              <a:spcAft>
                <a:spcPts val="300"/>
              </a:spcAft>
              <a:buFontTx/>
              <a:buAutoNum type="arabicPeriod"/>
              <a:tabLst>
                <a:tab pos="741363" algn="l"/>
              </a:tabLst>
            </a:pPr>
            <a:r>
              <a:rPr lang="en-US" b="1" dirty="0" smtClean="0">
                <a:solidFill>
                  <a:srgbClr val="000000"/>
                </a:solidFill>
              </a:rPr>
              <a:t>A typology of inequality shapes and the middle classes</a:t>
            </a:r>
          </a:p>
          <a:p>
            <a:pPr marL="361950" indent="-361950" defTabSz="957263">
              <a:spcBef>
                <a:spcPts val="300"/>
              </a:spcBef>
              <a:spcAft>
                <a:spcPts val="300"/>
              </a:spcAft>
              <a:buFontTx/>
              <a:buAutoNum type="arabicPeriod"/>
              <a:tabLst>
                <a:tab pos="741363" algn="l"/>
              </a:tabLst>
            </a:pPr>
            <a:r>
              <a:rPr lang="en-US" b="1" dirty="0" smtClean="0">
                <a:solidFill>
                  <a:srgbClr val="000000"/>
                </a:solidFill>
              </a:rPr>
              <a:t>Conclusions : earnings, redistributions, public policies </a:t>
            </a:r>
            <a:br>
              <a:rPr lang="en-US" b="1" dirty="0" smtClean="0">
                <a:solidFill>
                  <a:srgbClr val="000000"/>
                </a:solidFill>
              </a:rPr>
            </a:br>
            <a:r>
              <a:rPr lang="en-US" b="1" dirty="0" smtClean="0">
                <a:solidFill>
                  <a:srgbClr val="000000"/>
                </a:solidFill>
              </a:rPr>
              <a:t>and the interests of the middle classes</a:t>
            </a:r>
            <a:endParaRPr lang="en-US" b="1" dirty="0">
              <a:solidFill>
                <a:srgbClr val="000000"/>
              </a:solidFill>
            </a:endParaRPr>
          </a:p>
          <a:p>
            <a:pPr marL="661988" lvl="2" indent="-247650" defTabSz="957263">
              <a:spcBef>
                <a:spcPct val="20000"/>
              </a:spcBef>
              <a:buClr>
                <a:schemeClr val="tx1"/>
              </a:buClr>
              <a:buFont typeface="Zapf Dingbats" charset="2"/>
              <a:buChar char="l"/>
              <a:tabLst>
                <a:tab pos="741363" algn="l"/>
              </a:tabLst>
            </a:pPr>
            <a:endParaRPr lang="en-US" b="1" dirty="0"/>
          </a:p>
          <a:p>
            <a:pPr marL="361950" indent="-361950" defTabSz="957263">
              <a:spcBef>
                <a:spcPct val="20000"/>
              </a:spcBef>
              <a:spcAft>
                <a:spcPct val="100000"/>
              </a:spcAft>
              <a:tabLst>
                <a:tab pos="741363" algn="l"/>
              </a:tabLst>
            </a:pPr>
            <a:endParaRPr lang="en-US" sz="1800" b="1" dirty="0"/>
          </a:p>
        </p:txBody>
      </p:sp>
      <p:sp>
        <p:nvSpPr>
          <p:cNvPr id="2" name="Right Arrow 1"/>
          <p:cNvSpPr/>
          <p:nvPr/>
        </p:nvSpPr>
        <p:spPr bwMode="auto">
          <a:xfrm rot="9074288">
            <a:off x="4965425" y="2939418"/>
            <a:ext cx="1368152" cy="432048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4955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2F05CC69-4E73-4CDD-8E53-28FDC48776D6}" type="slidenum">
              <a:rPr lang="fr-FR" sz="1400"/>
              <a:pPr/>
              <a:t>17</a:t>
            </a:fld>
            <a:endParaRPr lang="fr-FR" sz="1400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00025" y="260350"/>
            <a:ext cx="9705975" cy="6597650"/>
          </a:xfrm>
          <a:noFill/>
        </p:spPr>
        <p:txBody>
          <a:bodyPr/>
          <a:lstStyle/>
          <a:p>
            <a:pPr marL="995363" lvl="3" indent="-247650"/>
            <a:endParaRPr lang="en-US" sz="1900" b="1" dirty="0" smtClean="0">
              <a:solidFill>
                <a:srgbClr val="000000"/>
              </a:solidFill>
            </a:endParaRPr>
          </a:p>
          <a:p>
            <a:pPr marL="488950" lvl="1" indent="-323850">
              <a:spcBef>
                <a:spcPts val="500"/>
              </a:spcBef>
              <a:spcAft>
                <a:spcPts val="500"/>
              </a:spcAft>
              <a:buFont typeface="Zapf Dingbats" charset="2"/>
              <a:buNone/>
            </a:pPr>
            <a:r>
              <a:rPr lang="en-US" sz="2900" dirty="0" smtClean="0">
                <a:solidFill>
                  <a:srgbClr val="000000"/>
                </a:solidFill>
              </a:rPr>
              <a:t/>
            </a:r>
            <a:br>
              <a:rPr lang="en-US" sz="2900" dirty="0" smtClean="0">
                <a:solidFill>
                  <a:srgbClr val="000000"/>
                </a:solidFill>
              </a:rPr>
            </a:br>
            <a:endParaRPr lang="en-US" sz="2100" b="0" dirty="0" smtClean="0">
              <a:solidFill>
                <a:srgbClr val="000000"/>
              </a:solidFill>
            </a:endParaRPr>
          </a:p>
        </p:txBody>
      </p:sp>
      <p:sp>
        <p:nvSpPr>
          <p:cNvPr id="4106" name="Rectangle 11"/>
          <p:cNvSpPr>
            <a:spLocks noChangeArrowheads="1"/>
          </p:cNvSpPr>
          <p:nvPr/>
        </p:nvSpPr>
        <p:spPr bwMode="auto">
          <a:xfrm>
            <a:off x="-309006" y="161925"/>
            <a:ext cx="8175636" cy="11757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914400" lvl="1" indent="-457200">
              <a:spcBef>
                <a:spcPct val="20000"/>
              </a:spcBef>
              <a:buClr>
                <a:schemeClr val="tx1"/>
              </a:buClr>
              <a:buFont typeface="Zapf Dingbats" charset="2"/>
              <a:buNone/>
            </a:pPr>
            <a:r>
              <a:rPr lang="en-US" sz="3200" b="1" i="1" dirty="0" smtClean="0"/>
              <a:t>The strobiloid = graphing changing shapes</a:t>
            </a:r>
            <a:endParaRPr lang="en-US" sz="3200" b="1" i="1" dirty="0"/>
          </a:p>
          <a:p>
            <a:pPr marL="914400" lvl="1" indent="-457200">
              <a:spcBef>
                <a:spcPct val="20000"/>
              </a:spcBef>
              <a:buClr>
                <a:schemeClr val="tx1"/>
              </a:buClr>
              <a:buFont typeface="Zapf Dingbats" charset="2"/>
              <a:buNone/>
            </a:pPr>
            <a:r>
              <a:rPr lang="en-US" sz="3200" dirty="0" smtClean="0"/>
              <a:t> </a:t>
            </a:r>
            <a:endParaRPr lang="en-US" sz="3200" dirty="0"/>
          </a:p>
        </p:txBody>
      </p:sp>
      <p:sp>
        <p:nvSpPr>
          <p:cNvPr id="13" name="Rectangle 7"/>
          <p:cNvSpPr>
            <a:spLocks noChangeArrowheads="1"/>
          </p:cNvSpPr>
          <p:nvPr/>
        </p:nvSpPr>
        <p:spPr bwMode="auto">
          <a:xfrm>
            <a:off x="0" y="457200"/>
            <a:ext cx="9906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en-US" sz="1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en-U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fr-FR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Rectangle 8"/>
          <p:cNvSpPr>
            <a:spLocks noChangeArrowheads="1"/>
          </p:cNvSpPr>
          <p:nvPr/>
        </p:nvSpPr>
        <p:spPr bwMode="auto">
          <a:xfrm>
            <a:off x="0" y="4200525"/>
            <a:ext cx="9906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52" y="616526"/>
            <a:ext cx="8146563" cy="59808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38023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2F05CC69-4E73-4CDD-8E53-28FDC48776D6}" type="slidenum">
              <a:rPr lang="fr-FR" sz="1400"/>
              <a:pPr/>
              <a:t>18</a:t>
            </a:fld>
            <a:endParaRPr lang="fr-FR" sz="1400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00025" y="260350"/>
            <a:ext cx="9705975" cy="6597650"/>
          </a:xfrm>
          <a:noFill/>
        </p:spPr>
        <p:txBody>
          <a:bodyPr/>
          <a:lstStyle/>
          <a:p>
            <a:pPr marL="995363" lvl="3" indent="-247650"/>
            <a:endParaRPr lang="en-US" sz="1900" b="1" dirty="0" smtClean="0">
              <a:solidFill>
                <a:srgbClr val="000000"/>
              </a:solidFill>
            </a:endParaRPr>
          </a:p>
          <a:p>
            <a:pPr marL="488950" lvl="1" indent="-323850">
              <a:spcBef>
                <a:spcPts val="500"/>
              </a:spcBef>
              <a:spcAft>
                <a:spcPts val="500"/>
              </a:spcAft>
              <a:buFont typeface="Zapf Dingbats" charset="2"/>
              <a:buNone/>
            </a:pPr>
            <a:r>
              <a:rPr lang="en-US" sz="2900" dirty="0" smtClean="0">
                <a:solidFill>
                  <a:srgbClr val="000000"/>
                </a:solidFill>
              </a:rPr>
              <a:t/>
            </a:r>
            <a:br>
              <a:rPr lang="en-US" sz="2900" dirty="0" smtClean="0">
                <a:solidFill>
                  <a:srgbClr val="000000"/>
                </a:solidFill>
              </a:rPr>
            </a:br>
            <a:endParaRPr lang="en-US" sz="2100" b="0" dirty="0" smtClean="0">
              <a:solidFill>
                <a:srgbClr val="000000"/>
              </a:solidFill>
            </a:endParaRPr>
          </a:p>
        </p:txBody>
      </p:sp>
      <p:sp>
        <p:nvSpPr>
          <p:cNvPr id="4106" name="Rectangle 11"/>
          <p:cNvSpPr>
            <a:spLocks noChangeArrowheads="1"/>
          </p:cNvSpPr>
          <p:nvPr/>
        </p:nvSpPr>
        <p:spPr bwMode="auto">
          <a:xfrm>
            <a:off x="-160338" y="161925"/>
            <a:ext cx="8779968" cy="11757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914400" lvl="1" indent="-457200">
              <a:spcBef>
                <a:spcPct val="20000"/>
              </a:spcBef>
              <a:buClr>
                <a:schemeClr val="tx1"/>
              </a:buClr>
              <a:buFont typeface="Zapf Dingbats" charset="2"/>
              <a:buNone/>
            </a:pPr>
            <a:r>
              <a:rPr lang="en-US" sz="3200" b="1" i="1" dirty="0" smtClean="0"/>
              <a:t>The isograph = graphing local level inequality </a:t>
            </a:r>
            <a:endParaRPr lang="en-US" sz="3200" b="1" i="1" dirty="0"/>
          </a:p>
          <a:p>
            <a:pPr marL="914400" lvl="1" indent="-457200">
              <a:spcBef>
                <a:spcPct val="20000"/>
              </a:spcBef>
              <a:buClr>
                <a:schemeClr val="tx1"/>
              </a:buClr>
              <a:buFont typeface="Zapf Dingbats" charset="2"/>
              <a:buNone/>
            </a:pPr>
            <a:r>
              <a:rPr lang="en-US" sz="3200" dirty="0" smtClean="0"/>
              <a:t> </a:t>
            </a:r>
            <a:endParaRPr lang="en-US" sz="3200" dirty="0"/>
          </a:p>
        </p:txBody>
      </p:sp>
      <p:sp>
        <p:nvSpPr>
          <p:cNvPr id="13" name="Rectangle 7"/>
          <p:cNvSpPr>
            <a:spLocks noChangeArrowheads="1"/>
          </p:cNvSpPr>
          <p:nvPr/>
        </p:nvSpPr>
        <p:spPr bwMode="auto">
          <a:xfrm>
            <a:off x="0" y="457200"/>
            <a:ext cx="9906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en-US" sz="1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en-U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fr-FR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Rectangle 8"/>
          <p:cNvSpPr>
            <a:spLocks noChangeArrowheads="1"/>
          </p:cNvSpPr>
          <p:nvPr/>
        </p:nvSpPr>
        <p:spPr bwMode="auto">
          <a:xfrm>
            <a:off x="0" y="4200525"/>
            <a:ext cx="9906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504" y="740994"/>
            <a:ext cx="9178000" cy="63604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22555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51483B-6ED8-42E0-A444-9D3BEED914FC}" type="slidenum">
              <a:rPr lang="fr-FR" smtClean="0"/>
              <a:pPr>
                <a:defRPr/>
              </a:pPr>
              <a:t>19</a:t>
            </a:fld>
            <a:endParaRPr lang="fr-FR"/>
          </a:p>
        </p:txBody>
      </p:sp>
      <p:pic>
        <p:nvPicPr>
          <p:cNvPr id="32772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91617" y="-174031"/>
            <a:ext cx="10728389" cy="78515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19661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350838"/>
            <a:ext cx="8915400" cy="1143000"/>
          </a:xfrm>
        </p:spPr>
        <p:txBody>
          <a:bodyPr>
            <a:normAutofit/>
          </a:bodyPr>
          <a:lstStyle/>
          <a:p>
            <a:r>
              <a:rPr lang="en-US" sz="2400" b="0" dirty="0"/>
              <a:t>The “wage earner society” French-style from expansion to </a:t>
            </a:r>
            <a:r>
              <a:rPr lang="en-US" sz="2400" b="0" dirty="0" smtClean="0"/>
              <a:t>backlash</a:t>
            </a:r>
            <a:endParaRPr lang="en-US" sz="2400" b="0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12750" y="1219200"/>
            <a:ext cx="9080500" cy="4267200"/>
          </a:xfrm>
        </p:spPr>
        <p:txBody>
          <a:bodyPr>
            <a:normAutofit lnSpcReduction="10000"/>
          </a:bodyPr>
          <a:lstStyle/>
          <a:p>
            <a:pPr lvl="3"/>
            <a:endParaRPr lang="en-CA" altLang="en-US" sz="1000" dirty="0"/>
          </a:p>
          <a:p>
            <a:r>
              <a:rPr lang="en-CA" altLang="en-US" sz="2500" dirty="0"/>
              <a:t>Former elements of “</a:t>
            </a:r>
            <a:r>
              <a:rPr lang="en-CA" altLang="en-US" sz="2500" dirty="0" err="1"/>
              <a:t>middlization</a:t>
            </a:r>
            <a:r>
              <a:rPr lang="en-CA" altLang="en-US" sz="2500" dirty="0"/>
              <a:t>” </a:t>
            </a:r>
            <a:endParaRPr lang="en-CA" altLang="en-US" dirty="0"/>
          </a:p>
          <a:p>
            <a:pPr lvl="2">
              <a:buFont typeface="Zapf Dingbats" charset="2"/>
              <a:buNone/>
            </a:pPr>
            <a:r>
              <a:rPr lang="en-CA" altLang="en-US" sz="1800" dirty="0"/>
              <a:t>*Homogenization </a:t>
            </a:r>
          </a:p>
          <a:p>
            <a:pPr lvl="2">
              <a:buFont typeface="Zapf Dingbats" charset="2"/>
              <a:buNone/>
            </a:pPr>
            <a:r>
              <a:rPr lang="en-CA" altLang="en-US" sz="1800" dirty="0"/>
              <a:t>*Objective upward mobility</a:t>
            </a:r>
          </a:p>
          <a:p>
            <a:pPr lvl="2">
              <a:buFont typeface="Zapf Dingbats" charset="2"/>
              <a:buNone/>
            </a:pPr>
            <a:r>
              <a:rPr lang="en-CA" altLang="en-US" sz="1800" dirty="0"/>
              <a:t>*Beliefs in progress </a:t>
            </a:r>
          </a:p>
          <a:p>
            <a:pPr lvl="3"/>
            <a:endParaRPr lang="en-CA" altLang="en-US" sz="1000" dirty="0"/>
          </a:p>
          <a:p>
            <a:r>
              <a:rPr lang="en-CA" altLang="en-US" sz="2500" dirty="0"/>
              <a:t>Contemporary challenges: </a:t>
            </a:r>
            <a:br>
              <a:rPr lang="en-CA" altLang="en-US" sz="2500" dirty="0"/>
            </a:br>
            <a:r>
              <a:rPr lang="en-CA" altLang="en-US" sz="2500" dirty="0"/>
              <a:t>destabilization of middle classes </a:t>
            </a:r>
            <a:endParaRPr lang="en-CA" altLang="en-US" dirty="0"/>
          </a:p>
          <a:p>
            <a:pPr lvl="2">
              <a:buFont typeface="Zapf Dingbats" charset="2"/>
              <a:buNone/>
            </a:pPr>
            <a:r>
              <a:rPr lang="en-CA" altLang="en-US" sz="1800" dirty="0"/>
              <a:t>*New heterogeneity  </a:t>
            </a:r>
          </a:p>
          <a:p>
            <a:pPr lvl="2">
              <a:buFont typeface="Zapf Dingbats" charset="2"/>
              <a:buNone/>
            </a:pPr>
            <a:r>
              <a:rPr lang="en-CA" altLang="en-US" sz="1800" dirty="0"/>
              <a:t>*Risks of downward intergenerational mobility</a:t>
            </a:r>
          </a:p>
          <a:p>
            <a:pPr lvl="2">
              <a:buFont typeface="Zapf Dingbats" charset="2"/>
              <a:buNone/>
            </a:pPr>
            <a:r>
              <a:rPr lang="en-CA" altLang="en-US" sz="1800" dirty="0"/>
              <a:t>*Anxiety </a:t>
            </a:r>
          </a:p>
          <a:p>
            <a:pPr lvl="2">
              <a:buFont typeface="Zapf Dingbats" charset="2"/>
              <a:buNone/>
            </a:pPr>
            <a:endParaRPr lang="en-CA" altLang="en-US" sz="1800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7086600" y="6248400"/>
            <a:ext cx="2057400" cy="457200"/>
          </a:xfrm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C0991A9D-D730-49AF-92A2-375396CBF1F7}" type="slidenum">
              <a:rPr lang="fr-FR" sz="1400">
                <a:latin typeface="Old English Text MT" pitchFamily="66" charset="0"/>
              </a:rPr>
              <a:pPr/>
              <a:t>2</a:t>
            </a:fld>
            <a:endParaRPr lang="fr-FR" sz="1400" dirty="0">
              <a:latin typeface="Old English Text MT" pitchFamily="66" charset="0"/>
            </a:endParaRPr>
          </a:p>
        </p:txBody>
      </p:sp>
      <p:pic>
        <p:nvPicPr>
          <p:cNvPr id="7" name="Picture 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05128" y="1268760"/>
            <a:ext cx="2861529" cy="48965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45900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51483B-6ED8-42E0-A444-9D3BEED914FC}" type="slidenum">
              <a:rPr lang="fr-FR" smtClean="0"/>
              <a:pPr>
                <a:defRPr/>
              </a:pPr>
              <a:t>20</a:t>
            </a:fld>
            <a:endParaRPr lang="fr-FR"/>
          </a:p>
        </p:txBody>
      </p:sp>
      <p:pic>
        <p:nvPicPr>
          <p:cNvPr id="32772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91617" y="-174031"/>
            <a:ext cx="10728389" cy="78515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Oval 1"/>
          <p:cNvSpPr/>
          <p:nvPr/>
        </p:nvSpPr>
        <p:spPr bwMode="auto">
          <a:xfrm>
            <a:off x="1568624" y="548680"/>
            <a:ext cx="432048" cy="432048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" name="Oval 4"/>
          <p:cNvSpPr/>
          <p:nvPr/>
        </p:nvSpPr>
        <p:spPr bwMode="auto">
          <a:xfrm>
            <a:off x="3656856" y="485056"/>
            <a:ext cx="432048" cy="432048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" name="Oval 5"/>
          <p:cNvSpPr/>
          <p:nvPr/>
        </p:nvSpPr>
        <p:spPr bwMode="auto">
          <a:xfrm>
            <a:off x="5601072" y="532730"/>
            <a:ext cx="432048" cy="432048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Oval 6"/>
          <p:cNvSpPr/>
          <p:nvPr/>
        </p:nvSpPr>
        <p:spPr bwMode="auto">
          <a:xfrm>
            <a:off x="7401272" y="485056"/>
            <a:ext cx="432048" cy="432048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Oval 7"/>
          <p:cNvSpPr/>
          <p:nvPr/>
        </p:nvSpPr>
        <p:spPr bwMode="auto">
          <a:xfrm>
            <a:off x="1925375" y="1700808"/>
            <a:ext cx="432048" cy="432048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Oval 8"/>
          <p:cNvSpPr/>
          <p:nvPr/>
        </p:nvSpPr>
        <p:spPr bwMode="auto">
          <a:xfrm>
            <a:off x="3656856" y="1688522"/>
            <a:ext cx="432048" cy="432048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7401272" y="1688522"/>
            <a:ext cx="432048" cy="432048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Oval 10"/>
          <p:cNvSpPr/>
          <p:nvPr/>
        </p:nvSpPr>
        <p:spPr bwMode="auto">
          <a:xfrm>
            <a:off x="9273480" y="1721206"/>
            <a:ext cx="432048" cy="432048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Oval 11"/>
          <p:cNvSpPr/>
          <p:nvPr/>
        </p:nvSpPr>
        <p:spPr bwMode="auto">
          <a:xfrm>
            <a:off x="9057456" y="3284984"/>
            <a:ext cx="432048" cy="432048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Oval 12"/>
          <p:cNvSpPr/>
          <p:nvPr/>
        </p:nvSpPr>
        <p:spPr bwMode="auto">
          <a:xfrm>
            <a:off x="3656856" y="4077072"/>
            <a:ext cx="432048" cy="432048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Oval 13"/>
          <p:cNvSpPr/>
          <p:nvPr/>
        </p:nvSpPr>
        <p:spPr bwMode="auto">
          <a:xfrm>
            <a:off x="9125127" y="4013916"/>
            <a:ext cx="432048" cy="432048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Oval 14"/>
          <p:cNvSpPr/>
          <p:nvPr/>
        </p:nvSpPr>
        <p:spPr bwMode="auto">
          <a:xfrm>
            <a:off x="1784648" y="5373216"/>
            <a:ext cx="432048" cy="432048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" name="Oval 15"/>
          <p:cNvSpPr/>
          <p:nvPr/>
        </p:nvSpPr>
        <p:spPr bwMode="auto">
          <a:xfrm>
            <a:off x="5574409" y="5373216"/>
            <a:ext cx="432048" cy="432048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" name="Oval 16"/>
          <p:cNvSpPr/>
          <p:nvPr/>
        </p:nvSpPr>
        <p:spPr bwMode="auto">
          <a:xfrm>
            <a:off x="7374609" y="5157192"/>
            <a:ext cx="432048" cy="432048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8" name="Oval 17"/>
          <p:cNvSpPr/>
          <p:nvPr/>
        </p:nvSpPr>
        <p:spPr bwMode="auto">
          <a:xfrm>
            <a:off x="9295450" y="5157192"/>
            <a:ext cx="432048" cy="432048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9" name="Oval 18"/>
          <p:cNvSpPr/>
          <p:nvPr/>
        </p:nvSpPr>
        <p:spPr bwMode="auto">
          <a:xfrm>
            <a:off x="5574409" y="1723910"/>
            <a:ext cx="432048" cy="432048"/>
          </a:xfrm>
          <a:prstGeom prst="ellipse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0" name="Oval 19"/>
          <p:cNvSpPr/>
          <p:nvPr/>
        </p:nvSpPr>
        <p:spPr bwMode="auto">
          <a:xfrm>
            <a:off x="1709351" y="2852936"/>
            <a:ext cx="432048" cy="432048"/>
          </a:xfrm>
          <a:prstGeom prst="ellipse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1" name="Oval 20"/>
          <p:cNvSpPr/>
          <p:nvPr/>
        </p:nvSpPr>
        <p:spPr bwMode="auto">
          <a:xfrm>
            <a:off x="3656856" y="2850310"/>
            <a:ext cx="432048" cy="432048"/>
          </a:xfrm>
          <a:prstGeom prst="ellipse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2" name="Oval 21"/>
          <p:cNvSpPr/>
          <p:nvPr/>
        </p:nvSpPr>
        <p:spPr bwMode="auto">
          <a:xfrm>
            <a:off x="7408000" y="2852936"/>
            <a:ext cx="432048" cy="432048"/>
          </a:xfrm>
          <a:prstGeom prst="ellipse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8203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59943B4E-B585-4432-82C2-BAC1C52BCD43}" type="slidenum">
              <a:rPr lang="fr-FR" sz="1400"/>
              <a:pPr/>
              <a:t>21</a:t>
            </a:fld>
            <a:endParaRPr lang="fr-FR" sz="1400"/>
          </a:p>
        </p:txBody>
      </p:sp>
      <p:sp>
        <p:nvSpPr>
          <p:cNvPr id="3075" name="Rectangle 2"/>
          <p:cNvSpPr>
            <a:spLocks noChangeArrowheads="1"/>
          </p:cNvSpPr>
          <p:nvPr/>
        </p:nvSpPr>
        <p:spPr bwMode="auto">
          <a:xfrm>
            <a:off x="632520" y="965200"/>
            <a:ext cx="8663880" cy="495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9352" tIns="39676" rIns="79352" bIns="39676"/>
          <a:lstStyle/>
          <a:p>
            <a:pPr marL="995363" lvl="3" indent="-247650" defTabSz="957263">
              <a:spcBef>
                <a:spcPct val="20000"/>
              </a:spcBef>
              <a:tabLst>
                <a:tab pos="741363" algn="l"/>
              </a:tabLst>
            </a:pPr>
            <a:endParaRPr lang="en-US" sz="800" dirty="0"/>
          </a:p>
          <a:p>
            <a:pPr defTabSz="957263">
              <a:spcBef>
                <a:spcPts val="300"/>
              </a:spcBef>
              <a:spcAft>
                <a:spcPts val="300"/>
              </a:spcAft>
              <a:tabLst>
                <a:tab pos="741363" algn="l"/>
              </a:tabLst>
            </a:pPr>
            <a:r>
              <a:rPr lang="en-US" b="1" dirty="0" smtClean="0">
                <a:solidFill>
                  <a:srgbClr val="000000"/>
                </a:solidFill>
              </a:rPr>
              <a:t>0.   The central question : different shapes of inequality  </a:t>
            </a:r>
            <a:br>
              <a:rPr lang="en-US" b="1" dirty="0" smtClean="0">
                <a:solidFill>
                  <a:srgbClr val="000000"/>
                </a:solidFill>
              </a:rPr>
            </a:br>
            <a:r>
              <a:rPr lang="en-US" b="1" dirty="0" smtClean="0">
                <a:solidFill>
                  <a:srgbClr val="000000"/>
                </a:solidFill>
              </a:rPr>
              <a:t>	&amp; the middle classes</a:t>
            </a:r>
          </a:p>
          <a:p>
            <a:pPr defTabSz="957263">
              <a:spcBef>
                <a:spcPts val="300"/>
              </a:spcBef>
              <a:spcAft>
                <a:spcPts val="300"/>
              </a:spcAft>
              <a:tabLst>
                <a:tab pos="741363" algn="l"/>
              </a:tabLst>
            </a:pPr>
            <a:endParaRPr lang="en-US" b="1" dirty="0" smtClean="0">
              <a:solidFill>
                <a:srgbClr val="000000"/>
              </a:solidFill>
            </a:endParaRPr>
          </a:p>
          <a:p>
            <a:pPr marL="361950" indent="-361950" defTabSz="957263">
              <a:spcBef>
                <a:spcPts val="300"/>
              </a:spcBef>
              <a:spcAft>
                <a:spcPts val="300"/>
              </a:spcAft>
              <a:buFontTx/>
              <a:buAutoNum type="arabicPeriod"/>
              <a:tabLst>
                <a:tab pos="741363" algn="l"/>
              </a:tabLst>
            </a:pPr>
            <a:r>
              <a:rPr lang="en-US" b="1" dirty="0" smtClean="0">
                <a:solidFill>
                  <a:srgbClr val="000000"/>
                </a:solidFill>
              </a:rPr>
              <a:t>A new methodological tool: the isograph</a:t>
            </a:r>
          </a:p>
          <a:p>
            <a:pPr marL="361950" indent="-361950" defTabSz="957263">
              <a:spcBef>
                <a:spcPts val="300"/>
              </a:spcBef>
              <a:spcAft>
                <a:spcPts val="300"/>
              </a:spcAft>
              <a:buFontTx/>
              <a:buAutoNum type="arabicPeriod"/>
              <a:tabLst>
                <a:tab pos="741363" algn="l"/>
              </a:tabLst>
            </a:pPr>
            <a:r>
              <a:rPr lang="en-US" b="1" dirty="0">
                <a:solidFill>
                  <a:srgbClr val="000000"/>
                </a:solidFill>
              </a:rPr>
              <a:t>Data : LIS </a:t>
            </a:r>
            <a:r>
              <a:rPr lang="en-US" b="1" dirty="0" err="1">
                <a:solidFill>
                  <a:srgbClr val="000000"/>
                </a:solidFill>
              </a:rPr>
              <a:t>microdatasets</a:t>
            </a:r>
            <a:r>
              <a:rPr lang="en-US" b="1" dirty="0">
                <a:solidFill>
                  <a:srgbClr val="000000"/>
                </a:solidFill>
              </a:rPr>
              <a:t> of 25 western countries </a:t>
            </a:r>
          </a:p>
          <a:p>
            <a:pPr marL="361950" indent="-361950" defTabSz="957263">
              <a:spcBef>
                <a:spcPts val="300"/>
              </a:spcBef>
              <a:spcAft>
                <a:spcPts val="300"/>
              </a:spcAft>
              <a:buFontTx/>
              <a:buAutoNum type="arabicPeriod"/>
              <a:tabLst>
                <a:tab pos="741363" algn="l"/>
              </a:tabLst>
            </a:pPr>
            <a:r>
              <a:rPr lang="en-US" b="1" dirty="0" smtClean="0">
                <a:solidFill>
                  <a:srgbClr val="000000"/>
                </a:solidFill>
              </a:rPr>
              <a:t>Empirical changes of isograph shapes</a:t>
            </a:r>
          </a:p>
          <a:p>
            <a:pPr marL="361950" indent="-361950" defTabSz="957263">
              <a:spcBef>
                <a:spcPts val="300"/>
              </a:spcBef>
              <a:spcAft>
                <a:spcPts val="300"/>
              </a:spcAft>
              <a:buFontTx/>
              <a:buAutoNum type="arabicPeriod"/>
              <a:tabLst>
                <a:tab pos="741363" algn="l"/>
              </a:tabLst>
            </a:pPr>
            <a:r>
              <a:rPr lang="en-US" b="1" dirty="0" smtClean="0">
                <a:solidFill>
                  <a:srgbClr val="000000"/>
                </a:solidFill>
              </a:rPr>
              <a:t>Impact of changes : simulations </a:t>
            </a:r>
          </a:p>
          <a:p>
            <a:pPr marL="361950" indent="-361950" defTabSz="957263">
              <a:spcBef>
                <a:spcPts val="300"/>
              </a:spcBef>
              <a:spcAft>
                <a:spcPts val="300"/>
              </a:spcAft>
              <a:buFontTx/>
              <a:buAutoNum type="arabicPeriod"/>
              <a:tabLst>
                <a:tab pos="741363" algn="l"/>
              </a:tabLst>
            </a:pPr>
            <a:r>
              <a:rPr lang="en-US" b="1" dirty="0" smtClean="0">
                <a:solidFill>
                  <a:srgbClr val="000000"/>
                </a:solidFill>
              </a:rPr>
              <a:t>A typology of inequality shapes and the middle classes</a:t>
            </a:r>
          </a:p>
          <a:p>
            <a:pPr marL="361950" indent="-361950" defTabSz="957263">
              <a:spcBef>
                <a:spcPts val="300"/>
              </a:spcBef>
              <a:spcAft>
                <a:spcPts val="300"/>
              </a:spcAft>
              <a:buFontTx/>
              <a:buAutoNum type="arabicPeriod"/>
              <a:tabLst>
                <a:tab pos="741363" algn="l"/>
              </a:tabLst>
            </a:pPr>
            <a:r>
              <a:rPr lang="en-US" b="1" dirty="0" smtClean="0">
                <a:solidFill>
                  <a:srgbClr val="000000"/>
                </a:solidFill>
              </a:rPr>
              <a:t>Conclusions : earnings, redistributions, public policies </a:t>
            </a:r>
            <a:br>
              <a:rPr lang="en-US" b="1" dirty="0" smtClean="0">
                <a:solidFill>
                  <a:srgbClr val="000000"/>
                </a:solidFill>
              </a:rPr>
            </a:br>
            <a:r>
              <a:rPr lang="en-US" b="1" dirty="0" smtClean="0">
                <a:solidFill>
                  <a:srgbClr val="000000"/>
                </a:solidFill>
              </a:rPr>
              <a:t>and the interests of the middle classes</a:t>
            </a:r>
            <a:endParaRPr lang="en-US" b="1" dirty="0">
              <a:solidFill>
                <a:srgbClr val="000000"/>
              </a:solidFill>
            </a:endParaRPr>
          </a:p>
          <a:p>
            <a:pPr marL="661988" lvl="2" indent="-247650" defTabSz="957263">
              <a:spcBef>
                <a:spcPct val="20000"/>
              </a:spcBef>
              <a:buClr>
                <a:schemeClr val="tx1"/>
              </a:buClr>
              <a:buFont typeface="Zapf Dingbats" charset="2"/>
              <a:buChar char="l"/>
              <a:tabLst>
                <a:tab pos="741363" algn="l"/>
              </a:tabLst>
            </a:pPr>
            <a:endParaRPr lang="en-US" b="1" dirty="0"/>
          </a:p>
          <a:p>
            <a:pPr marL="361950" indent="-361950" defTabSz="957263">
              <a:spcBef>
                <a:spcPct val="20000"/>
              </a:spcBef>
              <a:spcAft>
                <a:spcPct val="100000"/>
              </a:spcAft>
              <a:tabLst>
                <a:tab pos="741363" algn="l"/>
              </a:tabLst>
            </a:pPr>
            <a:endParaRPr lang="en-US" sz="1800" b="1" dirty="0"/>
          </a:p>
        </p:txBody>
      </p:sp>
      <p:sp>
        <p:nvSpPr>
          <p:cNvPr id="2" name="Right Arrow 1"/>
          <p:cNvSpPr/>
          <p:nvPr/>
        </p:nvSpPr>
        <p:spPr bwMode="auto">
          <a:xfrm rot="9074288">
            <a:off x="5188572" y="3457948"/>
            <a:ext cx="1368152" cy="432048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0146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324" y="163701"/>
            <a:ext cx="9147172" cy="66942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51483B-6ED8-42E0-A444-9D3BEED914FC}" type="slidenum">
              <a:rPr lang="fr-FR" smtClean="0"/>
              <a:pPr>
                <a:defRPr/>
              </a:pPr>
              <a:t>22</a:t>
            </a:fld>
            <a:endParaRPr lang="fr-FR"/>
          </a:p>
        </p:txBody>
      </p:sp>
      <p:sp>
        <p:nvSpPr>
          <p:cNvPr id="6" name="Rectangle 11"/>
          <p:cNvSpPr>
            <a:spLocks noChangeArrowheads="1"/>
          </p:cNvSpPr>
          <p:nvPr/>
        </p:nvSpPr>
        <p:spPr bwMode="auto">
          <a:xfrm>
            <a:off x="-160338" y="161925"/>
            <a:ext cx="6335389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914400" lvl="1" indent="-457200">
              <a:spcBef>
                <a:spcPct val="20000"/>
              </a:spcBef>
              <a:buClr>
                <a:schemeClr val="tx1"/>
              </a:buClr>
              <a:buFont typeface="Zapf Dingbats" charset="2"/>
              <a:buNone/>
            </a:pPr>
            <a:r>
              <a:rPr lang="en-US" sz="3200" b="1" i="1" dirty="0" smtClean="0"/>
              <a:t>The isographs of 3 public policies</a:t>
            </a:r>
            <a:endParaRPr lang="en-US" sz="3200" dirty="0"/>
          </a:p>
        </p:txBody>
      </p:sp>
      <p:sp>
        <p:nvSpPr>
          <p:cNvPr id="5" name="Rectangle 4"/>
          <p:cNvSpPr/>
          <p:nvPr/>
        </p:nvSpPr>
        <p:spPr>
          <a:xfrm>
            <a:off x="5241032" y="1844824"/>
            <a:ext cx="420499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1" dirty="0" smtClean="0"/>
              <a:t>Initial distribution , Gini = 35%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7700614" y="2564904"/>
            <a:ext cx="1739579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1" dirty="0" smtClean="0"/>
              <a:t>Policy 1, </a:t>
            </a:r>
            <a:br>
              <a:rPr lang="en-US" b="1" i="1" dirty="0" smtClean="0"/>
            </a:br>
            <a:r>
              <a:rPr lang="en-US" b="1" i="1" dirty="0" smtClean="0"/>
              <a:t>homothetic </a:t>
            </a:r>
            <a:br>
              <a:rPr lang="en-US" b="1" i="1" dirty="0" smtClean="0"/>
            </a:br>
            <a:r>
              <a:rPr lang="en-US" b="1" i="1" dirty="0" smtClean="0"/>
              <a:t>equalization</a:t>
            </a:r>
            <a:br>
              <a:rPr lang="en-US" b="1" i="1" dirty="0" smtClean="0"/>
            </a:br>
            <a:r>
              <a:rPr lang="en-US" b="1" i="1" dirty="0" smtClean="0"/>
              <a:t>Gini = 30%</a:t>
            </a:r>
            <a:endParaRPr lang="en-US" dirty="0"/>
          </a:p>
        </p:txBody>
      </p:sp>
      <p:cxnSp>
        <p:nvCxnSpPr>
          <p:cNvPr id="8" name="Straight Arrow Connector 7"/>
          <p:cNvCxnSpPr/>
          <p:nvPr/>
        </p:nvCxnSpPr>
        <p:spPr bwMode="auto">
          <a:xfrm>
            <a:off x="7617296" y="2492896"/>
            <a:ext cx="0" cy="1584176"/>
          </a:xfrm>
          <a:prstGeom prst="straightConnector1">
            <a:avLst/>
          </a:prstGeom>
          <a:solidFill>
            <a:schemeClr val="accent1"/>
          </a:solidFill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" name="Rectangle 11"/>
          <p:cNvSpPr/>
          <p:nvPr/>
        </p:nvSpPr>
        <p:spPr>
          <a:xfrm>
            <a:off x="3872692" y="4941168"/>
            <a:ext cx="400462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1" dirty="0" smtClean="0"/>
              <a:t>Policy 2, </a:t>
            </a:r>
            <a:br>
              <a:rPr lang="en-US" b="1" i="1" dirty="0" smtClean="0"/>
            </a:br>
            <a:r>
              <a:rPr lang="en-US" b="1" i="1" dirty="0" smtClean="0"/>
              <a:t>median friendly and anti-poor</a:t>
            </a:r>
            <a:endParaRPr lang="en-US" dirty="0"/>
          </a:p>
        </p:txBody>
      </p:sp>
      <p:cxnSp>
        <p:nvCxnSpPr>
          <p:cNvPr id="13" name="Straight Arrow Connector 12"/>
          <p:cNvCxnSpPr/>
          <p:nvPr/>
        </p:nvCxnSpPr>
        <p:spPr bwMode="auto">
          <a:xfrm>
            <a:off x="5385048" y="2348880"/>
            <a:ext cx="0" cy="2876898"/>
          </a:xfrm>
          <a:prstGeom prst="straightConnector1">
            <a:avLst/>
          </a:prstGeom>
          <a:solidFill>
            <a:schemeClr val="accent1"/>
          </a:solidFill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" name="Rectangle 15"/>
          <p:cNvSpPr/>
          <p:nvPr/>
        </p:nvSpPr>
        <p:spPr>
          <a:xfrm>
            <a:off x="1568624" y="2636912"/>
            <a:ext cx="1620957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1" dirty="0" smtClean="0"/>
              <a:t>Policy 3, </a:t>
            </a:r>
            <a:br>
              <a:rPr lang="en-US" b="1" i="1" dirty="0" smtClean="0"/>
            </a:br>
            <a:r>
              <a:rPr lang="en-US" b="1" i="1" dirty="0" smtClean="0"/>
              <a:t>median </a:t>
            </a:r>
            <a:br>
              <a:rPr lang="en-US" b="1" i="1" dirty="0" smtClean="0"/>
            </a:br>
            <a:r>
              <a:rPr lang="en-US" b="1" i="1" dirty="0" smtClean="0"/>
              <a:t>un-friendly</a:t>
            </a:r>
            <a:endParaRPr lang="en-US" dirty="0"/>
          </a:p>
        </p:txBody>
      </p:sp>
      <p:cxnSp>
        <p:nvCxnSpPr>
          <p:cNvPr id="17" name="Straight Arrow Connector 16"/>
          <p:cNvCxnSpPr/>
          <p:nvPr/>
        </p:nvCxnSpPr>
        <p:spPr bwMode="auto">
          <a:xfrm>
            <a:off x="3080980" y="2492896"/>
            <a:ext cx="0" cy="1438449"/>
          </a:xfrm>
          <a:prstGeom prst="straightConnector1">
            <a:avLst/>
          </a:prstGeom>
          <a:solidFill>
            <a:schemeClr val="accent1"/>
          </a:solidFill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9" name="Rectangle 18"/>
          <p:cNvSpPr/>
          <p:nvPr/>
        </p:nvSpPr>
        <p:spPr>
          <a:xfrm>
            <a:off x="2792760" y="659972"/>
            <a:ext cx="4754828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1" dirty="0" smtClean="0"/>
              <a:t>Distribution of 8% of the GDP, </a:t>
            </a:r>
            <a:br>
              <a:rPr lang="en-US" b="1" i="1" dirty="0" smtClean="0"/>
            </a:br>
            <a:r>
              <a:rPr lang="en-US" b="1" i="1" dirty="0" smtClean="0"/>
              <a:t>initial Gini = 35%, final Gini = 30%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9344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820" y="0"/>
            <a:ext cx="9370855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51483B-6ED8-42E0-A444-9D3BEED914FC}" type="slidenum">
              <a:rPr lang="fr-FR" smtClean="0"/>
              <a:pPr>
                <a:defRPr/>
              </a:pPr>
              <a:t>23</a:t>
            </a:fld>
            <a:endParaRPr lang="fr-FR"/>
          </a:p>
        </p:txBody>
      </p:sp>
      <p:sp>
        <p:nvSpPr>
          <p:cNvPr id="6" name="Rectangle 11"/>
          <p:cNvSpPr>
            <a:spLocks noChangeArrowheads="1"/>
          </p:cNvSpPr>
          <p:nvPr/>
        </p:nvSpPr>
        <p:spPr bwMode="auto">
          <a:xfrm>
            <a:off x="5241032" y="-99392"/>
            <a:ext cx="4022255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914400" lvl="1" indent="-457200">
              <a:spcBef>
                <a:spcPct val="20000"/>
              </a:spcBef>
              <a:buClr>
                <a:schemeClr val="tx1"/>
              </a:buClr>
              <a:buFont typeface="Zapf Dingbats" charset="2"/>
              <a:buNone/>
            </a:pPr>
            <a:r>
              <a:rPr lang="en-US" sz="3200" b="1" i="1" dirty="0" smtClean="0"/>
              <a:t>Gains and losses of </a:t>
            </a:r>
            <a:br>
              <a:rPr lang="en-US" sz="3200" b="1" i="1" dirty="0" smtClean="0"/>
            </a:br>
            <a:r>
              <a:rPr lang="en-US" sz="3200" b="1" i="1" dirty="0" smtClean="0"/>
              <a:t>3 public policies</a:t>
            </a:r>
            <a:endParaRPr lang="en-US" sz="3200" dirty="0"/>
          </a:p>
        </p:txBody>
      </p:sp>
      <p:sp>
        <p:nvSpPr>
          <p:cNvPr id="5" name="Rectangle 4"/>
          <p:cNvSpPr/>
          <p:nvPr/>
        </p:nvSpPr>
        <p:spPr>
          <a:xfrm>
            <a:off x="7069870" y="1004828"/>
            <a:ext cx="2635658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1" dirty="0" smtClean="0"/>
              <a:t>Compared to the </a:t>
            </a:r>
            <a:br>
              <a:rPr lang="en-US" b="1" i="1" dirty="0" smtClean="0"/>
            </a:br>
            <a:r>
              <a:rPr lang="en-US" b="1" i="1" dirty="0" smtClean="0"/>
              <a:t>initial distribution, </a:t>
            </a:r>
            <a:br>
              <a:rPr lang="en-US" b="1" i="1" dirty="0" smtClean="0"/>
            </a:br>
            <a:r>
              <a:rPr lang="en-US" b="1" i="1" dirty="0" smtClean="0"/>
              <a:t>Gini = 35%</a:t>
            </a:r>
            <a:endParaRPr lang="en-US" dirty="0"/>
          </a:p>
        </p:txBody>
      </p:sp>
      <p:cxnSp>
        <p:nvCxnSpPr>
          <p:cNvPr id="8" name="Straight Arrow Connector 7"/>
          <p:cNvCxnSpPr/>
          <p:nvPr/>
        </p:nvCxnSpPr>
        <p:spPr bwMode="auto">
          <a:xfrm flipV="1">
            <a:off x="3584848" y="2147876"/>
            <a:ext cx="0" cy="1929196"/>
          </a:xfrm>
          <a:prstGeom prst="straightConnector1">
            <a:avLst/>
          </a:prstGeom>
          <a:solidFill>
            <a:schemeClr val="accent1"/>
          </a:solidFill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" name="Straight Arrow Connector 12"/>
          <p:cNvCxnSpPr/>
          <p:nvPr/>
        </p:nvCxnSpPr>
        <p:spPr bwMode="auto">
          <a:xfrm flipH="1">
            <a:off x="3872880" y="1244752"/>
            <a:ext cx="936105" cy="528064"/>
          </a:xfrm>
          <a:prstGeom prst="straightConnector1">
            <a:avLst/>
          </a:prstGeom>
          <a:solidFill>
            <a:schemeClr val="accent1"/>
          </a:solidFill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" name="Rectangle 15"/>
          <p:cNvSpPr/>
          <p:nvPr/>
        </p:nvSpPr>
        <p:spPr>
          <a:xfrm>
            <a:off x="7508507" y="2431034"/>
            <a:ext cx="1620957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1" dirty="0" smtClean="0"/>
              <a:t>Policy 3, </a:t>
            </a:r>
            <a:br>
              <a:rPr lang="en-US" b="1" i="1" dirty="0" smtClean="0"/>
            </a:br>
            <a:r>
              <a:rPr lang="en-US" b="1" i="1" dirty="0" smtClean="0"/>
              <a:t>median </a:t>
            </a:r>
            <a:br>
              <a:rPr lang="en-US" b="1" i="1" dirty="0" smtClean="0"/>
            </a:br>
            <a:r>
              <a:rPr lang="en-US" b="1" i="1" dirty="0" smtClean="0"/>
              <a:t>un-friendly</a:t>
            </a:r>
            <a:endParaRPr lang="en-US" dirty="0"/>
          </a:p>
        </p:txBody>
      </p:sp>
      <p:cxnSp>
        <p:nvCxnSpPr>
          <p:cNvPr id="17" name="Straight Arrow Connector 16"/>
          <p:cNvCxnSpPr/>
          <p:nvPr/>
        </p:nvCxnSpPr>
        <p:spPr bwMode="auto">
          <a:xfrm flipH="1">
            <a:off x="6681192" y="3176972"/>
            <a:ext cx="827315" cy="454391"/>
          </a:xfrm>
          <a:prstGeom prst="straightConnector1">
            <a:avLst/>
          </a:prstGeom>
          <a:solidFill>
            <a:schemeClr val="accent1"/>
          </a:solidFill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" name="Straight Connector 2"/>
          <p:cNvCxnSpPr/>
          <p:nvPr/>
        </p:nvCxnSpPr>
        <p:spPr bwMode="auto">
          <a:xfrm>
            <a:off x="920552" y="4077072"/>
            <a:ext cx="8342735" cy="7200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" name="Straight Connector 10"/>
          <p:cNvCxnSpPr/>
          <p:nvPr/>
        </p:nvCxnSpPr>
        <p:spPr bwMode="auto">
          <a:xfrm flipV="1">
            <a:off x="5091919" y="404664"/>
            <a:ext cx="0" cy="554461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2" name="Rectangle 21"/>
          <p:cNvSpPr/>
          <p:nvPr/>
        </p:nvSpPr>
        <p:spPr>
          <a:xfrm>
            <a:off x="3656856" y="116632"/>
            <a:ext cx="2268570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1" dirty="0" smtClean="0"/>
              <a:t>Policy 2, </a:t>
            </a:r>
            <a:br>
              <a:rPr lang="en-US" b="1" i="1" dirty="0" smtClean="0"/>
            </a:br>
            <a:r>
              <a:rPr lang="en-US" b="1" i="1" dirty="0" smtClean="0"/>
              <a:t>median friendly </a:t>
            </a:r>
            <a:br>
              <a:rPr lang="en-US" b="1" i="1" dirty="0" smtClean="0"/>
            </a:br>
            <a:r>
              <a:rPr lang="en-US" b="1" i="1" dirty="0" smtClean="0"/>
              <a:t>and anti-poor</a:t>
            </a:r>
            <a:endParaRPr lang="en-US" dirty="0"/>
          </a:p>
        </p:txBody>
      </p:sp>
      <p:sp>
        <p:nvSpPr>
          <p:cNvPr id="25" name="Rectangle 24"/>
          <p:cNvSpPr/>
          <p:nvPr/>
        </p:nvSpPr>
        <p:spPr>
          <a:xfrm>
            <a:off x="1917277" y="2564904"/>
            <a:ext cx="1739579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b="1" i="1" dirty="0" smtClean="0"/>
              <a:t>Policy 1, </a:t>
            </a:r>
            <a:br>
              <a:rPr lang="en-US" b="1" i="1" dirty="0" smtClean="0"/>
            </a:br>
            <a:r>
              <a:rPr lang="en-US" b="1" i="1" dirty="0" smtClean="0"/>
              <a:t>homothetic </a:t>
            </a:r>
            <a:br>
              <a:rPr lang="en-US" b="1" i="1" dirty="0" smtClean="0"/>
            </a:br>
            <a:r>
              <a:rPr lang="en-US" b="1" i="1" dirty="0" smtClean="0"/>
              <a:t>equalization</a:t>
            </a:r>
            <a:br>
              <a:rPr lang="en-US" b="1" i="1" dirty="0" smtClean="0"/>
            </a:br>
            <a:r>
              <a:rPr lang="en-US" b="1" i="1" dirty="0" smtClean="0"/>
              <a:t>Gini = 30%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9755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4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91" y="74911"/>
            <a:ext cx="9305913" cy="68104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51483B-6ED8-42E0-A444-9D3BEED914FC}" type="slidenum">
              <a:rPr lang="fr-FR" smtClean="0"/>
              <a:pPr>
                <a:defRPr/>
              </a:pPr>
              <a:t>24</a:t>
            </a:fld>
            <a:endParaRPr lang="fr-FR"/>
          </a:p>
        </p:txBody>
      </p:sp>
      <p:sp>
        <p:nvSpPr>
          <p:cNvPr id="6" name="Rectangle 11"/>
          <p:cNvSpPr>
            <a:spLocks noChangeArrowheads="1"/>
          </p:cNvSpPr>
          <p:nvPr/>
        </p:nvSpPr>
        <p:spPr bwMode="auto">
          <a:xfrm>
            <a:off x="5884997" y="47526"/>
            <a:ext cx="3964547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914400" lvl="1" indent="-457200">
              <a:spcBef>
                <a:spcPct val="20000"/>
              </a:spcBef>
              <a:buClr>
                <a:schemeClr val="tx1"/>
              </a:buClr>
              <a:buFont typeface="Zapf Dingbats" charset="2"/>
              <a:buNone/>
            </a:pPr>
            <a:r>
              <a:rPr lang="en-US" sz="3200" b="1" i="1" dirty="0" smtClean="0"/>
              <a:t>Density changes of </a:t>
            </a:r>
            <a:br>
              <a:rPr lang="en-US" sz="3200" b="1" i="1" dirty="0" smtClean="0"/>
            </a:br>
            <a:r>
              <a:rPr lang="en-US" sz="3200" b="1" i="1" dirty="0" smtClean="0"/>
              <a:t>3 public policies</a:t>
            </a:r>
            <a:endParaRPr lang="en-US" sz="3200" dirty="0"/>
          </a:p>
        </p:txBody>
      </p:sp>
      <p:sp>
        <p:nvSpPr>
          <p:cNvPr id="5" name="Rectangle 4"/>
          <p:cNvSpPr/>
          <p:nvPr/>
        </p:nvSpPr>
        <p:spPr>
          <a:xfrm>
            <a:off x="7285894" y="877488"/>
            <a:ext cx="2635658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1" dirty="0" smtClean="0"/>
              <a:t>Compared to the </a:t>
            </a:r>
            <a:br>
              <a:rPr lang="en-US" b="1" i="1" dirty="0" smtClean="0"/>
            </a:br>
            <a:r>
              <a:rPr lang="en-US" b="1" i="1" dirty="0" smtClean="0"/>
              <a:t>initial distribution, </a:t>
            </a:r>
            <a:br>
              <a:rPr lang="en-US" b="1" i="1" dirty="0" smtClean="0"/>
            </a:br>
            <a:r>
              <a:rPr lang="en-US" b="1" i="1" dirty="0" smtClean="0"/>
              <a:t>Gini = 35%</a:t>
            </a:r>
            <a:endParaRPr lang="en-US" dirty="0"/>
          </a:p>
        </p:txBody>
      </p:sp>
      <p:cxnSp>
        <p:nvCxnSpPr>
          <p:cNvPr id="8" name="Straight Arrow Connector 7"/>
          <p:cNvCxnSpPr/>
          <p:nvPr/>
        </p:nvCxnSpPr>
        <p:spPr bwMode="auto">
          <a:xfrm>
            <a:off x="3440832" y="1901812"/>
            <a:ext cx="210329" cy="519076"/>
          </a:xfrm>
          <a:prstGeom prst="straightConnector1">
            <a:avLst/>
          </a:prstGeom>
          <a:solidFill>
            <a:schemeClr val="accent1"/>
          </a:solidFill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" name="Straight Arrow Connector 12"/>
          <p:cNvCxnSpPr/>
          <p:nvPr/>
        </p:nvCxnSpPr>
        <p:spPr bwMode="auto">
          <a:xfrm flipH="1" flipV="1">
            <a:off x="3479725" y="3460177"/>
            <a:ext cx="936104" cy="616895"/>
          </a:xfrm>
          <a:prstGeom prst="straightConnector1">
            <a:avLst/>
          </a:prstGeom>
          <a:solidFill>
            <a:schemeClr val="accent1"/>
          </a:solidFill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" name="Rectangle 15"/>
          <p:cNvSpPr/>
          <p:nvPr/>
        </p:nvSpPr>
        <p:spPr>
          <a:xfrm>
            <a:off x="3319887" y="404664"/>
            <a:ext cx="1620957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1" dirty="0" smtClean="0"/>
              <a:t>Policy 3, </a:t>
            </a:r>
            <a:br>
              <a:rPr lang="en-US" b="1" i="1" dirty="0" smtClean="0"/>
            </a:br>
            <a:r>
              <a:rPr lang="en-US" b="1" i="1" dirty="0" smtClean="0"/>
              <a:t>median </a:t>
            </a:r>
            <a:br>
              <a:rPr lang="en-US" b="1" i="1" dirty="0" smtClean="0"/>
            </a:br>
            <a:r>
              <a:rPr lang="en-US" b="1" i="1" dirty="0" smtClean="0"/>
              <a:t>un-friendly</a:t>
            </a:r>
            <a:endParaRPr lang="en-US" dirty="0"/>
          </a:p>
        </p:txBody>
      </p:sp>
      <p:cxnSp>
        <p:nvCxnSpPr>
          <p:cNvPr id="17" name="Straight Arrow Connector 16"/>
          <p:cNvCxnSpPr/>
          <p:nvPr/>
        </p:nvCxnSpPr>
        <p:spPr bwMode="auto">
          <a:xfrm>
            <a:off x="4415829" y="877488"/>
            <a:ext cx="609180" cy="474451"/>
          </a:xfrm>
          <a:prstGeom prst="straightConnector1">
            <a:avLst/>
          </a:prstGeom>
          <a:solidFill>
            <a:schemeClr val="accent1"/>
          </a:solidFill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" name="Straight Connector 2"/>
          <p:cNvCxnSpPr/>
          <p:nvPr/>
        </p:nvCxnSpPr>
        <p:spPr bwMode="auto">
          <a:xfrm>
            <a:off x="920552" y="3068960"/>
            <a:ext cx="8342735" cy="7200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" name="Straight Connector 10"/>
          <p:cNvCxnSpPr/>
          <p:nvPr/>
        </p:nvCxnSpPr>
        <p:spPr bwMode="auto">
          <a:xfrm flipV="1">
            <a:off x="5091919" y="404664"/>
            <a:ext cx="0" cy="554461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2" name="Rectangle 21"/>
          <p:cNvSpPr/>
          <p:nvPr/>
        </p:nvSpPr>
        <p:spPr>
          <a:xfrm>
            <a:off x="1382591" y="1076290"/>
            <a:ext cx="2268570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1" dirty="0" smtClean="0"/>
              <a:t>Policy 2, </a:t>
            </a:r>
            <a:br>
              <a:rPr lang="en-US" b="1" i="1" dirty="0" smtClean="0"/>
            </a:br>
            <a:r>
              <a:rPr lang="en-US" b="1" i="1" dirty="0" smtClean="0"/>
              <a:t>median friendly </a:t>
            </a:r>
            <a:br>
              <a:rPr lang="en-US" b="1" i="1" dirty="0" smtClean="0"/>
            </a:br>
            <a:r>
              <a:rPr lang="en-US" b="1" i="1" dirty="0" smtClean="0"/>
              <a:t>and anti-poor</a:t>
            </a:r>
            <a:endParaRPr lang="en-US" dirty="0"/>
          </a:p>
        </p:txBody>
      </p:sp>
      <p:sp>
        <p:nvSpPr>
          <p:cNvPr id="25" name="Rectangle 24"/>
          <p:cNvSpPr/>
          <p:nvPr/>
        </p:nvSpPr>
        <p:spPr>
          <a:xfrm>
            <a:off x="3285429" y="4091588"/>
            <a:ext cx="1739579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b="1" i="1" dirty="0" smtClean="0"/>
              <a:t>Policy 1, </a:t>
            </a:r>
            <a:br>
              <a:rPr lang="en-US" b="1" i="1" dirty="0" smtClean="0"/>
            </a:br>
            <a:r>
              <a:rPr lang="en-US" b="1" i="1" dirty="0" smtClean="0"/>
              <a:t>homothetic </a:t>
            </a:r>
            <a:br>
              <a:rPr lang="en-US" b="1" i="1" dirty="0" smtClean="0"/>
            </a:br>
            <a:r>
              <a:rPr lang="en-US" b="1" i="1" dirty="0" smtClean="0"/>
              <a:t>equalization</a:t>
            </a:r>
            <a:br>
              <a:rPr lang="en-US" b="1" i="1" dirty="0" smtClean="0"/>
            </a:br>
            <a:r>
              <a:rPr lang="en-US" b="1" i="1" dirty="0" smtClean="0"/>
              <a:t>Gini = 30%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4959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59943B4E-B585-4432-82C2-BAC1C52BCD43}" type="slidenum">
              <a:rPr lang="fr-FR" sz="1400"/>
              <a:pPr/>
              <a:t>25</a:t>
            </a:fld>
            <a:endParaRPr lang="fr-FR" sz="1400"/>
          </a:p>
        </p:txBody>
      </p:sp>
      <p:sp>
        <p:nvSpPr>
          <p:cNvPr id="3075" name="Rectangle 2"/>
          <p:cNvSpPr>
            <a:spLocks noChangeArrowheads="1"/>
          </p:cNvSpPr>
          <p:nvPr/>
        </p:nvSpPr>
        <p:spPr bwMode="auto">
          <a:xfrm>
            <a:off x="632520" y="965200"/>
            <a:ext cx="8663880" cy="495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9352" tIns="39676" rIns="79352" bIns="39676"/>
          <a:lstStyle/>
          <a:p>
            <a:pPr marL="995363" lvl="3" indent="-247650" defTabSz="957263">
              <a:spcBef>
                <a:spcPct val="20000"/>
              </a:spcBef>
              <a:tabLst>
                <a:tab pos="741363" algn="l"/>
              </a:tabLst>
            </a:pPr>
            <a:endParaRPr lang="en-US" sz="800" dirty="0"/>
          </a:p>
          <a:p>
            <a:pPr defTabSz="957263">
              <a:spcBef>
                <a:spcPts val="300"/>
              </a:spcBef>
              <a:spcAft>
                <a:spcPts val="300"/>
              </a:spcAft>
              <a:tabLst>
                <a:tab pos="741363" algn="l"/>
              </a:tabLst>
            </a:pPr>
            <a:r>
              <a:rPr lang="en-US" b="1" dirty="0" smtClean="0">
                <a:solidFill>
                  <a:srgbClr val="000000"/>
                </a:solidFill>
              </a:rPr>
              <a:t>0.   The central question : different shapes of inequality  </a:t>
            </a:r>
            <a:br>
              <a:rPr lang="en-US" b="1" dirty="0" smtClean="0">
                <a:solidFill>
                  <a:srgbClr val="000000"/>
                </a:solidFill>
              </a:rPr>
            </a:br>
            <a:r>
              <a:rPr lang="en-US" b="1" dirty="0" smtClean="0">
                <a:solidFill>
                  <a:srgbClr val="000000"/>
                </a:solidFill>
              </a:rPr>
              <a:t>	&amp; the middle classes</a:t>
            </a:r>
          </a:p>
          <a:p>
            <a:pPr defTabSz="957263">
              <a:spcBef>
                <a:spcPts val="300"/>
              </a:spcBef>
              <a:spcAft>
                <a:spcPts val="300"/>
              </a:spcAft>
              <a:tabLst>
                <a:tab pos="741363" algn="l"/>
              </a:tabLst>
            </a:pPr>
            <a:endParaRPr lang="en-US" b="1" dirty="0" smtClean="0">
              <a:solidFill>
                <a:srgbClr val="000000"/>
              </a:solidFill>
            </a:endParaRPr>
          </a:p>
          <a:p>
            <a:pPr marL="361950" indent="-361950" defTabSz="957263">
              <a:spcBef>
                <a:spcPts val="300"/>
              </a:spcBef>
              <a:spcAft>
                <a:spcPts val="300"/>
              </a:spcAft>
              <a:buFontTx/>
              <a:buAutoNum type="arabicPeriod"/>
              <a:tabLst>
                <a:tab pos="741363" algn="l"/>
              </a:tabLst>
            </a:pPr>
            <a:r>
              <a:rPr lang="en-US" b="1" dirty="0" smtClean="0">
                <a:solidFill>
                  <a:srgbClr val="000000"/>
                </a:solidFill>
              </a:rPr>
              <a:t>A new methodological tool: the isograph</a:t>
            </a:r>
          </a:p>
          <a:p>
            <a:pPr marL="361950" indent="-361950" defTabSz="957263">
              <a:spcBef>
                <a:spcPts val="300"/>
              </a:spcBef>
              <a:spcAft>
                <a:spcPts val="300"/>
              </a:spcAft>
              <a:buFontTx/>
              <a:buAutoNum type="arabicPeriod"/>
              <a:tabLst>
                <a:tab pos="741363" algn="l"/>
              </a:tabLst>
            </a:pPr>
            <a:r>
              <a:rPr lang="en-US" b="1" dirty="0">
                <a:solidFill>
                  <a:srgbClr val="000000"/>
                </a:solidFill>
              </a:rPr>
              <a:t>Data : LIS </a:t>
            </a:r>
            <a:r>
              <a:rPr lang="en-US" b="1" dirty="0" err="1">
                <a:solidFill>
                  <a:srgbClr val="000000"/>
                </a:solidFill>
              </a:rPr>
              <a:t>microdatasets</a:t>
            </a:r>
            <a:r>
              <a:rPr lang="en-US" b="1" dirty="0">
                <a:solidFill>
                  <a:srgbClr val="000000"/>
                </a:solidFill>
              </a:rPr>
              <a:t> of 25 western countries </a:t>
            </a:r>
          </a:p>
          <a:p>
            <a:pPr marL="361950" indent="-361950" defTabSz="957263">
              <a:spcBef>
                <a:spcPts val="300"/>
              </a:spcBef>
              <a:spcAft>
                <a:spcPts val="300"/>
              </a:spcAft>
              <a:buFontTx/>
              <a:buAutoNum type="arabicPeriod"/>
              <a:tabLst>
                <a:tab pos="741363" algn="l"/>
              </a:tabLst>
            </a:pPr>
            <a:r>
              <a:rPr lang="en-US" b="1" dirty="0" smtClean="0">
                <a:solidFill>
                  <a:srgbClr val="000000"/>
                </a:solidFill>
              </a:rPr>
              <a:t>Empirical changes of isograph shapes</a:t>
            </a:r>
          </a:p>
          <a:p>
            <a:pPr marL="361950" indent="-361950" defTabSz="957263">
              <a:spcBef>
                <a:spcPts val="300"/>
              </a:spcBef>
              <a:spcAft>
                <a:spcPts val="300"/>
              </a:spcAft>
              <a:buFontTx/>
              <a:buAutoNum type="arabicPeriod"/>
              <a:tabLst>
                <a:tab pos="741363" algn="l"/>
              </a:tabLst>
            </a:pPr>
            <a:r>
              <a:rPr lang="en-US" b="1" dirty="0" smtClean="0">
                <a:solidFill>
                  <a:srgbClr val="000000"/>
                </a:solidFill>
              </a:rPr>
              <a:t>Impact of changes : simulations </a:t>
            </a:r>
          </a:p>
          <a:p>
            <a:pPr marL="361950" indent="-361950" defTabSz="957263">
              <a:spcBef>
                <a:spcPts val="300"/>
              </a:spcBef>
              <a:spcAft>
                <a:spcPts val="300"/>
              </a:spcAft>
              <a:buFontTx/>
              <a:buAutoNum type="arabicPeriod"/>
              <a:tabLst>
                <a:tab pos="741363" algn="l"/>
              </a:tabLst>
            </a:pPr>
            <a:r>
              <a:rPr lang="en-US" b="1" dirty="0" smtClean="0">
                <a:solidFill>
                  <a:srgbClr val="000000"/>
                </a:solidFill>
              </a:rPr>
              <a:t>A typology of inequality shapes and the middle classes</a:t>
            </a:r>
          </a:p>
          <a:p>
            <a:pPr marL="361950" indent="-361950" defTabSz="957263">
              <a:spcBef>
                <a:spcPts val="300"/>
              </a:spcBef>
              <a:spcAft>
                <a:spcPts val="300"/>
              </a:spcAft>
              <a:buFontTx/>
              <a:buAutoNum type="arabicPeriod"/>
              <a:tabLst>
                <a:tab pos="741363" algn="l"/>
              </a:tabLst>
            </a:pPr>
            <a:r>
              <a:rPr lang="en-US" b="1" dirty="0" smtClean="0">
                <a:solidFill>
                  <a:srgbClr val="000000"/>
                </a:solidFill>
              </a:rPr>
              <a:t>Conclusions : earnings, redistributions, public policies </a:t>
            </a:r>
            <a:br>
              <a:rPr lang="en-US" b="1" dirty="0" smtClean="0">
                <a:solidFill>
                  <a:srgbClr val="000000"/>
                </a:solidFill>
              </a:rPr>
            </a:br>
            <a:r>
              <a:rPr lang="en-US" b="1" dirty="0" smtClean="0">
                <a:solidFill>
                  <a:srgbClr val="000000"/>
                </a:solidFill>
              </a:rPr>
              <a:t>and the interests of the middle classes</a:t>
            </a:r>
            <a:endParaRPr lang="en-US" b="1" dirty="0">
              <a:solidFill>
                <a:srgbClr val="000000"/>
              </a:solidFill>
            </a:endParaRPr>
          </a:p>
          <a:p>
            <a:pPr marL="661988" lvl="2" indent="-247650" defTabSz="957263">
              <a:spcBef>
                <a:spcPct val="20000"/>
              </a:spcBef>
              <a:buClr>
                <a:schemeClr val="tx1"/>
              </a:buClr>
              <a:buFont typeface="Zapf Dingbats" charset="2"/>
              <a:buChar char="l"/>
              <a:tabLst>
                <a:tab pos="741363" algn="l"/>
              </a:tabLst>
            </a:pPr>
            <a:endParaRPr lang="en-US" b="1" dirty="0"/>
          </a:p>
          <a:p>
            <a:pPr marL="361950" indent="-361950" defTabSz="957263">
              <a:spcBef>
                <a:spcPct val="20000"/>
              </a:spcBef>
              <a:spcAft>
                <a:spcPct val="100000"/>
              </a:spcAft>
              <a:tabLst>
                <a:tab pos="741363" algn="l"/>
              </a:tabLst>
            </a:pPr>
            <a:endParaRPr lang="en-US" sz="1800" b="1" dirty="0"/>
          </a:p>
        </p:txBody>
      </p:sp>
      <p:sp>
        <p:nvSpPr>
          <p:cNvPr id="2" name="Right Arrow 1"/>
          <p:cNvSpPr/>
          <p:nvPr/>
        </p:nvSpPr>
        <p:spPr bwMode="auto">
          <a:xfrm rot="9074288">
            <a:off x="7708852" y="3744206"/>
            <a:ext cx="1368152" cy="432048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6336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hv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51483B-6ED8-42E0-A444-9D3BEED914FC}" type="slidenum">
              <a:rPr lang="fr-FR" smtClean="0"/>
              <a:pPr>
                <a:defRPr/>
              </a:pPr>
              <a:t>26</a:t>
            </a:fld>
            <a:endParaRPr lang="fr-FR"/>
          </a:p>
        </p:txBody>
      </p:sp>
      <p:pic>
        <p:nvPicPr>
          <p:cNvPr id="3686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488" y="218723"/>
            <a:ext cx="8814229" cy="6450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ectangle 5"/>
          <p:cNvSpPr/>
          <p:nvPr/>
        </p:nvSpPr>
        <p:spPr>
          <a:xfrm>
            <a:off x="7761312" y="5271591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000000"/>
                </a:solidFill>
              </a:rPr>
              <a:t>1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7761312" y="4941168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000000"/>
                </a:solidFill>
              </a:rPr>
              <a:t>2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7841704" y="3789040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000000"/>
                </a:solidFill>
              </a:rPr>
              <a:t>3</a:t>
            </a:r>
          </a:p>
        </p:txBody>
      </p:sp>
      <p:sp>
        <p:nvSpPr>
          <p:cNvPr id="11" name="Rectangle 10"/>
          <p:cNvSpPr/>
          <p:nvPr/>
        </p:nvSpPr>
        <p:spPr>
          <a:xfrm>
            <a:off x="7841704" y="3183359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000000"/>
                </a:solidFill>
              </a:rPr>
              <a:t>4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7841704" y="2607295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000000"/>
                </a:solidFill>
              </a:rPr>
              <a:t>5</a:t>
            </a:r>
          </a:p>
        </p:txBody>
      </p:sp>
      <p:pic>
        <p:nvPicPr>
          <p:cNvPr id="3686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99866" y="5321165"/>
            <a:ext cx="1354014" cy="41209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</p:pic>
      <p:pic>
        <p:nvPicPr>
          <p:cNvPr id="3686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1352" y="4869160"/>
            <a:ext cx="527908" cy="48200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</p:pic>
      <p:pic>
        <p:nvPicPr>
          <p:cNvPr id="36871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99866" y="3861652"/>
            <a:ext cx="1632124" cy="77810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</p:pic>
      <p:pic>
        <p:nvPicPr>
          <p:cNvPr id="36872" name="Picture 8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3811" y="3212427"/>
            <a:ext cx="1522034" cy="46322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</p:pic>
      <p:pic>
        <p:nvPicPr>
          <p:cNvPr id="36873" name="Picture 9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4659" y="2605730"/>
            <a:ext cx="507346" cy="463229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</p:pic>
      <p:sp>
        <p:nvSpPr>
          <p:cNvPr id="20" name="Rectangle 11"/>
          <p:cNvSpPr>
            <a:spLocks noChangeArrowheads="1"/>
          </p:cNvSpPr>
          <p:nvPr/>
        </p:nvSpPr>
        <p:spPr bwMode="auto">
          <a:xfrm>
            <a:off x="4412863" y="161925"/>
            <a:ext cx="5436681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914400" lvl="1" indent="-457200">
              <a:spcBef>
                <a:spcPct val="20000"/>
              </a:spcBef>
              <a:buClr>
                <a:schemeClr val="tx1"/>
              </a:buClr>
              <a:buFont typeface="Zapf Dingbats" charset="2"/>
              <a:buNone/>
            </a:pPr>
            <a:r>
              <a:rPr lang="en-US" sz="2800" dirty="0" smtClean="0"/>
              <a:t>Average isographs </a:t>
            </a:r>
            <a:br>
              <a:rPr lang="en-US" sz="2800" dirty="0" smtClean="0"/>
            </a:br>
            <a:r>
              <a:rPr lang="en-US" sz="2800" dirty="0" smtClean="0"/>
              <a:t>of a typology of 25 countries </a:t>
            </a:r>
            <a:br>
              <a:rPr lang="en-US" sz="2800" dirty="0" smtClean="0"/>
            </a:br>
            <a:r>
              <a:rPr lang="en-US" sz="2800" dirty="0" smtClean="0"/>
              <a:t>early 1990s’ and in the 2000s’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762578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36576" y="1066741"/>
            <a:ext cx="7983538" cy="522605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51483B-6ED8-42E0-A444-9D3BEED914FC}" type="slidenum">
              <a:rPr lang="fr-FR" smtClean="0"/>
              <a:pPr>
                <a:defRPr/>
              </a:pPr>
              <a:t>27</a:t>
            </a:fld>
            <a:endParaRPr lang="fr-FR"/>
          </a:p>
        </p:txBody>
      </p:sp>
      <p:sp>
        <p:nvSpPr>
          <p:cNvPr id="20" name="Rectangle 11"/>
          <p:cNvSpPr>
            <a:spLocks noChangeArrowheads="1"/>
          </p:cNvSpPr>
          <p:nvPr/>
        </p:nvSpPr>
        <p:spPr bwMode="auto">
          <a:xfrm>
            <a:off x="4412863" y="161925"/>
            <a:ext cx="5436681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914400" lvl="1" indent="-457200">
              <a:spcBef>
                <a:spcPct val="20000"/>
              </a:spcBef>
              <a:buClr>
                <a:schemeClr val="tx1"/>
              </a:buClr>
              <a:buFont typeface="Zapf Dingbats" charset="2"/>
              <a:buNone/>
            </a:pPr>
            <a:r>
              <a:rPr lang="en-US" sz="2800" dirty="0" smtClean="0"/>
              <a:t>Moving countries of the  </a:t>
            </a:r>
            <a:br>
              <a:rPr lang="en-US" sz="2800" dirty="0" smtClean="0"/>
            </a:br>
            <a:r>
              <a:rPr lang="en-US" sz="2800" dirty="0" smtClean="0"/>
              <a:t>typology of 25 countries </a:t>
            </a:r>
            <a:br>
              <a:rPr lang="en-US" sz="2800" dirty="0" smtClean="0"/>
            </a:br>
            <a:r>
              <a:rPr lang="en-US" sz="2800" dirty="0" smtClean="0"/>
              <a:t>early 1990s’ and in the 2000s’</a:t>
            </a:r>
            <a:endParaRPr lang="en-US" sz="2800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096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536" y="399163"/>
            <a:ext cx="3816424" cy="59101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9" name="Oval 18"/>
          <p:cNvSpPr/>
          <p:nvPr/>
        </p:nvSpPr>
        <p:spPr bwMode="auto">
          <a:xfrm>
            <a:off x="4592960" y="1114872"/>
            <a:ext cx="432048" cy="432048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1" name="Oval 20"/>
          <p:cNvSpPr/>
          <p:nvPr/>
        </p:nvSpPr>
        <p:spPr bwMode="auto">
          <a:xfrm>
            <a:off x="4592960" y="5851608"/>
            <a:ext cx="432048" cy="432048"/>
          </a:xfrm>
          <a:prstGeom prst="ellipse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2" name="Oval 21"/>
          <p:cNvSpPr/>
          <p:nvPr/>
        </p:nvSpPr>
        <p:spPr bwMode="auto">
          <a:xfrm>
            <a:off x="4592960" y="3138217"/>
            <a:ext cx="432048" cy="432048"/>
          </a:xfrm>
          <a:prstGeom prst="ellipse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3" name="Oval 22"/>
          <p:cNvSpPr/>
          <p:nvPr/>
        </p:nvSpPr>
        <p:spPr bwMode="auto">
          <a:xfrm>
            <a:off x="4592960" y="1556792"/>
            <a:ext cx="432048" cy="432048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4" name="Oval 23"/>
          <p:cNvSpPr/>
          <p:nvPr/>
        </p:nvSpPr>
        <p:spPr bwMode="auto">
          <a:xfrm>
            <a:off x="4592960" y="2060848"/>
            <a:ext cx="432048" cy="432048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5" name="Oval 24"/>
          <p:cNvSpPr/>
          <p:nvPr/>
        </p:nvSpPr>
        <p:spPr bwMode="auto">
          <a:xfrm>
            <a:off x="4592960" y="2564904"/>
            <a:ext cx="432048" cy="432048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6" name="Oval 25"/>
          <p:cNvSpPr/>
          <p:nvPr/>
        </p:nvSpPr>
        <p:spPr bwMode="auto">
          <a:xfrm>
            <a:off x="4592960" y="3645024"/>
            <a:ext cx="432048" cy="432048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7" name="Oval 26"/>
          <p:cNvSpPr/>
          <p:nvPr/>
        </p:nvSpPr>
        <p:spPr bwMode="auto">
          <a:xfrm>
            <a:off x="4592960" y="4221088"/>
            <a:ext cx="432048" cy="432048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8" name="Oval 27"/>
          <p:cNvSpPr/>
          <p:nvPr/>
        </p:nvSpPr>
        <p:spPr bwMode="auto">
          <a:xfrm>
            <a:off x="4592960" y="4725144"/>
            <a:ext cx="432048" cy="432048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9" name="Oval 28"/>
          <p:cNvSpPr/>
          <p:nvPr/>
        </p:nvSpPr>
        <p:spPr bwMode="auto">
          <a:xfrm>
            <a:off x="4592960" y="5229200"/>
            <a:ext cx="432048" cy="432048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435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6F9D75F8-A91A-4029-A1BF-199B6AC9C382}" type="slidenum">
              <a:rPr lang="fr-FR" altLang="en-US" sz="1400" smtClean="0"/>
              <a:pPr/>
              <a:t>28</a:t>
            </a:fld>
            <a:endParaRPr lang="fr-FR" altLang="en-US" sz="1400" smtClean="0"/>
          </a:p>
        </p:txBody>
      </p:sp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273050" y="144859"/>
            <a:ext cx="9632950" cy="52629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>
              <a:defRPr/>
            </a:pPr>
            <a:endParaRPr lang="en-US" altLang="en-US" b="1" dirty="0" smtClean="0"/>
          </a:p>
          <a:p>
            <a:pPr algn="l">
              <a:defRPr/>
            </a:pPr>
            <a:endParaRPr lang="en-US" altLang="en-US" b="1" dirty="0" smtClean="0"/>
          </a:p>
          <a:p>
            <a:pPr algn="l">
              <a:defRPr/>
            </a:pPr>
            <a:r>
              <a:rPr lang="en-US" altLang="en-US" b="1" dirty="0" smtClean="0"/>
              <a:t>A – Distribution analysis is even more complicated </a:t>
            </a:r>
            <a:br>
              <a:rPr lang="en-US" altLang="en-US" b="1" dirty="0" smtClean="0"/>
            </a:br>
            <a:r>
              <a:rPr lang="en-US" altLang="en-US" b="1" dirty="0" smtClean="0"/>
              <a:t>	than previously thought </a:t>
            </a:r>
          </a:p>
          <a:p>
            <a:pPr algn="l">
              <a:defRPr/>
            </a:pPr>
            <a:r>
              <a:rPr lang="en-US" altLang="en-US" b="1" dirty="0" smtClean="0"/>
              <a:t>B – Declining Gini is good, in general, for the middle classes</a:t>
            </a:r>
          </a:p>
          <a:p>
            <a:pPr algn="l">
              <a:defRPr/>
            </a:pPr>
            <a:r>
              <a:rPr lang="en-US" altLang="en-US" b="1" dirty="0" smtClean="0"/>
              <a:t>C</a:t>
            </a:r>
            <a:r>
              <a:rPr lang="en-US" altLang="en-US" b="1" dirty="0"/>
              <a:t> – </a:t>
            </a:r>
            <a:r>
              <a:rPr lang="en-US" altLang="en-US" b="1" dirty="0" smtClean="0"/>
              <a:t>Important degrees of freedom exist </a:t>
            </a:r>
            <a:br>
              <a:rPr lang="en-US" altLang="en-US" b="1" dirty="0" smtClean="0"/>
            </a:br>
            <a:r>
              <a:rPr lang="en-US" altLang="en-US" b="1" dirty="0" smtClean="0"/>
              <a:t>	for middle classes development (or decay)</a:t>
            </a:r>
          </a:p>
          <a:p>
            <a:pPr algn="l">
              <a:defRPr/>
            </a:pPr>
            <a:r>
              <a:rPr lang="en-US" altLang="en-US" b="1" dirty="0" smtClean="0"/>
              <a:t>D </a:t>
            </a:r>
            <a:r>
              <a:rPr lang="en-US" altLang="en-US" b="1" dirty="0"/>
              <a:t>– </a:t>
            </a:r>
            <a:r>
              <a:rPr lang="en-US" altLang="en-US" b="1" dirty="0" smtClean="0"/>
              <a:t>Countries with similar Gini indexes </a:t>
            </a:r>
            <a:br>
              <a:rPr lang="en-US" altLang="en-US" b="1" dirty="0" smtClean="0"/>
            </a:br>
            <a:r>
              <a:rPr lang="en-US" altLang="en-US" b="1" dirty="0" smtClean="0"/>
              <a:t>	may have significantly different shapes</a:t>
            </a:r>
          </a:p>
          <a:p>
            <a:pPr algn="l">
              <a:defRPr/>
            </a:pPr>
            <a:r>
              <a:rPr lang="en-US" altLang="en-US" b="1" dirty="0" smtClean="0"/>
              <a:t>E </a:t>
            </a:r>
            <a:r>
              <a:rPr lang="en-US" altLang="en-US" b="1" dirty="0"/>
              <a:t>– </a:t>
            </a:r>
            <a:r>
              <a:rPr lang="en-US" altLang="en-US" b="1" dirty="0" smtClean="0"/>
              <a:t>The income distribution models are relatively stable over time</a:t>
            </a:r>
            <a:endParaRPr lang="en-US" altLang="en-US" b="1" dirty="0"/>
          </a:p>
          <a:p>
            <a:pPr algn="l">
              <a:defRPr/>
            </a:pPr>
            <a:r>
              <a:rPr lang="en-US" altLang="en-US" b="1" dirty="0" smtClean="0"/>
              <a:t>F </a:t>
            </a:r>
            <a:r>
              <a:rPr lang="en-US" altLang="en-US" b="1" dirty="0"/>
              <a:t>– </a:t>
            </a:r>
            <a:r>
              <a:rPr lang="en-US" altLang="en-US" b="1" dirty="0" smtClean="0"/>
              <a:t>Changes in the typology exist (towards more inequality)</a:t>
            </a:r>
            <a:endParaRPr lang="en-US" altLang="en-US" b="1" dirty="0"/>
          </a:p>
          <a:p>
            <a:pPr algn="l">
              <a:defRPr/>
            </a:pPr>
            <a:r>
              <a:rPr lang="en-US" altLang="en-US" b="1" dirty="0" smtClean="0"/>
              <a:t>G </a:t>
            </a:r>
            <a:r>
              <a:rPr lang="en-US" altLang="en-US" b="1" dirty="0"/>
              <a:t>– </a:t>
            </a:r>
            <a:r>
              <a:rPr lang="en-US" altLang="en-US" b="1" dirty="0" smtClean="0"/>
              <a:t>Further research will focus on the role </a:t>
            </a:r>
            <a:br>
              <a:rPr lang="en-US" altLang="en-US" b="1" dirty="0" smtClean="0"/>
            </a:br>
            <a:r>
              <a:rPr lang="en-US" altLang="en-US" b="1" dirty="0" smtClean="0"/>
              <a:t>	of primary incomes and on redistributions</a:t>
            </a:r>
            <a:endParaRPr lang="en-US" altLang="en-US" b="1" dirty="0"/>
          </a:p>
          <a:p>
            <a:pPr algn="l">
              <a:defRPr/>
            </a:pPr>
            <a:endParaRPr lang="en-US" altLang="en-US" b="1" dirty="0" smtClean="0"/>
          </a:p>
        </p:txBody>
      </p:sp>
      <p:sp>
        <p:nvSpPr>
          <p:cNvPr id="25604" name="Rectangle 11"/>
          <p:cNvSpPr>
            <a:spLocks noChangeArrowheads="1"/>
          </p:cNvSpPr>
          <p:nvPr/>
        </p:nvSpPr>
        <p:spPr bwMode="auto">
          <a:xfrm>
            <a:off x="1799710" y="161925"/>
            <a:ext cx="302839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1">
              <a:spcBef>
                <a:spcPct val="20000"/>
              </a:spcBef>
              <a:buClr>
                <a:schemeClr val="tx1"/>
              </a:buClr>
              <a:buFont typeface="Zapf Dingbats" charset="2"/>
              <a:buNone/>
            </a:pPr>
            <a:r>
              <a:rPr lang="en-US" altLang="en-US" sz="3200" b="1" i="1" dirty="0" smtClean="0"/>
              <a:t>6- Conclusion</a:t>
            </a:r>
            <a:endParaRPr lang="en-US" altLang="en-US" sz="3200" dirty="0"/>
          </a:p>
        </p:txBody>
      </p:sp>
    </p:spTree>
    <p:extLst>
      <p:ext uri="{BB962C8B-B14F-4D97-AF65-F5344CB8AC3E}">
        <p14:creationId xmlns:p14="http://schemas.microsoft.com/office/powerpoint/2010/main" val="578211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51483B-6ED8-42E0-A444-9D3BEED914FC}" type="slidenum">
              <a:rPr lang="fr-FR" smtClean="0"/>
              <a:pPr>
                <a:defRPr/>
              </a:pPr>
              <a:t>29</a:t>
            </a:fld>
            <a:endParaRPr lang="fr-FR"/>
          </a:p>
        </p:txBody>
      </p:sp>
      <p:pic>
        <p:nvPicPr>
          <p:cNvPr id="4198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380" y="108096"/>
            <a:ext cx="9850924" cy="72093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98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9568" y="-49791"/>
            <a:ext cx="10066663" cy="73672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ectangle 11"/>
          <p:cNvSpPr>
            <a:spLocks noChangeArrowheads="1"/>
          </p:cNvSpPr>
          <p:nvPr/>
        </p:nvSpPr>
        <p:spPr bwMode="auto">
          <a:xfrm>
            <a:off x="4664968" y="5013176"/>
            <a:ext cx="5009705" cy="14711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914400" lvl="1" indent="-457200">
              <a:spcBef>
                <a:spcPct val="20000"/>
              </a:spcBef>
              <a:buClr>
                <a:schemeClr val="tx1"/>
              </a:buClr>
              <a:buFont typeface="Zapf Dingbats" charset="2"/>
              <a:buNone/>
            </a:pPr>
            <a:r>
              <a:rPr lang="en-US" sz="2800" dirty="0" smtClean="0"/>
              <a:t>Isographs of before/after</a:t>
            </a:r>
          </a:p>
          <a:p>
            <a:pPr marL="914400" lvl="1" indent="-457200">
              <a:spcBef>
                <a:spcPct val="20000"/>
              </a:spcBef>
              <a:buClr>
                <a:schemeClr val="tx1"/>
              </a:buClr>
              <a:buFont typeface="Zapf Dingbats" charset="2"/>
              <a:buNone/>
            </a:pPr>
            <a:r>
              <a:rPr lang="en-US" sz="2800" dirty="0" smtClean="0"/>
              <a:t>Redistribution in 23 countries </a:t>
            </a:r>
            <a:br>
              <a:rPr lang="en-US" sz="2800" dirty="0" smtClean="0"/>
            </a:br>
            <a:r>
              <a:rPr lang="en-US" sz="2800" dirty="0" smtClean="0"/>
              <a:t>in the 2000s’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223818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51483B-6ED8-42E0-A444-9D3BEED914FC}" type="slidenum">
              <a:rPr lang="fr-FR" smtClean="0"/>
              <a:pPr>
                <a:defRPr/>
              </a:pPr>
              <a:t>3</a:t>
            </a:fld>
            <a:endParaRPr lang="fr-FR"/>
          </a:p>
        </p:txBody>
      </p:sp>
      <p:sp>
        <p:nvSpPr>
          <p:cNvPr id="6" name="Rectangle 5"/>
          <p:cNvSpPr/>
          <p:nvPr/>
        </p:nvSpPr>
        <p:spPr>
          <a:xfrm>
            <a:off x="272480" y="1196752"/>
            <a:ext cx="619891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u="sng" dirty="0"/>
              <a:t>http://orbilu.uni.lu/handle/10993/18773</a:t>
            </a:r>
          </a:p>
        </p:txBody>
      </p:sp>
      <p:sp>
        <p:nvSpPr>
          <p:cNvPr id="7" name="Rectangle 6"/>
          <p:cNvSpPr/>
          <p:nvPr/>
        </p:nvSpPr>
        <p:spPr>
          <a:xfrm>
            <a:off x="174793" y="1501251"/>
            <a:ext cx="4298475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Chauvel, L. (2014), The Intensity and Shape of Inequality: The ABG Method of Distributional Analysis. </a:t>
            </a:r>
            <a:r>
              <a:rPr lang="en-US" i="1" dirty="0"/>
              <a:t>Review of Income and Wealth</a:t>
            </a:r>
            <a:r>
              <a:rPr lang="en-US" dirty="0"/>
              <a:t>. </a:t>
            </a:r>
            <a:r>
              <a:rPr lang="en-US" dirty="0" err="1"/>
              <a:t>doi</a:t>
            </a:r>
            <a:r>
              <a:rPr lang="en-US" dirty="0"/>
              <a:t>: 10.1111/roiw.12161</a:t>
            </a:r>
          </a:p>
        </p:txBody>
      </p:sp>
      <p:sp>
        <p:nvSpPr>
          <p:cNvPr id="8" name="Rectangle 7"/>
          <p:cNvSpPr/>
          <p:nvPr/>
        </p:nvSpPr>
        <p:spPr>
          <a:xfrm>
            <a:off x="3491348" y="347464"/>
            <a:ext cx="395557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/>
              <a:t>http://www.louischauvel.org </a:t>
            </a:r>
            <a:endParaRPr lang="en-US" dirty="0"/>
          </a:p>
        </p:txBody>
      </p:sp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0506" y="3446062"/>
            <a:ext cx="2598278" cy="33700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7176" y="2683843"/>
            <a:ext cx="2740025" cy="4132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8"/>
          <p:cNvSpPr/>
          <p:nvPr/>
        </p:nvSpPr>
        <p:spPr>
          <a:xfrm>
            <a:off x="6105128" y="1085752"/>
            <a:ext cx="378973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Welfare Regimes, Cohorts and the Middle Classes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5454297" y="2014345"/>
            <a:ext cx="410721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/>
              <a:t>http://orbilu.uni.lu/handle/10993/7040</a:t>
            </a:r>
          </a:p>
        </p:txBody>
      </p:sp>
    </p:spTree>
    <p:extLst>
      <p:ext uri="{BB962C8B-B14F-4D97-AF65-F5344CB8AC3E}">
        <p14:creationId xmlns:p14="http://schemas.microsoft.com/office/powerpoint/2010/main" val="2681094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51483B-6ED8-42E0-A444-9D3BEED914FC}" type="slidenum">
              <a:rPr lang="fr-FR" smtClean="0"/>
              <a:pPr>
                <a:defRPr/>
              </a:pPr>
              <a:t>4</a:t>
            </a:fld>
            <a:endParaRPr lang="fr-FR"/>
          </a:p>
        </p:txBody>
      </p:sp>
      <p:sp>
        <p:nvSpPr>
          <p:cNvPr id="6" name="Rectangle 5"/>
          <p:cNvSpPr/>
          <p:nvPr/>
        </p:nvSpPr>
        <p:spPr>
          <a:xfrm>
            <a:off x="359763" y="436021"/>
            <a:ext cx="917187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Alderson, A. S., J. </a:t>
            </a:r>
            <a:r>
              <a:rPr lang="en-US" dirty="0" err="1"/>
              <a:t>Beckfield</a:t>
            </a:r>
            <a:r>
              <a:rPr lang="en-US" dirty="0"/>
              <a:t> and F. Nielsen, </a:t>
            </a:r>
            <a:r>
              <a:rPr lang="en-US" dirty="0" smtClean="0"/>
              <a:t>Exactly </a:t>
            </a:r>
            <a:r>
              <a:rPr lang="en-US" dirty="0"/>
              <a:t>How Has Income Inequality Changed? </a:t>
            </a:r>
            <a:r>
              <a:rPr lang="en-US" dirty="0" smtClean="0"/>
              <a:t>Patterns </a:t>
            </a:r>
            <a:r>
              <a:rPr lang="en-US" dirty="0"/>
              <a:t>of Distributional Change in Core </a:t>
            </a:r>
            <a:r>
              <a:rPr lang="en-US" dirty="0" smtClean="0"/>
              <a:t>Societies. </a:t>
            </a:r>
            <a:r>
              <a:rPr lang="en-US" i="1" dirty="0"/>
              <a:t>International Journal of Comparative Sociology</a:t>
            </a:r>
            <a:r>
              <a:rPr lang="en-US" dirty="0"/>
              <a:t>, 46, 405-423, 2005.</a:t>
            </a:r>
          </a:p>
        </p:txBody>
      </p:sp>
      <p:sp>
        <p:nvSpPr>
          <p:cNvPr id="7" name="Rectangle 6"/>
          <p:cNvSpPr/>
          <p:nvPr/>
        </p:nvSpPr>
        <p:spPr>
          <a:xfrm>
            <a:off x="329890" y="1593373"/>
            <a:ext cx="9201747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Alderson, Arthur S. and Kevin Doran. 2013. “How Has Income Inequality Grown? The Reshaping of the Income Distribution in LIS Countries.” Pp. 51–74 in </a:t>
            </a:r>
            <a:r>
              <a:rPr lang="en-US" dirty="0" err="1"/>
              <a:t>Gornick</a:t>
            </a:r>
            <a:r>
              <a:rPr lang="en-US" dirty="0"/>
              <a:t>, Janet and Markus </a:t>
            </a:r>
            <a:r>
              <a:rPr lang="en-US" dirty="0" err="1"/>
              <a:t>Jäntti</a:t>
            </a:r>
            <a:r>
              <a:rPr lang="en-US" dirty="0"/>
              <a:t> (eds.). Income Inequality: Economic Disparities and the Middle Class in Affluent Countries. Stanford, CA: Stanford University Press.</a:t>
            </a:r>
          </a:p>
        </p:txBody>
      </p:sp>
      <p:sp>
        <p:nvSpPr>
          <p:cNvPr id="8" name="Rectangle 7"/>
          <p:cNvSpPr/>
          <p:nvPr/>
        </p:nvSpPr>
        <p:spPr>
          <a:xfrm>
            <a:off x="359764" y="3668831"/>
            <a:ext cx="9001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/>
              <a:t>Dallinger</a:t>
            </a:r>
            <a:r>
              <a:rPr lang="en-US" dirty="0"/>
              <a:t>, U., "The Endangered Middle Class? A Comparative Analysis of the Role Public Redistribution Plays", Journal of European Social Policy, 23(1), 83–101, 2013.</a:t>
            </a:r>
          </a:p>
        </p:txBody>
      </p:sp>
      <p:sp>
        <p:nvSpPr>
          <p:cNvPr id="9" name="Rectangle 8"/>
          <p:cNvSpPr/>
          <p:nvPr/>
        </p:nvSpPr>
        <p:spPr>
          <a:xfrm>
            <a:off x="389637" y="5046275"/>
            <a:ext cx="9001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dirty="0"/>
              <a:t>Mau S. (2012) Lebenschancen. Wohin driftet die Mittelschicht? Suhrkamp Verlag (Frankfurt/M).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0944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59943B4E-B585-4432-82C2-BAC1C52BCD43}" type="slidenum">
              <a:rPr lang="fr-FR" sz="1400"/>
              <a:pPr/>
              <a:t>5</a:t>
            </a:fld>
            <a:endParaRPr lang="fr-FR" sz="1400"/>
          </a:p>
        </p:txBody>
      </p:sp>
      <p:sp>
        <p:nvSpPr>
          <p:cNvPr id="3075" name="Rectangle 2"/>
          <p:cNvSpPr>
            <a:spLocks noChangeArrowheads="1"/>
          </p:cNvSpPr>
          <p:nvPr/>
        </p:nvSpPr>
        <p:spPr bwMode="auto">
          <a:xfrm>
            <a:off x="632520" y="965200"/>
            <a:ext cx="8663880" cy="495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9352" tIns="39676" rIns="79352" bIns="39676"/>
          <a:lstStyle/>
          <a:p>
            <a:pPr marL="995363" lvl="3" indent="-247650" defTabSz="957263">
              <a:spcBef>
                <a:spcPct val="20000"/>
              </a:spcBef>
              <a:tabLst>
                <a:tab pos="741363" algn="l"/>
              </a:tabLst>
            </a:pPr>
            <a:endParaRPr lang="en-US" sz="800" dirty="0"/>
          </a:p>
          <a:p>
            <a:pPr defTabSz="957263">
              <a:spcBef>
                <a:spcPts val="300"/>
              </a:spcBef>
              <a:spcAft>
                <a:spcPts val="300"/>
              </a:spcAft>
              <a:tabLst>
                <a:tab pos="741363" algn="l"/>
              </a:tabLst>
            </a:pPr>
            <a:r>
              <a:rPr lang="en-US" b="1" dirty="0" smtClean="0">
                <a:solidFill>
                  <a:srgbClr val="000000"/>
                </a:solidFill>
              </a:rPr>
              <a:t>0.   The central question : different shapes of inequality  </a:t>
            </a:r>
            <a:br>
              <a:rPr lang="en-US" b="1" dirty="0" smtClean="0">
                <a:solidFill>
                  <a:srgbClr val="000000"/>
                </a:solidFill>
              </a:rPr>
            </a:br>
            <a:r>
              <a:rPr lang="en-US" b="1" dirty="0" smtClean="0">
                <a:solidFill>
                  <a:srgbClr val="000000"/>
                </a:solidFill>
              </a:rPr>
              <a:t>	&amp; the middle classes</a:t>
            </a:r>
          </a:p>
          <a:p>
            <a:pPr defTabSz="957263">
              <a:spcBef>
                <a:spcPts val="300"/>
              </a:spcBef>
              <a:spcAft>
                <a:spcPts val="300"/>
              </a:spcAft>
              <a:tabLst>
                <a:tab pos="741363" algn="l"/>
              </a:tabLst>
            </a:pPr>
            <a:endParaRPr lang="en-US" b="1" dirty="0" smtClean="0">
              <a:solidFill>
                <a:srgbClr val="000000"/>
              </a:solidFill>
            </a:endParaRPr>
          </a:p>
          <a:p>
            <a:pPr marL="361950" indent="-361950" defTabSz="957263">
              <a:spcBef>
                <a:spcPts val="300"/>
              </a:spcBef>
              <a:spcAft>
                <a:spcPts val="300"/>
              </a:spcAft>
              <a:buFontTx/>
              <a:buAutoNum type="arabicPeriod"/>
              <a:tabLst>
                <a:tab pos="741363" algn="l"/>
              </a:tabLst>
            </a:pPr>
            <a:r>
              <a:rPr lang="en-US" b="1" dirty="0" smtClean="0">
                <a:solidFill>
                  <a:srgbClr val="000000"/>
                </a:solidFill>
              </a:rPr>
              <a:t>A new methodological tool: the isograph</a:t>
            </a:r>
          </a:p>
          <a:p>
            <a:pPr marL="361950" indent="-361950" defTabSz="957263">
              <a:spcBef>
                <a:spcPts val="300"/>
              </a:spcBef>
              <a:spcAft>
                <a:spcPts val="300"/>
              </a:spcAft>
              <a:buFontTx/>
              <a:buAutoNum type="arabicPeriod"/>
              <a:tabLst>
                <a:tab pos="741363" algn="l"/>
              </a:tabLst>
            </a:pPr>
            <a:r>
              <a:rPr lang="en-US" b="1" dirty="0">
                <a:solidFill>
                  <a:srgbClr val="000000"/>
                </a:solidFill>
              </a:rPr>
              <a:t>Data : LIS </a:t>
            </a:r>
            <a:r>
              <a:rPr lang="en-US" b="1" dirty="0" err="1">
                <a:solidFill>
                  <a:srgbClr val="000000"/>
                </a:solidFill>
              </a:rPr>
              <a:t>microdatasets</a:t>
            </a:r>
            <a:r>
              <a:rPr lang="en-US" b="1" dirty="0">
                <a:solidFill>
                  <a:srgbClr val="000000"/>
                </a:solidFill>
              </a:rPr>
              <a:t> of 25 western countries </a:t>
            </a:r>
          </a:p>
          <a:p>
            <a:pPr marL="361950" indent="-361950" defTabSz="957263">
              <a:spcBef>
                <a:spcPts val="300"/>
              </a:spcBef>
              <a:spcAft>
                <a:spcPts val="300"/>
              </a:spcAft>
              <a:buFontTx/>
              <a:buAutoNum type="arabicPeriod"/>
              <a:tabLst>
                <a:tab pos="741363" algn="l"/>
              </a:tabLst>
            </a:pPr>
            <a:r>
              <a:rPr lang="en-US" b="1" dirty="0" smtClean="0">
                <a:solidFill>
                  <a:srgbClr val="000000"/>
                </a:solidFill>
              </a:rPr>
              <a:t>Empirical changes of isograph shapes</a:t>
            </a:r>
          </a:p>
          <a:p>
            <a:pPr marL="361950" indent="-361950" defTabSz="957263">
              <a:spcBef>
                <a:spcPts val="300"/>
              </a:spcBef>
              <a:spcAft>
                <a:spcPts val="300"/>
              </a:spcAft>
              <a:buFontTx/>
              <a:buAutoNum type="arabicPeriod"/>
              <a:tabLst>
                <a:tab pos="741363" algn="l"/>
              </a:tabLst>
            </a:pPr>
            <a:r>
              <a:rPr lang="en-US" b="1" dirty="0" smtClean="0">
                <a:solidFill>
                  <a:srgbClr val="000000"/>
                </a:solidFill>
              </a:rPr>
              <a:t>Impact of changes : simulations </a:t>
            </a:r>
          </a:p>
          <a:p>
            <a:pPr marL="361950" indent="-361950" defTabSz="957263">
              <a:spcBef>
                <a:spcPts val="300"/>
              </a:spcBef>
              <a:spcAft>
                <a:spcPts val="300"/>
              </a:spcAft>
              <a:buFontTx/>
              <a:buAutoNum type="arabicPeriod"/>
              <a:tabLst>
                <a:tab pos="741363" algn="l"/>
              </a:tabLst>
            </a:pPr>
            <a:r>
              <a:rPr lang="en-US" b="1" dirty="0" smtClean="0">
                <a:solidFill>
                  <a:srgbClr val="000000"/>
                </a:solidFill>
              </a:rPr>
              <a:t>A typology of inequality shapes and the middle classes</a:t>
            </a:r>
          </a:p>
          <a:p>
            <a:pPr marL="361950" indent="-361950" defTabSz="957263">
              <a:spcBef>
                <a:spcPts val="300"/>
              </a:spcBef>
              <a:spcAft>
                <a:spcPts val="300"/>
              </a:spcAft>
              <a:buFontTx/>
              <a:buAutoNum type="arabicPeriod"/>
              <a:tabLst>
                <a:tab pos="741363" algn="l"/>
              </a:tabLst>
            </a:pPr>
            <a:r>
              <a:rPr lang="en-US" b="1" dirty="0" smtClean="0">
                <a:solidFill>
                  <a:srgbClr val="000000"/>
                </a:solidFill>
              </a:rPr>
              <a:t>Conclusions : earnings, redistributions, public policies </a:t>
            </a:r>
            <a:br>
              <a:rPr lang="en-US" b="1" dirty="0" smtClean="0">
                <a:solidFill>
                  <a:srgbClr val="000000"/>
                </a:solidFill>
              </a:rPr>
            </a:br>
            <a:r>
              <a:rPr lang="en-US" b="1" dirty="0" smtClean="0">
                <a:solidFill>
                  <a:srgbClr val="000000"/>
                </a:solidFill>
              </a:rPr>
              <a:t>and the interests of the middle classes</a:t>
            </a:r>
            <a:endParaRPr lang="en-US" b="1" dirty="0">
              <a:solidFill>
                <a:srgbClr val="000000"/>
              </a:solidFill>
            </a:endParaRPr>
          </a:p>
          <a:p>
            <a:pPr marL="661988" lvl="2" indent="-247650" defTabSz="957263">
              <a:spcBef>
                <a:spcPct val="20000"/>
              </a:spcBef>
              <a:buClr>
                <a:schemeClr val="tx1"/>
              </a:buClr>
              <a:buFont typeface="Zapf Dingbats" charset="2"/>
              <a:buChar char="l"/>
              <a:tabLst>
                <a:tab pos="741363" algn="l"/>
              </a:tabLst>
            </a:pPr>
            <a:endParaRPr lang="en-US" b="1" dirty="0"/>
          </a:p>
          <a:p>
            <a:pPr marL="361950" indent="-361950" defTabSz="957263">
              <a:spcBef>
                <a:spcPct val="20000"/>
              </a:spcBef>
              <a:spcAft>
                <a:spcPct val="100000"/>
              </a:spcAft>
              <a:tabLst>
                <a:tab pos="741363" algn="l"/>
              </a:tabLst>
            </a:pPr>
            <a:endParaRPr lang="en-US" sz="1800" b="1" dirty="0"/>
          </a:p>
        </p:txBody>
      </p:sp>
      <p:sp>
        <p:nvSpPr>
          <p:cNvPr id="2" name="Right Arrow 1"/>
          <p:cNvSpPr/>
          <p:nvPr/>
        </p:nvSpPr>
        <p:spPr bwMode="auto">
          <a:xfrm rot="9074288">
            <a:off x="7348812" y="563153"/>
            <a:ext cx="1368152" cy="432048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9521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2F05CC69-4E73-4CDD-8E53-28FDC48776D6}" type="slidenum">
              <a:rPr lang="fr-FR" sz="1400"/>
              <a:pPr/>
              <a:t>6</a:t>
            </a:fld>
            <a:endParaRPr lang="fr-FR" sz="1400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00025" y="260350"/>
            <a:ext cx="9705975" cy="6597650"/>
          </a:xfrm>
          <a:noFill/>
        </p:spPr>
        <p:txBody>
          <a:bodyPr/>
          <a:lstStyle/>
          <a:p>
            <a:pPr marL="995363" lvl="3" indent="-247650"/>
            <a:endParaRPr lang="en-US" sz="1900" b="1" dirty="0" smtClean="0">
              <a:solidFill>
                <a:srgbClr val="000000"/>
              </a:solidFill>
            </a:endParaRPr>
          </a:p>
          <a:p>
            <a:pPr marL="488950" lvl="1" indent="-323850">
              <a:spcBef>
                <a:spcPts val="500"/>
              </a:spcBef>
              <a:spcAft>
                <a:spcPts val="500"/>
              </a:spcAft>
              <a:buFont typeface="Zapf Dingbats" charset="2"/>
              <a:buNone/>
            </a:pPr>
            <a:r>
              <a:rPr lang="en-US" sz="2900" dirty="0" smtClean="0">
                <a:solidFill>
                  <a:srgbClr val="000000"/>
                </a:solidFill>
              </a:rPr>
              <a:t/>
            </a:r>
            <a:br>
              <a:rPr lang="en-US" sz="2900" dirty="0" smtClean="0">
                <a:solidFill>
                  <a:srgbClr val="000000"/>
                </a:solidFill>
              </a:rPr>
            </a:br>
            <a:endParaRPr lang="en-US" sz="2100" b="0" dirty="0" smtClean="0">
              <a:solidFill>
                <a:srgbClr val="000000"/>
              </a:solidFill>
            </a:endParaRPr>
          </a:p>
        </p:txBody>
      </p:sp>
      <p:sp>
        <p:nvSpPr>
          <p:cNvPr id="4106" name="Rectangle 11"/>
          <p:cNvSpPr>
            <a:spLocks noChangeArrowheads="1"/>
          </p:cNvSpPr>
          <p:nvPr/>
        </p:nvSpPr>
        <p:spPr bwMode="auto">
          <a:xfrm>
            <a:off x="-309006" y="161925"/>
            <a:ext cx="7936788" cy="11757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914400" lvl="1" indent="-457200">
              <a:spcBef>
                <a:spcPct val="20000"/>
              </a:spcBef>
              <a:buClr>
                <a:schemeClr val="tx1"/>
              </a:buClr>
              <a:buFont typeface="Zapf Dingbats" charset="2"/>
              <a:buNone/>
            </a:pPr>
            <a:r>
              <a:rPr lang="en-US" sz="3200" b="1" i="1" dirty="0" smtClean="0"/>
              <a:t>The strobiloid = graphing changing shapes</a:t>
            </a:r>
            <a:endParaRPr lang="en-US" sz="3200" b="1" i="1" dirty="0"/>
          </a:p>
          <a:p>
            <a:pPr marL="914400" lvl="1" indent="-457200">
              <a:spcBef>
                <a:spcPct val="20000"/>
              </a:spcBef>
              <a:buClr>
                <a:schemeClr val="tx1"/>
              </a:buClr>
              <a:buFont typeface="Zapf Dingbats" charset="2"/>
              <a:buNone/>
            </a:pPr>
            <a:r>
              <a:rPr lang="en-US" sz="3200" dirty="0" smtClean="0"/>
              <a:t> </a:t>
            </a:r>
            <a:endParaRPr lang="en-US" sz="3200" dirty="0"/>
          </a:p>
        </p:txBody>
      </p:sp>
      <p:sp>
        <p:nvSpPr>
          <p:cNvPr id="13" name="Rectangle 7"/>
          <p:cNvSpPr>
            <a:spLocks noChangeArrowheads="1"/>
          </p:cNvSpPr>
          <p:nvPr/>
        </p:nvSpPr>
        <p:spPr bwMode="auto">
          <a:xfrm>
            <a:off x="0" y="457200"/>
            <a:ext cx="9906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en-US" sz="1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en-U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fr-FR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Rectangle 8"/>
          <p:cNvSpPr>
            <a:spLocks noChangeArrowheads="1"/>
          </p:cNvSpPr>
          <p:nvPr/>
        </p:nvSpPr>
        <p:spPr bwMode="auto">
          <a:xfrm>
            <a:off x="0" y="4200525"/>
            <a:ext cx="9906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52" y="616526"/>
            <a:ext cx="8146563" cy="59808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89118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 bwMode="auto">
          <a:xfrm>
            <a:off x="128464" y="116632"/>
            <a:ext cx="89154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z="2400" dirty="0" smtClean="0"/>
              <a:t>The German Strobiloid 2010</a:t>
            </a:r>
          </a:p>
        </p:txBody>
      </p:sp>
      <p:pic>
        <p:nvPicPr>
          <p:cNvPr id="1741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4568" y="168420"/>
            <a:ext cx="8208099" cy="65729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7413" name="Rectangle 110"/>
          <p:cNvSpPr>
            <a:spLocks noChangeArrowheads="1"/>
          </p:cNvSpPr>
          <p:nvPr/>
        </p:nvSpPr>
        <p:spPr bwMode="auto">
          <a:xfrm>
            <a:off x="272480" y="476672"/>
            <a:ext cx="345056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600" b="1" dirty="0" smtClean="0"/>
              <a:t>representation </a:t>
            </a:r>
            <a:r>
              <a:rPr lang="en-US" altLang="en-US" sz="1600" b="1" dirty="0"/>
              <a:t>of income distribution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7429500" y="2708920"/>
            <a:ext cx="0" cy="1512168"/>
          </a:xfrm>
          <a:prstGeom prst="straightConnector1">
            <a:avLst/>
          </a:prstGeom>
          <a:ln w="19050">
            <a:headEnd type="arrow" w="lg" len="lg"/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2216696" y="2708920"/>
            <a:ext cx="5625554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416" name="Rectangle 8"/>
          <p:cNvSpPr>
            <a:spLocks noChangeArrowheads="1"/>
          </p:cNvSpPr>
          <p:nvPr/>
        </p:nvSpPr>
        <p:spPr bwMode="auto">
          <a:xfrm>
            <a:off x="8007350" y="3219450"/>
            <a:ext cx="1470025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300" dirty="0">
                <a:cs typeface="Times New Roman" pitchFamily="18" charset="0"/>
              </a:rPr>
              <a:t>Upper middle class</a:t>
            </a:r>
          </a:p>
        </p:txBody>
      </p:sp>
      <p:cxnSp>
        <p:nvCxnSpPr>
          <p:cNvPr id="11" name="Straight Connector 10"/>
          <p:cNvCxnSpPr/>
          <p:nvPr/>
        </p:nvCxnSpPr>
        <p:spPr>
          <a:xfrm flipV="1">
            <a:off x="7512050" y="3505200"/>
            <a:ext cx="660400" cy="396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 bwMode="auto">
          <a:xfrm>
            <a:off x="3224808" y="1772816"/>
            <a:ext cx="1943809" cy="1080120"/>
          </a:xfrm>
          <a:prstGeom prst="straightConnector1">
            <a:avLst/>
          </a:prstGeom>
          <a:solidFill>
            <a:schemeClr val="accent1"/>
          </a:solidFill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" name="Rectangle 13"/>
          <p:cNvSpPr/>
          <p:nvPr/>
        </p:nvSpPr>
        <p:spPr>
          <a:xfrm>
            <a:off x="1280592" y="1124744"/>
            <a:ext cx="1901483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altLang="en-US" b="1" i="1" dirty="0"/>
              <a:t>Lawyers</a:t>
            </a:r>
            <a:endParaRPr lang="en-US" i="1" dirty="0"/>
          </a:p>
          <a:p>
            <a:pPr algn="r"/>
            <a:r>
              <a:rPr lang="en-US" altLang="en-US" b="1" i="1" dirty="0" smtClean="0"/>
              <a:t>Medical docs</a:t>
            </a:r>
            <a:br>
              <a:rPr lang="en-US" altLang="en-US" b="1" i="1" dirty="0" smtClean="0"/>
            </a:br>
            <a:endParaRPr lang="en-US" i="1" dirty="0"/>
          </a:p>
        </p:txBody>
      </p:sp>
      <p:cxnSp>
        <p:nvCxnSpPr>
          <p:cNvPr id="19" name="Straight Arrow Connector 18"/>
          <p:cNvCxnSpPr/>
          <p:nvPr/>
        </p:nvCxnSpPr>
        <p:spPr bwMode="auto">
          <a:xfrm>
            <a:off x="3224808" y="1484784"/>
            <a:ext cx="1943809" cy="936104"/>
          </a:xfrm>
          <a:prstGeom prst="straightConnector1">
            <a:avLst/>
          </a:prstGeom>
          <a:solidFill>
            <a:schemeClr val="accent1"/>
          </a:solidFill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" name="Straight Arrow Connector 20"/>
          <p:cNvCxnSpPr/>
          <p:nvPr/>
        </p:nvCxnSpPr>
        <p:spPr bwMode="auto">
          <a:xfrm>
            <a:off x="1136576" y="3789040"/>
            <a:ext cx="2660977" cy="792088"/>
          </a:xfrm>
          <a:prstGeom prst="straightConnector1">
            <a:avLst/>
          </a:prstGeom>
          <a:solidFill>
            <a:schemeClr val="accent1"/>
          </a:solidFill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2" name="Rectangle 21"/>
          <p:cNvSpPr/>
          <p:nvPr/>
        </p:nvSpPr>
        <p:spPr>
          <a:xfrm>
            <a:off x="170332" y="2939460"/>
            <a:ext cx="1076000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altLang="en-US" b="1" i="1" dirty="0"/>
              <a:t/>
            </a:r>
            <a:br>
              <a:rPr lang="en-US" altLang="en-US" b="1" i="1" dirty="0"/>
            </a:br>
            <a:r>
              <a:rPr lang="en-US" altLang="en-US" b="1" i="1" dirty="0" smtClean="0"/>
              <a:t>Nurses</a:t>
            </a:r>
            <a:br>
              <a:rPr lang="en-US" altLang="en-US" b="1" i="1" dirty="0" smtClean="0"/>
            </a:br>
            <a:endParaRPr lang="en-US" i="1" dirty="0"/>
          </a:p>
        </p:txBody>
      </p:sp>
      <p:cxnSp>
        <p:nvCxnSpPr>
          <p:cNvPr id="25" name="Straight Arrow Connector 24"/>
          <p:cNvCxnSpPr/>
          <p:nvPr/>
        </p:nvCxnSpPr>
        <p:spPr bwMode="auto">
          <a:xfrm flipH="1">
            <a:off x="6249144" y="3805589"/>
            <a:ext cx="395564" cy="324036"/>
          </a:xfrm>
          <a:prstGeom prst="straightConnector1">
            <a:avLst/>
          </a:prstGeom>
          <a:solidFill>
            <a:schemeClr val="accent1"/>
          </a:solidFill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6" name="Rectangle 25"/>
          <p:cNvSpPr/>
          <p:nvPr/>
        </p:nvSpPr>
        <p:spPr>
          <a:xfrm>
            <a:off x="6490021" y="3039395"/>
            <a:ext cx="1352229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altLang="en-US" b="1" i="1" dirty="0" smtClean="0"/>
              <a:t>School </a:t>
            </a:r>
            <a:br>
              <a:rPr lang="en-US" altLang="en-US" b="1" i="1" dirty="0" smtClean="0"/>
            </a:br>
            <a:r>
              <a:rPr lang="en-US" altLang="en-US" b="1" i="1" dirty="0" smtClean="0"/>
              <a:t>Teachers</a:t>
            </a:r>
            <a:endParaRPr lang="en-US" i="1" dirty="0"/>
          </a:p>
        </p:txBody>
      </p:sp>
      <p:cxnSp>
        <p:nvCxnSpPr>
          <p:cNvPr id="28" name="Straight Arrow Connector 27"/>
          <p:cNvCxnSpPr/>
          <p:nvPr/>
        </p:nvCxnSpPr>
        <p:spPr bwMode="auto">
          <a:xfrm flipH="1">
            <a:off x="7689304" y="4826769"/>
            <a:ext cx="705816" cy="230832"/>
          </a:xfrm>
          <a:prstGeom prst="straightConnector1">
            <a:avLst/>
          </a:prstGeom>
          <a:solidFill>
            <a:schemeClr val="accent1"/>
          </a:solidFill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9" name="Rectangle 28"/>
          <p:cNvSpPr/>
          <p:nvPr/>
        </p:nvSpPr>
        <p:spPr>
          <a:xfrm>
            <a:off x="8421620" y="4653136"/>
            <a:ext cx="112562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altLang="en-US" b="1" i="1" dirty="0" smtClean="0"/>
              <a:t>Drivers</a:t>
            </a:r>
            <a:endParaRPr lang="en-US" i="1" dirty="0"/>
          </a:p>
        </p:txBody>
      </p:sp>
      <p:cxnSp>
        <p:nvCxnSpPr>
          <p:cNvPr id="31" name="Straight Arrow Connector 30"/>
          <p:cNvCxnSpPr/>
          <p:nvPr/>
        </p:nvCxnSpPr>
        <p:spPr bwMode="auto">
          <a:xfrm flipH="1" flipV="1">
            <a:off x="7324728" y="5301208"/>
            <a:ext cx="705816" cy="389657"/>
          </a:xfrm>
          <a:prstGeom prst="straightConnector1">
            <a:avLst/>
          </a:prstGeom>
          <a:solidFill>
            <a:schemeClr val="accent1"/>
          </a:solidFill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2" name="Rectangle 31"/>
          <p:cNvSpPr/>
          <p:nvPr/>
        </p:nvSpPr>
        <p:spPr>
          <a:xfrm>
            <a:off x="7976076" y="5373216"/>
            <a:ext cx="144142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altLang="en-US" b="1" i="1" dirty="0" smtClean="0"/>
              <a:t>Cleaning </a:t>
            </a:r>
            <a:br>
              <a:rPr lang="en-US" altLang="en-US" b="1" i="1" dirty="0" smtClean="0"/>
            </a:br>
            <a:r>
              <a:rPr lang="en-US" altLang="en-US" b="1" i="1" dirty="0" smtClean="0"/>
              <a:t>laborers</a:t>
            </a:r>
            <a:endParaRPr lang="en-US" i="1" dirty="0"/>
          </a:p>
        </p:txBody>
      </p:sp>
      <p:cxnSp>
        <p:nvCxnSpPr>
          <p:cNvPr id="34" name="Straight Arrow Connector 33"/>
          <p:cNvCxnSpPr/>
          <p:nvPr/>
        </p:nvCxnSpPr>
        <p:spPr bwMode="auto">
          <a:xfrm>
            <a:off x="1928664" y="4941168"/>
            <a:ext cx="831407" cy="166336"/>
          </a:xfrm>
          <a:prstGeom prst="straightConnector1">
            <a:avLst/>
          </a:prstGeom>
          <a:solidFill>
            <a:schemeClr val="accent1"/>
          </a:solidFill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5" name="Rectangle 34"/>
          <p:cNvSpPr/>
          <p:nvPr/>
        </p:nvSpPr>
        <p:spPr>
          <a:xfrm>
            <a:off x="200472" y="4645839"/>
            <a:ext cx="170912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altLang="en-US" b="1" i="1" dirty="0" smtClean="0"/>
              <a:t>Shop assist.</a:t>
            </a:r>
            <a:endParaRPr lang="en-US" i="1" dirty="0"/>
          </a:p>
        </p:txBody>
      </p:sp>
      <p:cxnSp>
        <p:nvCxnSpPr>
          <p:cNvPr id="37" name="Straight Arrow Connector 36"/>
          <p:cNvCxnSpPr/>
          <p:nvPr/>
        </p:nvCxnSpPr>
        <p:spPr bwMode="auto">
          <a:xfrm>
            <a:off x="1064568" y="4221088"/>
            <a:ext cx="2660977" cy="648072"/>
          </a:xfrm>
          <a:prstGeom prst="straightConnector1">
            <a:avLst/>
          </a:prstGeom>
          <a:solidFill>
            <a:schemeClr val="accent1"/>
          </a:solidFill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9" name="Straight Arrow Connector 38"/>
          <p:cNvCxnSpPr/>
          <p:nvPr/>
        </p:nvCxnSpPr>
        <p:spPr bwMode="auto">
          <a:xfrm flipH="1">
            <a:off x="5745088" y="2974592"/>
            <a:ext cx="899620" cy="993015"/>
          </a:xfrm>
          <a:prstGeom prst="straightConnector1">
            <a:avLst/>
          </a:prstGeom>
          <a:solidFill>
            <a:schemeClr val="accent1"/>
          </a:solidFill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0" name="Rectangle 39"/>
          <p:cNvSpPr/>
          <p:nvPr/>
        </p:nvSpPr>
        <p:spPr>
          <a:xfrm>
            <a:off x="6487698" y="2463279"/>
            <a:ext cx="156164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b="1" i="1" dirty="0" smtClean="0"/>
              <a:t>Engineers </a:t>
            </a:r>
            <a:endParaRPr lang="en-US" i="1" dirty="0"/>
          </a:p>
        </p:txBody>
      </p:sp>
      <p:cxnSp>
        <p:nvCxnSpPr>
          <p:cNvPr id="45" name="Straight Arrow Connector 44"/>
          <p:cNvCxnSpPr/>
          <p:nvPr/>
        </p:nvCxnSpPr>
        <p:spPr bwMode="auto">
          <a:xfrm flipH="1">
            <a:off x="5601072" y="2572161"/>
            <a:ext cx="899620" cy="993015"/>
          </a:xfrm>
          <a:prstGeom prst="straightConnector1">
            <a:avLst/>
          </a:prstGeom>
          <a:solidFill>
            <a:schemeClr val="accent1"/>
          </a:solidFill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6" name="Rectangle 45"/>
          <p:cNvSpPr/>
          <p:nvPr/>
        </p:nvSpPr>
        <p:spPr>
          <a:xfrm>
            <a:off x="6128880" y="2060848"/>
            <a:ext cx="177644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b="1" i="1" dirty="0" smtClean="0"/>
              <a:t>Managers…</a:t>
            </a:r>
            <a:endParaRPr lang="en-US" i="1" dirty="0"/>
          </a:p>
        </p:txBody>
      </p:sp>
      <p:sp>
        <p:nvSpPr>
          <p:cNvPr id="41" name="Rectangle 40"/>
          <p:cNvSpPr/>
          <p:nvPr/>
        </p:nvSpPr>
        <p:spPr>
          <a:xfrm>
            <a:off x="0" y="3861048"/>
            <a:ext cx="128059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altLang="en-US" b="1" i="1" dirty="0" err="1"/>
              <a:t>Indust</a:t>
            </a:r>
            <a:r>
              <a:rPr lang="en-US" altLang="en-US" b="1" i="1" dirty="0"/>
              <a:t>.</a:t>
            </a:r>
            <a:br>
              <a:rPr lang="en-US" altLang="en-US" b="1" i="1" dirty="0"/>
            </a:br>
            <a:r>
              <a:rPr lang="en-US" altLang="en-US" b="1" i="1" dirty="0"/>
              <a:t>workers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909204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51483B-6ED8-42E0-A444-9D3BEED914FC}" type="slidenum">
              <a:rPr lang="fr-FR" smtClean="0"/>
              <a:pPr>
                <a:defRPr/>
              </a:pPr>
              <a:t>8</a:t>
            </a:fld>
            <a:endParaRPr lang="fr-FR"/>
          </a:p>
        </p:txBody>
      </p:sp>
      <p:sp>
        <p:nvSpPr>
          <p:cNvPr id="6" name="Rectangle 5"/>
          <p:cNvSpPr/>
          <p:nvPr/>
        </p:nvSpPr>
        <p:spPr>
          <a:xfrm>
            <a:off x="128464" y="436021"/>
            <a:ext cx="9777537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Previous results: </a:t>
            </a:r>
          </a:p>
          <a:p>
            <a:r>
              <a:rPr lang="en-US" dirty="0" smtClean="0"/>
              <a:t>Gini is a convenient but very imperfect measure of inequality </a:t>
            </a:r>
            <a:br>
              <a:rPr lang="en-US" dirty="0" smtClean="0"/>
            </a:br>
            <a:r>
              <a:rPr lang="en-US" dirty="0" smtClean="0"/>
              <a:t>	(a-unable to show the shape of inequality</a:t>
            </a:r>
            <a:br>
              <a:rPr lang="en-US" dirty="0" smtClean="0"/>
            </a:br>
            <a:r>
              <a:rPr lang="en-US" dirty="0" smtClean="0"/>
              <a:t>	 b- bad representation of the lower strata situation)</a:t>
            </a:r>
          </a:p>
          <a:p>
            <a:endParaRPr lang="en-US" dirty="0" smtClean="0"/>
          </a:p>
          <a:p>
            <a:r>
              <a:rPr lang="en-US" b="1" dirty="0" smtClean="0"/>
              <a:t>Questions: </a:t>
            </a:r>
            <a:endParaRPr lang="en-US" b="1" dirty="0"/>
          </a:p>
          <a:p>
            <a:r>
              <a:rPr lang="en-US" dirty="0" smtClean="0"/>
              <a:t>1- Can we improve the existing tools to understand middle classes problems? </a:t>
            </a:r>
          </a:p>
          <a:p>
            <a:r>
              <a:rPr lang="en-US" dirty="0" smtClean="0"/>
              <a:t>2- Is there a single middle class policy or a diversity of policies?</a:t>
            </a:r>
            <a:br>
              <a:rPr lang="en-US" dirty="0" smtClean="0"/>
            </a:br>
            <a:r>
              <a:rPr lang="en-US" dirty="0" smtClean="0"/>
              <a:t>	(with diverse consequences for the middle classes?)</a:t>
            </a:r>
          </a:p>
          <a:p>
            <a:r>
              <a:rPr lang="en-US" dirty="0" smtClean="0"/>
              <a:t>3- Are these diverse policies empirically relevant? (do we detect cases?)</a:t>
            </a:r>
          </a:p>
          <a:p>
            <a:r>
              <a:rPr lang="en-US" dirty="0" smtClean="0"/>
              <a:t>[4- What is the role of primary incomes (</a:t>
            </a:r>
            <a:r>
              <a:rPr lang="en-US" dirty="0" err="1" smtClean="0"/>
              <a:t>earnings+capital</a:t>
            </a:r>
            <a:r>
              <a:rPr lang="en-US" dirty="0" smtClean="0"/>
              <a:t> </a:t>
            </a:r>
            <a:r>
              <a:rPr lang="en-US" dirty="0" err="1" smtClean="0"/>
              <a:t>inc</a:t>
            </a:r>
            <a:r>
              <a:rPr lang="en-US" dirty="0" smtClean="0"/>
              <a:t>) distribution </a:t>
            </a:r>
            <a:br>
              <a:rPr lang="en-US" dirty="0" smtClean="0"/>
            </a:br>
            <a:r>
              <a:rPr lang="en-US" dirty="0" smtClean="0"/>
              <a:t>	and the one of redistribution] </a:t>
            </a:r>
          </a:p>
          <a:p>
            <a:endParaRPr lang="en-US" dirty="0" smtClean="0"/>
          </a:p>
          <a:p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9182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51483B-6ED8-42E0-A444-9D3BEED914FC}" type="slidenum">
              <a:rPr lang="fr-FR" smtClean="0"/>
              <a:pPr>
                <a:defRPr/>
              </a:pPr>
              <a:t>9</a:t>
            </a:fld>
            <a:endParaRPr lang="fr-FR"/>
          </a:p>
        </p:txBody>
      </p:sp>
      <p:sp>
        <p:nvSpPr>
          <p:cNvPr id="6" name="Rectangle 5"/>
          <p:cNvSpPr/>
          <p:nvPr/>
        </p:nvSpPr>
        <p:spPr>
          <a:xfrm>
            <a:off x="128464" y="436021"/>
            <a:ext cx="9777537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The interests of the middle class: </a:t>
            </a:r>
          </a:p>
          <a:p>
            <a:endParaRPr lang="en-US" b="1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en-US" b="1" dirty="0" smtClean="0"/>
              <a:t>Higher incomes </a:t>
            </a:r>
            <a:r>
              <a:rPr lang="en-US" dirty="0" smtClean="0"/>
              <a:t>=&gt; find resources to redistribute (=tax the rich, </a:t>
            </a:r>
            <a:r>
              <a:rPr lang="en-US" dirty="0" err="1" smtClean="0"/>
              <a:t>f.ex</a:t>
            </a:r>
            <a:r>
              <a:rPr lang="en-US" dirty="0" smtClean="0"/>
              <a:t>.)</a:t>
            </a:r>
          </a:p>
          <a:p>
            <a:r>
              <a:rPr lang="en-US" dirty="0" smtClean="0"/>
              <a:t>	(lower Gini is good but the poor can benefit even more…)</a:t>
            </a:r>
          </a:p>
          <a:p>
            <a:endParaRPr lang="en-US" dirty="0"/>
          </a:p>
          <a:p>
            <a:pPr marL="342900" indent="-342900">
              <a:buFont typeface="Arial" pitchFamily="34" charset="0"/>
              <a:buChar char="•"/>
            </a:pPr>
            <a:r>
              <a:rPr lang="en-US" b="1" dirty="0"/>
              <a:t>Higher </a:t>
            </a:r>
            <a:r>
              <a:rPr lang="en-US" b="1" dirty="0" smtClean="0"/>
              <a:t>“density” </a:t>
            </a:r>
            <a:r>
              <a:rPr lang="en-US" dirty="0" smtClean="0"/>
              <a:t>=&gt; homogeneity of middle class is politically good</a:t>
            </a:r>
            <a:endParaRPr lang="en-US" dirty="0"/>
          </a:p>
          <a:p>
            <a:r>
              <a:rPr lang="en-US" dirty="0"/>
              <a:t>	(lower Gini is </a:t>
            </a:r>
            <a:r>
              <a:rPr lang="en-US" dirty="0" smtClean="0"/>
              <a:t>good, in general)</a:t>
            </a:r>
            <a:endParaRPr lang="en-US" dirty="0"/>
          </a:p>
          <a:p>
            <a:endParaRPr lang="en-US" dirty="0"/>
          </a:p>
          <a:p>
            <a:pPr marL="342900" indent="-342900">
              <a:buFont typeface="Arial" pitchFamily="34" charset="0"/>
              <a:buChar char="•"/>
            </a:pPr>
            <a:r>
              <a:rPr lang="en-US" b="1" dirty="0" smtClean="0"/>
              <a:t>Lower distance with the rich</a:t>
            </a:r>
            <a:r>
              <a:rPr lang="en-US" dirty="0" smtClean="0"/>
              <a:t> =&gt; can compete for consumption</a:t>
            </a:r>
            <a:endParaRPr lang="en-US" dirty="0"/>
          </a:p>
          <a:p>
            <a:r>
              <a:rPr lang="en-US" dirty="0"/>
              <a:t>	(lower Gini is good </a:t>
            </a:r>
            <a:r>
              <a:rPr lang="en-US" dirty="0" smtClean="0"/>
              <a:t>in general)</a:t>
            </a:r>
          </a:p>
          <a:p>
            <a:endParaRPr lang="en-US" dirty="0"/>
          </a:p>
          <a:p>
            <a:pPr marL="342900" indent="-342900">
              <a:buFont typeface="Arial" pitchFamily="34" charset="0"/>
              <a:buChar char="•"/>
            </a:pPr>
            <a:r>
              <a:rPr lang="en-US" b="1" dirty="0"/>
              <a:t>Higher </a:t>
            </a:r>
            <a:r>
              <a:rPr lang="en-US" b="1" dirty="0" smtClean="0"/>
              <a:t>distance with the poor</a:t>
            </a:r>
            <a:r>
              <a:rPr lang="en-US" dirty="0" smtClean="0"/>
              <a:t> </a:t>
            </a:r>
            <a:endParaRPr lang="en-US" dirty="0"/>
          </a:p>
          <a:p>
            <a:r>
              <a:rPr lang="en-US" dirty="0"/>
              <a:t>	</a:t>
            </a:r>
            <a:r>
              <a:rPr lang="en-US" dirty="0" smtClean="0"/>
              <a:t>(come on, who will iron my shirts?)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6381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&amp;e Consultants">
  <a:themeElements>
    <a:clrScheme name="i&amp;e Consultants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i&amp;e Consultant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i&amp;e Consultant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&amp;e Consultants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&amp;e Consultants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&amp;e Consultants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&amp;e Consultant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&amp;e Consultant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&amp;e Consultant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31262</TotalTime>
  <Words>657</Words>
  <Application>Microsoft Office PowerPoint</Application>
  <PresentationFormat>A4 Paper (210x297 mm)</PresentationFormat>
  <Paragraphs>274</Paragraphs>
  <Slides>29</Slides>
  <Notes>15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1" baseType="lpstr">
      <vt:lpstr>i&amp;e Consultants</vt:lpstr>
      <vt:lpstr>Document</vt:lpstr>
      <vt:lpstr>PowerPoint Presentation</vt:lpstr>
      <vt:lpstr>The “wage earner society” French-style from expansion to backlash</vt:lpstr>
      <vt:lpstr>PowerPoint Presentation</vt:lpstr>
      <vt:lpstr>PowerPoint Presentation</vt:lpstr>
      <vt:lpstr>PowerPoint Presentation</vt:lpstr>
      <vt:lpstr>PowerPoint Presentation</vt:lpstr>
      <vt:lpstr>The German Strobiloid 2010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hv</vt:lpstr>
      <vt:lpstr>PowerPoint Presentation</vt:lpstr>
      <vt:lpstr>PowerPoint Presentation</vt:lpstr>
      <vt:lpstr>PowerPoint Presentation</vt:lpstr>
    </vt:vector>
  </TitlesOfParts>
  <Company>Groupe i&amp;e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i e</dc:creator>
  <cp:lastModifiedBy>karl</cp:lastModifiedBy>
  <cp:revision>286</cp:revision>
  <cp:lastPrinted>2003-04-09T17:48:13Z</cp:lastPrinted>
  <dcterms:created xsi:type="dcterms:W3CDTF">2002-01-29T11:09:42Z</dcterms:created>
  <dcterms:modified xsi:type="dcterms:W3CDTF">2015-09-03T08:56:23Z</dcterms:modified>
</cp:coreProperties>
</file>