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47"/>
  </p:notesMasterIdLst>
  <p:handoutMasterIdLst>
    <p:handoutMasterId r:id="rId48"/>
  </p:handoutMasterIdLst>
  <p:sldIdLst>
    <p:sldId id="711" r:id="rId2"/>
    <p:sldId id="705" r:id="rId3"/>
    <p:sldId id="654" r:id="rId4"/>
    <p:sldId id="591" r:id="rId5"/>
    <p:sldId id="716" r:id="rId6"/>
    <p:sldId id="717" r:id="rId7"/>
    <p:sldId id="592" r:id="rId8"/>
    <p:sldId id="718" r:id="rId9"/>
    <p:sldId id="638" r:id="rId10"/>
    <p:sldId id="639" r:id="rId11"/>
    <p:sldId id="563" r:id="rId12"/>
    <p:sldId id="595" r:id="rId13"/>
    <p:sldId id="651" r:id="rId14"/>
    <p:sldId id="596" r:id="rId15"/>
    <p:sldId id="597" r:id="rId16"/>
    <p:sldId id="706" r:id="rId17"/>
    <p:sldId id="755" r:id="rId18"/>
    <p:sldId id="600" r:id="rId19"/>
    <p:sldId id="601" r:id="rId20"/>
    <p:sldId id="703" r:id="rId21"/>
    <p:sldId id="704" r:id="rId22"/>
    <p:sldId id="655" r:id="rId23"/>
    <p:sldId id="652" r:id="rId24"/>
    <p:sldId id="604" r:id="rId25"/>
    <p:sldId id="641" r:id="rId26"/>
    <p:sldId id="642" r:id="rId27"/>
    <p:sldId id="720" r:id="rId28"/>
    <p:sldId id="648" r:id="rId29"/>
    <p:sldId id="605" r:id="rId30"/>
    <p:sldId id="607" r:id="rId31"/>
    <p:sldId id="608" r:id="rId32"/>
    <p:sldId id="724" r:id="rId33"/>
    <p:sldId id="725" r:id="rId34"/>
    <p:sldId id="726" r:id="rId35"/>
    <p:sldId id="727" r:id="rId36"/>
    <p:sldId id="609" r:id="rId37"/>
    <p:sldId id="606" r:id="rId38"/>
    <p:sldId id="640" r:id="rId39"/>
    <p:sldId id="611" r:id="rId40"/>
    <p:sldId id="620" r:id="rId41"/>
    <p:sldId id="754" r:id="rId42"/>
    <p:sldId id="753" r:id="rId43"/>
    <p:sldId id="752" r:id="rId44"/>
    <p:sldId id="751" r:id="rId45"/>
    <p:sldId id="622" r:id="rId46"/>
  </p:sldIdLst>
  <p:sldSz cx="9906000" cy="6858000" type="A4"/>
  <p:notesSz cx="6669088" cy="9926638"/>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3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2073D9"/>
    <a:srgbClr val="3399FF"/>
    <a:srgbClr val="0090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6213" autoAdjust="0"/>
  </p:normalViewPr>
  <p:slideViewPr>
    <p:cSldViewPr>
      <p:cViewPr varScale="1">
        <p:scale>
          <a:sx n="89" d="100"/>
          <a:sy n="89" d="100"/>
        </p:scale>
        <p:origin x="965" y="77"/>
      </p:cViewPr>
      <p:guideLst>
        <p:guide orient="horz" pos="-3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fr-FR"/>
          </a:p>
        </p:txBody>
      </p:sp>
      <p:sp>
        <p:nvSpPr>
          <p:cNvPr id="71683" name="Rectangle 3"/>
          <p:cNvSpPr>
            <a:spLocks noGrp="1" noChangeArrowheads="1"/>
          </p:cNvSpPr>
          <p:nvPr>
            <p:ph type="dt" sz="quarter" idx="1"/>
          </p:nvPr>
        </p:nvSpPr>
        <p:spPr bwMode="auto">
          <a:xfrm>
            <a:off x="3779838"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fr-FR"/>
          </a:p>
        </p:txBody>
      </p:sp>
      <p:sp>
        <p:nvSpPr>
          <p:cNvPr id="71684" name="Rectangle 4"/>
          <p:cNvSpPr>
            <a:spLocks noGrp="1" noChangeArrowheads="1"/>
          </p:cNvSpPr>
          <p:nvPr>
            <p:ph type="ftr" sz="quarter" idx="2"/>
          </p:nvPr>
        </p:nvSpPr>
        <p:spPr bwMode="auto">
          <a:xfrm>
            <a:off x="0" y="942975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fr-FR"/>
          </a:p>
        </p:txBody>
      </p:sp>
      <p:sp>
        <p:nvSpPr>
          <p:cNvPr id="71685" name="Rectangle 5"/>
          <p:cNvSpPr>
            <a:spLocks noGrp="1" noChangeArrowheads="1"/>
          </p:cNvSpPr>
          <p:nvPr>
            <p:ph type="sldNum" sz="quarter" idx="3"/>
          </p:nvPr>
        </p:nvSpPr>
        <p:spPr bwMode="auto">
          <a:xfrm>
            <a:off x="3779838" y="942975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D9301FDC-9341-48FA-B511-40F6E7C3C39C}" type="slidenum">
              <a:rPr lang="fr-FR"/>
              <a:pPr>
                <a:defRPr/>
              </a:pPr>
              <a:t>‹#›</a:t>
            </a:fld>
            <a:endParaRPr lang="fr-FR"/>
          </a:p>
        </p:txBody>
      </p:sp>
    </p:spTree>
    <p:extLst>
      <p:ext uri="{BB962C8B-B14F-4D97-AF65-F5344CB8AC3E}">
        <p14:creationId xmlns:p14="http://schemas.microsoft.com/office/powerpoint/2010/main" val="2531202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fr-FR"/>
          </a:p>
        </p:txBody>
      </p:sp>
      <p:sp>
        <p:nvSpPr>
          <p:cNvPr id="3075" name="Rectangle 3"/>
          <p:cNvSpPr>
            <a:spLocks noGrp="1" noChangeArrowheads="1"/>
          </p:cNvSpPr>
          <p:nvPr>
            <p:ph type="dt" idx="1"/>
          </p:nvPr>
        </p:nvSpPr>
        <p:spPr bwMode="auto">
          <a:xfrm>
            <a:off x="3779838"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fr-FR"/>
          </a:p>
        </p:txBody>
      </p:sp>
      <p:sp>
        <p:nvSpPr>
          <p:cNvPr id="17412" name="Rectangle 4"/>
          <p:cNvSpPr>
            <a:spLocks noGrp="1" noRot="1" noChangeAspect="1" noChangeArrowheads="1" noTextEdit="1"/>
          </p:cNvSpPr>
          <p:nvPr>
            <p:ph type="sldImg" idx="2"/>
          </p:nvPr>
        </p:nvSpPr>
        <p:spPr bwMode="auto">
          <a:xfrm>
            <a:off x="646113" y="744538"/>
            <a:ext cx="5376862"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889000" y="4714875"/>
            <a:ext cx="4891088"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3078" name="Rectangle 6"/>
          <p:cNvSpPr>
            <a:spLocks noGrp="1" noChangeArrowheads="1"/>
          </p:cNvSpPr>
          <p:nvPr>
            <p:ph type="ftr" sz="quarter" idx="4"/>
          </p:nvPr>
        </p:nvSpPr>
        <p:spPr bwMode="auto">
          <a:xfrm>
            <a:off x="0" y="942975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fr-FR"/>
          </a:p>
        </p:txBody>
      </p:sp>
      <p:sp>
        <p:nvSpPr>
          <p:cNvPr id="3079" name="Rectangle 7"/>
          <p:cNvSpPr>
            <a:spLocks noGrp="1" noChangeArrowheads="1"/>
          </p:cNvSpPr>
          <p:nvPr>
            <p:ph type="sldNum" sz="quarter" idx="5"/>
          </p:nvPr>
        </p:nvSpPr>
        <p:spPr bwMode="auto">
          <a:xfrm>
            <a:off x="3779838" y="942975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EEA117A-97DB-4C2D-B471-6CC49C24E15A}" type="slidenum">
              <a:rPr lang="fr-FR"/>
              <a:pPr>
                <a:defRPr/>
              </a:pPr>
              <a:t>‹#›</a:t>
            </a:fld>
            <a:endParaRPr lang="fr-FR"/>
          </a:p>
        </p:txBody>
      </p:sp>
    </p:spTree>
    <p:extLst>
      <p:ext uri="{BB962C8B-B14F-4D97-AF65-F5344CB8AC3E}">
        <p14:creationId xmlns:p14="http://schemas.microsoft.com/office/powerpoint/2010/main" val="8429062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18C6F82-9919-418F-A1A2-51D5DB9C5AD8}" type="slidenum">
              <a:rPr lang="fr-FR" sz="1200"/>
              <a:pPr/>
              <a:t>1</a:t>
            </a:fld>
            <a:endParaRPr lang="fr-FR"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2776245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46113" y="744538"/>
            <a:ext cx="5376862" cy="3722687"/>
          </a:xfrm>
        </p:spPr>
      </p:sp>
      <p:sp>
        <p:nvSpPr>
          <p:cNvPr id="3" name="Notizenplatzhalter 2"/>
          <p:cNvSpPr>
            <a:spLocks noGrp="1"/>
          </p:cNvSpPr>
          <p:nvPr>
            <p:ph type="body" idx="1"/>
          </p:nvPr>
        </p:nvSpPr>
        <p:spPr/>
        <p:txBody>
          <a:bodyPr/>
          <a:lstStyle/>
          <a:p>
            <a:r>
              <a:rPr lang="de-DE" dirty="0" smtClean="0"/>
              <a:t>Louis</a:t>
            </a:r>
            <a:endParaRPr lang="lb-LU" dirty="0"/>
          </a:p>
        </p:txBody>
      </p:sp>
      <p:sp>
        <p:nvSpPr>
          <p:cNvPr id="4" name="Foliennummernplatzhalter 3"/>
          <p:cNvSpPr>
            <a:spLocks noGrp="1"/>
          </p:cNvSpPr>
          <p:nvPr>
            <p:ph type="sldNum" sz="quarter" idx="10"/>
          </p:nvPr>
        </p:nvSpPr>
        <p:spPr/>
        <p:txBody>
          <a:bodyPr/>
          <a:lstStyle/>
          <a:p>
            <a:fld id="{7F0E0ECF-F178-4F17-9915-3F58EFF28632}" type="slidenum">
              <a:rPr lang="lb-LU" smtClean="0"/>
              <a:t>13</a:t>
            </a:fld>
            <a:endParaRPr lang="lb-LU"/>
          </a:p>
        </p:txBody>
      </p:sp>
    </p:spTree>
    <p:extLst>
      <p:ext uri="{BB962C8B-B14F-4D97-AF65-F5344CB8AC3E}">
        <p14:creationId xmlns:p14="http://schemas.microsoft.com/office/powerpoint/2010/main" val="1268991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0A8A8A09-9628-48C8-B374-D78300EB9EB2}" type="slidenum">
              <a:rPr lang="fr-FR" sz="1200"/>
              <a:pPr/>
              <a:t>14</a:t>
            </a:fld>
            <a:endParaRPr lang="fr-FR" sz="1200"/>
          </a:p>
        </p:txBody>
      </p:sp>
      <p:sp>
        <p:nvSpPr>
          <p:cNvPr id="49155" name="Rectangle 2"/>
          <p:cNvSpPr>
            <a:spLocks noGrp="1" noRot="1" noChangeAspect="1" noChangeArrowheads="1" noTextEdit="1"/>
          </p:cNvSpPr>
          <p:nvPr>
            <p:ph type="sldImg"/>
          </p:nvPr>
        </p:nvSpPr>
        <p:spPr>
          <a:xfrm>
            <a:off x="646113" y="744538"/>
            <a:ext cx="5376862" cy="3722687"/>
          </a:xfrm>
          <a:ln/>
        </p:spPr>
      </p:sp>
      <p:sp>
        <p:nvSpPr>
          <p:cNvPr id="49156"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276586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17575">
              <a:defRPr sz="2400">
                <a:solidFill>
                  <a:schemeClr val="tx1"/>
                </a:solidFill>
                <a:latin typeface="Times New Roman" pitchFamily="18" charset="0"/>
              </a:defRPr>
            </a:lvl1pPr>
            <a:lvl2pPr marL="742950" indent="-285750" defTabSz="917575">
              <a:defRPr sz="2400">
                <a:solidFill>
                  <a:schemeClr val="tx1"/>
                </a:solidFill>
                <a:latin typeface="Times New Roman" pitchFamily="18" charset="0"/>
              </a:defRPr>
            </a:lvl2pPr>
            <a:lvl3pPr marL="1143000" indent="-228600" defTabSz="917575">
              <a:defRPr sz="2400">
                <a:solidFill>
                  <a:schemeClr val="tx1"/>
                </a:solidFill>
                <a:latin typeface="Times New Roman" pitchFamily="18" charset="0"/>
              </a:defRPr>
            </a:lvl3pPr>
            <a:lvl4pPr marL="1600200" indent="-228600" defTabSz="917575">
              <a:defRPr sz="2400">
                <a:solidFill>
                  <a:schemeClr val="tx1"/>
                </a:solidFill>
                <a:latin typeface="Times New Roman" pitchFamily="18" charset="0"/>
              </a:defRPr>
            </a:lvl4pPr>
            <a:lvl5pPr marL="2057400" indent="-228600" defTabSz="917575">
              <a:defRPr sz="2400">
                <a:solidFill>
                  <a:schemeClr val="tx1"/>
                </a:solidFill>
                <a:latin typeface="Times New Roman" pitchFamily="18" charset="0"/>
              </a:defRPr>
            </a:lvl5pPr>
            <a:lvl6pPr marL="2514600" indent="-228600" algn="ctr" defTabSz="917575" eaLnBrk="0" fontAlgn="base" hangingPunct="0">
              <a:spcBef>
                <a:spcPct val="0"/>
              </a:spcBef>
              <a:spcAft>
                <a:spcPct val="0"/>
              </a:spcAft>
              <a:defRPr sz="2400">
                <a:solidFill>
                  <a:schemeClr val="tx1"/>
                </a:solidFill>
                <a:latin typeface="Times New Roman" pitchFamily="18" charset="0"/>
              </a:defRPr>
            </a:lvl6pPr>
            <a:lvl7pPr marL="2971800" indent="-228600" algn="ctr" defTabSz="917575" eaLnBrk="0" fontAlgn="base" hangingPunct="0">
              <a:spcBef>
                <a:spcPct val="0"/>
              </a:spcBef>
              <a:spcAft>
                <a:spcPct val="0"/>
              </a:spcAft>
              <a:defRPr sz="2400">
                <a:solidFill>
                  <a:schemeClr val="tx1"/>
                </a:solidFill>
                <a:latin typeface="Times New Roman" pitchFamily="18" charset="0"/>
              </a:defRPr>
            </a:lvl7pPr>
            <a:lvl8pPr marL="3429000" indent="-228600" algn="ctr" defTabSz="917575" eaLnBrk="0" fontAlgn="base" hangingPunct="0">
              <a:spcBef>
                <a:spcPct val="0"/>
              </a:spcBef>
              <a:spcAft>
                <a:spcPct val="0"/>
              </a:spcAft>
              <a:defRPr sz="2400">
                <a:solidFill>
                  <a:schemeClr val="tx1"/>
                </a:solidFill>
                <a:latin typeface="Times New Roman" pitchFamily="18" charset="0"/>
              </a:defRPr>
            </a:lvl8pPr>
            <a:lvl9pPr marL="3886200" indent="-228600" algn="ctr" defTabSz="917575" eaLnBrk="0" fontAlgn="base" hangingPunct="0">
              <a:spcBef>
                <a:spcPct val="0"/>
              </a:spcBef>
              <a:spcAft>
                <a:spcPct val="0"/>
              </a:spcAft>
              <a:defRPr sz="2400">
                <a:solidFill>
                  <a:schemeClr val="tx1"/>
                </a:solidFill>
                <a:latin typeface="Times New Roman" pitchFamily="18" charset="0"/>
              </a:defRPr>
            </a:lvl9pPr>
          </a:lstStyle>
          <a:p>
            <a:fld id="{F67C31D5-7E86-4720-95EE-84A88F39FEF9}" type="slidenum">
              <a:rPr lang="fr-FR" sz="1200"/>
              <a:pPr/>
              <a:t>15</a:t>
            </a:fld>
            <a:endParaRPr lang="fr-FR" sz="1200"/>
          </a:p>
        </p:txBody>
      </p:sp>
      <p:sp>
        <p:nvSpPr>
          <p:cNvPr id="37891" name="Rectangle 2"/>
          <p:cNvSpPr>
            <a:spLocks noGrp="1" noRot="1" noChangeAspect="1" noChangeArrowheads="1" noTextEdit="1"/>
          </p:cNvSpPr>
          <p:nvPr>
            <p:ph type="sldImg"/>
          </p:nvPr>
        </p:nvSpPr>
        <p:spPr>
          <a:xfrm>
            <a:off x="646113" y="744538"/>
            <a:ext cx="5376862" cy="3722687"/>
          </a:xfrm>
          <a:ln/>
        </p:spPr>
      </p:sp>
      <p:sp>
        <p:nvSpPr>
          <p:cNvPr id="37892"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2721469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17575">
              <a:defRPr sz="2400">
                <a:solidFill>
                  <a:schemeClr val="tx1"/>
                </a:solidFill>
                <a:latin typeface="Times New Roman" pitchFamily="18" charset="0"/>
              </a:defRPr>
            </a:lvl1pPr>
            <a:lvl2pPr marL="742950" indent="-285750" defTabSz="917575">
              <a:defRPr sz="2400">
                <a:solidFill>
                  <a:schemeClr val="tx1"/>
                </a:solidFill>
                <a:latin typeface="Times New Roman" pitchFamily="18" charset="0"/>
              </a:defRPr>
            </a:lvl2pPr>
            <a:lvl3pPr marL="1143000" indent="-228600" defTabSz="917575">
              <a:defRPr sz="2400">
                <a:solidFill>
                  <a:schemeClr val="tx1"/>
                </a:solidFill>
                <a:latin typeface="Times New Roman" pitchFamily="18" charset="0"/>
              </a:defRPr>
            </a:lvl3pPr>
            <a:lvl4pPr marL="1600200" indent="-228600" defTabSz="917575">
              <a:defRPr sz="2400">
                <a:solidFill>
                  <a:schemeClr val="tx1"/>
                </a:solidFill>
                <a:latin typeface="Times New Roman" pitchFamily="18" charset="0"/>
              </a:defRPr>
            </a:lvl4pPr>
            <a:lvl5pPr marL="2057400" indent="-228600" defTabSz="917575">
              <a:defRPr sz="2400">
                <a:solidFill>
                  <a:schemeClr val="tx1"/>
                </a:solidFill>
                <a:latin typeface="Times New Roman" pitchFamily="18" charset="0"/>
              </a:defRPr>
            </a:lvl5pPr>
            <a:lvl6pPr marL="2514600" indent="-228600" algn="ctr" defTabSz="917575" eaLnBrk="0" fontAlgn="base" hangingPunct="0">
              <a:spcBef>
                <a:spcPct val="0"/>
              </a:spcBef>
              <a:spcAft>
                <a:spcPct val="0"/>
              </a:spcAft>
              <a:defRPr sz="2400">
                <a:solidFill>
                  <a:schemeClr val="tx1"/>
                </a:solidFill>
                <a:latin typeface="Times New Roman" pitchFamily="18" charset="0"/>
              </a:defRPr>
            </a:lvl6pPr>
            <a:lvl7pPr marL="2971800" indent="-228600" algn="ctr" defTabSz="917575" eaLnBrk="0" fontAlgn="base" hangingPunct="0">
              <a:spcBef>
                <a:spcPct val="0"/>
              </a:spcBef>
              <a:spcAft>
                <a:spcPct val="0"/>
              </a:spcAft>
              <a:defRPr sz="2400">
                <a:solidFill>
                  <a:schemeClr val="tx1"/>
                </a:solidFill>
                <a:latin typeface="Times New Roman" pitchFamily="18" charset="0"/>
              </a:defRPr>
            </a:lvl7pPr>
            <a:lvl8pPr marL="3429000" indent="-228600" algn="ctr" defTabSz="917575" eaLnBrk="0" fontAlgn="base" hangingPunct="0">
              <a:spcBef>
                <a:spcPct val="0"/>
              </a:spcBef>
              <a:spcAft>
                <a:spcPct val="0"/>
              </a:spcAft>
              <a:defRPr sz="2400">
                <a:solidFill>
                  <a:schemeClr val="tx1"/>
                </a:solidFill>
                <a:latin typeface="Times New Roman" pitchFamily="18" charset="0"/>
              </a:defRPr>
            </a:lvl8pPr>
            <a:lvl9pPr marL="3886200" indent="-228600" algn="ctr" defTabSz="917575" eaLnBrk="0" fontAlgn="base" hangingPunct="0">
              <a:spcBef>
                <a:spcPct val="0"/>
              </a:spcBef>
              <a:spcAft>
                <a:spcPct val="0"/>
              </a:spcAft>
              <a:defRPr sz="2400">
                <a:solidFill>
                  <a:schemeClr val="tx1"/>
                </a:solidFill>
                <a:latin typeface="Times New Roman" pitchFamily="18" charset="0"/>
              </a:defRPr>
            </a:lvl9pPr>
          </a:lstStyle>
          <a:p>
            <a:fld id="{646CD285-8C7E-4A82-B755-EDF135B038A3}" type="slidenum">
              <a:rPr lang="fr-FR" sz="1200"/>
              <a:pPr/>
              <a:t>16</a:t>
            </a:fld>
            <a:endParaRPr lang="fr-FR" sz="1200"/>
          </a:p>
        </p:txBody>
      </p:sp>
      <p:sp>
        <p:nvSpPr>
          <p:cNvPr id="38915" name="Rectangle 2"/>
          <p:cNvSpPr>
            <a:spLocks noGrp="1" noRot="1" noChangeAspect="1" noChangeArrowheads="1" noTextEdit="1"/>
          </p:cNvSpPr>
          <p:nvPr>
            <p:ph type="sldImg"/>
          </p:nvPr>
        </p:nvSpPr>
        <p:spPr>
          <a:xfrm>
            <a:off x="646113" y="744538"/>
            <a:ext cx="5376862" cy="3722687"/>
          </a:xfrm>
          <a:ln/>
        </p:spPr>
      </p:sp>
      <p:sp>
        <p:nvSpPr>
          <p:cNvPr id="38916"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1505945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17575">
              <a:defRPr sz="2400">
                <a:solidFill>
                  <a:schemeClr val="tx1"/>
                </a:solidFill>
                <a:latin typeface="Times New Roman" pitchFamily="18" charset="0"/>
              </a:defRPr>
            </a:lvl1pPr>
            <a:lvl2pPr marL="742950" indent="-285750" defTabSz="917575">
              <a:defRPr sz="2400">
                <a:solidFill>
                  <a:schemeClr val="tx1"/>
                </a:solidFill>
                <a:latin typeface="Times New Roman" pitchFamily="18" charset="0"/>
              </a:defRPr>
            </a:lvl2pPr>
            <a:lvl3pPr marL="1143000" indent="-228600" defTabSz="917575">
              <a:defRPr sz="2400">
                <a:solidFill>
                  <a:schemeClr val="tx1"/>
                </a:solidFill>
                <a:latin typeface="Times New Roman" pitchFamily="18" charset="0"/>
              </a:defRPr>
            </a:lvl3pPr>
            <a:lvl4pPr marL="1600200" indent="-228600" defTabSz="917575">
              <a:defRPr sz="2400">
                <a:solidFill>
                  <a:schemeClr val="tx1"/>
                </a:solidFill>
                <a:latin typeface="Times New Roman" pitchFamily="18" charset="0"/>
              </a:defRPr>
            </a:lvl4pPr>
            <a:lvl5pPr marL="2057400" indent="-228600" defTabSz="917575">
              <a:defRPr sz="2400">
                <a:solidFill>
                  <a:schemeClr val="tx1"/>
                </a:solidFill>
                <a:latin typeface="Times New Roman" pitchFamily="18" charset="0"/>
              </a:defRPr>
            </a:lvl5pPr>
            <a:lvl6pPr marL="2514600" indent="-228600" algn="ctr" defTabSz="917575" eaLnBrk="0" fontAlgn="base" hangingPunct="0">
              <a:spcBef>
                <a:spcPct val="0"/>
              </a:spcBef>
              <a:spcAft>
                <a:spcPct val="0"/>
              </a:spcAft>
              <a:defRPr sz="2400">
                <a:solidFill>
                  <a:schemeClr val="tx1"/>
                </a:solidFill>
                <a:latin typeface="Times New Roman" pitchFamily="18" charset="0"/>
              </a:defRPr>
            </a:lvl6pPr>
            <a:lvl7pPr marL="2971800" indent="-228600" algn="ctr" defTabSz="917575" eaLnBrk="0" fontAlgn="base" hangingPunct="0">
              <a:spcBef>
                <a:spcPct val="0"/>
              </a:spcBef>
              <a:spcAft>
                <a:spcPct val="0"/>
              </a:spcAft>
              <a:defRPr sz="2400">
                <a:solidFill>
                  <a:schemeClr val="tx1"/>
                </a:solidFill>
                <a:latin typeface="Times New Roman" pitchFamily="18" charset="0"/>
              </a:defRPr>
            </a:lvl7pPr>
            <a:lvl8pPr marL="3429000" indent="-228600" algn="ctr" defTabSz="917575" eaLnBrk="0" fontAlgn="base" hangingPunct="0">
              <a:spcBef>
                <a:spcPct val="0"/>
              </a:spcBef>
              <a:spcAft>
                <a:spcPct val="0"/>
              </a:spcAft>
              <a:defRPr sz="2400">
                <a:solidFill>
                  <a:schemeClr val="tx1"/>
                </a:solidFill>
                <a:latin typeface="Times New Roman" pitchFamily="18" charset="0"/>
              </a:defRPr>
            </a:lvl8pPr>
            <a:lvl9pPr marL="3886200" indent="-228600" algn="ctr" defTabSz="917575" eaLnBrk="0" fontAlgn="base" hangingPunct="0">
              <a:spcBef>
                <a:spcPct val="0"/>
              </a:spcBef>
              <a:spcAft>
                <a:spcPct val="0"/>
              </a:spcAft>
              <a:defRPr sz="2400">
                <a:solidFill>
                  <a:schemeClr val="tx1"/>
                </a:solidFill>
                <a:latin typeface="Times New Roman" pitchFamily="18" charset="0"/>
              </a:defRPr>
            </a:lvl9pPr>
          </a:lstStyle>
          <a:p>
            <a:fld id="{646CD285-8C7E-4A82-B755-EDF135B038A3}" type="slidenum">
              <a:rPr lang="fr-FR" sz="1200"/>
              <a:pPr/>
              <a:t>17</a:t>
            </a:fld>
            <a:endParaRPr lang="fr-FR" sz="1200"/>
          </a:p>
        </p:txBody>
      </p:sp>
      <p:sp>
        <p:nvSpPr>
          <p:cNvPr id="38915" name="Rectangle 2"/>
          <p:cNvSpPr>
            <a:spLocks noGrp="1" noRot="1" noChangeAspect="1" noChangeArrowheads="1" noTextEdit="1"/>
          </p:cNvSpPr>
          <p:nvPr>
            <p:ph type="sldImg"/>
          </p:nvPr>
        </p:nvSpPr>
        <p:spPr>
          <a:xfrm>
            <a:off x="646113" y="744538"/>
            <a:ext cx="5376862" cy="3722687"/>
          </a:xfrm>
          <a:ln/>
        </p:spPr>
      </p:sp>
      <p:sp>
        <p:nvSpPr>
          <p:cNvPr id="38916"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1435975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17575">
              <a:defRPr sz="2400">
                <a:solidFill>
                  <a:schemeClr val="tx1"/>
                </a:solidFill>
                <a:latin typeface="Times New Roman" pitchFamily="18" charset="0"/>
              </a:defRPr>
            </a:lvl1pPr>
            <a:lvl2pPr marL="742950" indent="-285750" defTabSz="917575">
              <a:defRPr sz="2400">
                <a:solidFill>
                  <a:schemeClr val="tx1"/>
                </a:solidFill>
                <a:latin typeface="Times New Roman" pitchFamily="18" charset="0"/>
              </a:defRPr>
            </a:lvl2pPr>
            <a:lvl3pPr marL="1143000" indent="-228600" defTabSz="917575">
              <a:defRPr sz="2400">
                <a:solidFill>
                  <a:schemeClr val="tx1"/>
                </a:solidFill>
                <a:latin typeface="Times New Roman" pitchFamily="18" charset="0"/>
              </a:defRPr>
            </a:lvl3pPr>
            <a:lvl4pPr marL="1600200" indent="-228600" defTabSz="917575">
              <a:defRPr sz="2400">
                <a:solidFill>
                  <a:schemeClr val="tx1"/>
                </a:solidFill>
                <a:latin typeface="Times New Roman" pitchFamily="18" charset="0"/>
              </a:defRPr>
            </a:lvl4pPr>
            <a:lvl5pPr marL="2057400" indent="-228600" defTabSz="917575">
              <a:defRPr sz="2400">
                <a:solidFill>
                  <a:schemeClr val="tx1"/>
                </a:solidFill>
                <a:latin typeface="Times New Roman" pitchFamily="18" charset="0"/>
              </a:defRPr>
            </a:lvl5pPr>
            <a:lvl6pPr marL="2514600" indent="-228600" algn="ctr" defTabSz="917575" eaLnBrk="0" fontAlgn="base" hangingPunct="0">
              <a:spcBef>
                <a:spcPct val="0"/>
              </a:spcBef>
              <a:spcAft>
                <a:spcPct val="0"/>
              </a:spcAft>
              <a:defRPr sz="2400">
                <a:solidFill>
                  <a:schemeClr val="tx1"/>
                </a:solidFill>
                <a:latin typeface="Times New Roman" pitchFamily="18" charset="0"/>
              </a:defRPr>
            </a:lvl6pPr>
            <a:lvl7pPr marL="2971800" indent="-228600" algn="ctr" defTabSz="917575" eaLnBrk="0" fontAlgn="base" hangingPunct="0">
              <a:spcBef>
                <a:spcPct val="0"/>
              </a:spcBef>
              <a:spcAft>
                <a:spcPct val="0"/>
              </a:spcAft>
              <a:defRPr sz="2400">
                <a:solidFill>
                  <a:schemeClr val="tx1"/>
                </a:solidFill>
                <a:latin typeface="Times New Roman" pitchFamily="18" charset="0"/>
              </a:defRPr>
            </a:lvl7pPr>
            <a:lvl8pPr marL="3429000" indent="-228600" algn="ctr" defTabSz="917575" eaLnBrk="0" fontAlgn="base" hangingPunct="0">
              <a:spcBef>
                <a:spcPct val="0"/>
              </a:spcBef>
              <a:spcAft>
                <a:spcPct val="0"/>
              </a:spcAft>
              <a:defRPr sz="2400">
                <a:solidFill>
                  <a:schemeClr val="tx1"/>
                </a:solidFill>
                <a:latin typeface="Times New Roman" pitchFamily="18" charset="0"/>
              </a:defRPr>
            </a:lvl8pPr>
            <a:lvl9pPr marL="3886200" indent="-228600" algn="ctr" defTabSz="917575" eaLnBrk="0" fontAlgn="base" hangingPunct="0">
              <a:spcBef>
                <a:spcPct val="0"/>
              </a:spcBef>
              <a:spcAft>
                <a:spcPct val="0"/>
              </a:spcAft>
              <a:defRPr sz="2400">
                <a:solidFill>
                  <a:schemeClr val="tx1"/>
                </a:solidFill>
                <a:latin typeface="Times New Roman" pitchFamily="18" charset="0"/>
              </a:defRPr>
            </a:lvl9pPr>
          </a:lstStyle>
          <a:p>
            <a:fld id="{04EF941B-FF4A-4942-9D27-57055C99F55D}" type="slidenum">
              <a:rPr lang="fr-FR" sz="1200"/>
              <a:pPr/>
              <a:t>18</a:t>
            </a:fld>
            <a:endParaRPr lang="fr-FR" sz="1200"/>
          </a:p>
        </p:txBody>
      </p:sp>
      <p:sp>
        <p:nvSpPr>
          <p:cNvPr id="39939" name="Rectangle 2"/>
          <p:cNvSpPr>
            <a:spLocks noGrp="1" noRot="1" noChangeAspect="1" noChangeArrowheads="1" noTextEdit="1"/>
          </p:cNvSpPr>
          <p:nvPr>
            <p:ph type="sldImg"/>
          </p:nvPr>
        </p:nvSpPr>
        <p:spPr>
          <a:xfrm>
            <a:off x="646113" y="744538"/>
            <a:ext cx="5376862" cy="3722687"/>
          </a:xfrm>
          <a:ln/>
        </p:spPr>
      </p:sp>
      <p:sp>
        <p:nvSpPr>
          <p:cNvPr id="39940" name="Rectangle 3"/>
          <p:cNvSpPr>
            <a:spLocks noGrp="1" noChangeArrowheads="1"/>
          </p:cNvSpPr>
          <p:nvPr>
            <p:ph type="body" idx="1"/>
          </p:nvPr>
        </p:nvSpPr>
        <p:spPr>
          <a:xfrm>
            <a:off x="889317" y="4714876"/>
            <a:ext cx="4890456" cy="4467225"/>
          </a:xfrm>
          <a:noFill/>
        </p:spPr>
        <p:txBody>
          <a:bodyPr/>
          <a:lstStyle/>
          <a:p>
            <a:endParaRPr lang="fr-FR" smtClean="0"/>
          </a:p>
        </p:txBody>
      </p:sp>
    </p:spTree>
    <p:extLst>
      <p:ext uri="{BB962C8B-B14F-4D97-AF65-F5344CB8AC3E}">
        <p14:creationId xmlns:p14="http://schemas.microsoft.com/office/powerpoint/2010/main" val="2685506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17575">
              <a:defRPr sz="2400">
                <a:solidFill>
                  <a:schemeClr val="tx1"/>
                </a:solidFill>
                <a:latin typeface="Times New Roman" pitchFamily="18" charset="0"/>
              </a:defRPr>
            </a:lvl1pPr>
            <a:lvl2pPr marL="742950" indent="-285750" defTabSz="917575">
              <a:defRPr sz="2400">
                <a:solidFill>
                  <a:schemeClr val="tx1"/>
                </a:solidFill>
                <a:latin typeface="Times New Roman" pitchFamily="18" charset="0"/>
              </a:defRPr>
            </a:lvl2pPr>
            <a:lvl3pPr marL="1143000" indent="-228600" defTabSz="917575">
              <a:defRPr sz="2400">
                <a:solidFill>
                  <a:schemeClr val="tx1"/>
                </a:solidFill>
                <a:latin typeface="Times New Roman" pitchFamily="18" charset="0"/>
              </a:defRPr>
            </a:lvl3pPr>
            <a:lvl4pPr marL="1600200" indent="-228600" defTabSz="917575">
              <a:defRPr sz="2400">
                <a:solidFill>
                  <a:schemeClr val="tx1"/>
                </a:solidFill>
                <a:latin typeface="Times New Roman" pitchFamily="18" charset="0"/>
              </a:defRPr>
            </a:lvl4pPr>
            <a:lvl5pPr marL="2057400" indent="-228600" defTabSz="917575">
              <a:defRPr sz="2400">
                <a:solidFill>
                  <a:schemeClr val="tx1"/>
                </a:solidFill>
                <a:latin typeface="Times New Roman" pitchFamily="18" charset="0"/>
              </a:defRPr>
            </a:lvl5pPr>
            <a:lvl6pPr marL="2514600" indent="-228600" algn="ctr" defTabSz="917575" eaLnBrk="0" fontAlgn="base" hangingPunct="0">
              <a:spcBef>
                <a:spcPct val="0"/>
              </a:spcBef>
              <a:spcAft>
                <a:spcPct val="0"/>
              </a:spcAft>
              <a:defRPr sz="2400">
                <a:solidFill>
                  <a:schemeClr val="tx1"/>
                </a:solidFill>
                <a:latin typeface="Times New Roman" pitchFamily="18" charset="0"/>
              </a:defRPr>
            </a:lvl6pPr>
            <a:lvl7pPr marL="2971800" indent="-228600" algn="ctr" defTabSz="917575" eaLnBrk="0" fontAlgn="base" hangingPunct="0">
              <a:spcBef>
                <a:spcPct val="0"/>
              </a:spcBef>
              <a:spcAft>
                <a:spcPct val="0"/>
              </a:spcAft>
              <a:defRPr sz="2400">
                <a:solidFill>
                  <a:schemeClr val="tx1"/>
                </a:solidFill>
                <a:latin typeface="Times New Roman" pitchFamily="18" charset="0"/>
              </a:defRPr>
            </a:lvl7pPr>
            <a:lvl8pPr marL="3429000" indent="-228600" algn="ctr" defTabSz="917575" eaLnBrk="0" fontAlgn="base" hangingPunct="0">
              <a:spcBef>
                <a:spcPct val="0"/>
              </a:spcBef>
              <a:spcAft>
                <a:spcPct val="0"/>
              </a:spcAft>
              <a:defRPr sz="2400">
                <a:solidFill>
                  <a:schemeClr val="tx1"/>
                </a:solidFill>
                <a:latin typeface="Times New Roman" pitchFamily="18" charset="0"/>
              </a:defRPr>
            </a:lvl8pPr>
            <a:lvl9pPr marL="3886200" indent="-228600" algn="ctr" defTabSz="917575" eaLnBrk="0" fontAlgn="base" hangingPunct="0">
              <a:spcBef>
                <a:spcPct val="0"/>
              </a:spcBef>
              <a:spcAft>
                <a:spcPct val="0"/>
              </a:spcAft>
              <a:defRPr sz="2400">
                <a:solidFill>
                  <a:schemeClr val="tx1"/>
                </a:solidFill>
                <a:latin typeface="Times New Roman" pitchFamily="18" charset="0"/>
              </a:defRPr>
            </a:lvl9pPr>
          </a:lstStyle>
          <a:p>
            <a:fld id="{07A729AA-EFDC-45CB-9A2B-0141BC21F78B}" type="slidenum">
              <a:rPr lang="fr-FR" sz="1200"/>
              <a:pPr/>
              <a:t>19</a:t>
            </a:fld>
            <a:endParaRPr lang="fr-FR" sz="1200"/>
          </a:p>
        </p:txBody>
      </p:sp>
      <p:sp>
        <p:nvSpPr>
          <p:cNvPr id="40963" name="Rectangle 2"/>
          <p:cNvSpPr>
            <a:spLocks noGrp="1" noRot="1" noChangeAspect="1" noChangeArrowheads="1" noTextEdit="1"/>
          </p:cNvSpPr>
          <p:nvPr>
            <p:ph type="sldImg"/>
          </p:nvPr>
        </p:nvSpPr>
        <p:spPr>
          <a:xfrm>
            <a:off x="646113" y="744538"/>
            <a:ext cx="5376862" cy="3722687"/>
          </a:xfrm>
          <a:ln/>
        </p:spPr>
      </p:sp>
      <p:sp>
        <p:nvSpPr>
          <p:cNvPr id="40964"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789939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17575">
              <a:defRPr sz="2400">
                <a:solidFill>
                  <a:schemeClr val="tx1"/>
                </a:solidFill>
                <a:latin typeface="Times New Roman" pitchFamily="18" charset="0"/>
              </a:defRPr>
            </a:lvl1pPr>
            <a:lvl2pPr marL="742950" indent="-285750" defTabSz="917575">
              <a:defRPr sz="2400">
                <a:solidFill>
                  <a:schemeClr val="tx1"/>
                </a:solidFill>
                <a:latin typeface="Times New Roman" pitchFamily="18" charset="0"/>
              </a:defRPr>
            </a:lvl2pPr>
            <a:lvl3pPr marL="1143000" indent="-228600" defTabSz="917575">
              <a:defRPr sz="2400">
                <a:solidFill>
                  <a:schemeClr val="tx1"/>
                </a:solidFill>
                <a:latin typeface="Times New Roman" pitchFamily="18" charset="0"/>
              </a:defRPr>
            </a:lvl3pPr>
            <a:lvl4pPr marL="1600200" indent="-228600" defTabSz="917575">
              <a:defRPr sz="2400">
                <a:solidFill>
                  <a:schemeClr val="tx1"/>
                </a:solidFill>
                <a:latin typeface="Times New Roman" pitchFamily="18" charset="0"/>
              </a:defRPr>
            </a:lvl4pPr>
            <a:lvl5pPr marL="2057400" indent="-228600" defTabSz="917575">
              <a:defRPr sz="2400">
                <a:solidFill>
                  <a:schemeClr val="tx1"/>
                </a:solidFill>
                <a:latin typeface="Times New Roman" pitchFamily="18" charset="0"/>
              </a:defRPr>
            </a:lvl5pPr>
            <a:lvl6pPr marL="2514600" indent="-228600" algn="ctr" defTabSz="917575" eaLnBrk="0" fontAlgn="base" hangingPunct="0">
              <a:spcBef>
                <a:spcPct val="0"/>
              </a:spcBef>
              <a:spcAft>
                <a:spcPct val="0"/>
              </a:spcAft>
              <a:defRPr sz="2400">
                <a:solidFill>
                  <a:schemeClr val="tx1"/>
                </a:solidFill>
                <a:latin typeface="Times New Roman" pitchFamily="18" charset="0"/>
              </a:defRPr>
            </a:lvl6pPr>
            <a:lvl7pPr marL="2971800" indent="-228600" algn="ctr" defTabSz="917575" eaLnBrk="0" fontAlgn="base" hangingPunct="0">
              <a:spcBef>
                <a:spcPct val="0"/>
              </a:spcBef>
              <a:spcAft>
                <a:spcPct val="0"/>
              </a:spcAft>
              <a:defRPr sz="2400">
                <a:solidFill>
                  <a:schemeClr val="tx1"/>
                </a:solidFill>
                <a:latin typeface="Times New Roman" pitchFamily="18" charset="0"/>
              </a:defRPr>
            </a:lvl7pPr>
            <a:lvl8pPr marL="3429000" indent="-228600" algn="ctr" defTabSz="917575" eaLnBrk="0" fontAlgn="base" hangingPunct="0">
              <a:spcBef>
                <a:spcPct val="0"/>
              </a:spcBef>
              <a:spcAft>
                <a:spcPct val="0"/>
              </a:spcAft>
              <a:defRPr sz="2400">
                <a:solidFill>
                  <a:schemeClr val="tx1"/>
                </a:solidFill>
                <a:latin typeface="Times New Roman" pitchFamily="18" charset="0"/>
              </a:defRPr>
            </a:lvl8pPr>
            <a:lvl9pPr marL="3886200" indent="-228600" algn="ctr" defTabSz="917575" eaLnBrk="0" fontAlgn="base" hangingPunct="0">
              <a:spcBef>
                <a:spcPct val="0"/>
              </a:spcBef>
              <a:spcAft>
                <a:spcPct val="0"/>
              </a:spcAft>
              <a:defRPr sz="2400">
                <a:solidFill>
                  <a:schemeClr val="tx1"/>
                </a:solidFill>
                <a:latin typeface="Times New Roman" pitchFamily="18" charset="0"/>
              </a:defRPr>
            </a:lvl9pPr>
          </a:lstStyle>
          <a:p>
            <a:fld id="{07A729AA-EFDC-45CB-9A2B-0141BC21F78B}" type="slidenum">
              <a:rPr lang="fr-FR" sz="1200"/>
              <a:pPr/>
              <a:t>20</a:t>
            </a:fld>
            <a:endParaRPr lang="fr-FR" sz="1200"/>
          </a:p>
        </p:txBody>
      </p:sp>
      <p:sp>
        <p:nvSpPr>
          <p:cNvPr id="40963" name="Rectangle 2"/>
          <p:cNvSpPr>
            <a:spLocks noGrp="1" noRot="1" noChangeAspect="1" noChangeArrowheads="1" noTextEdit="1"/>
          </p:cNvSpPr>
          <p:nvPr>
            <p:ph type="sldImg"/>
          </p:nvPr>
        </p:nvSpPr>
        <p:spPr>
          <a:xfrm>
            <a:off x="646113" y="744538"/>
            <a:ext cx="5376862" cy="3722687"/>
          </a:xfrm>
          <a:ln/>
        </p:spPr>
      </p:sp>
      <p:sp>
        <p:nvSpPr>
          <p:cNvPr id="40964"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1099952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46113" y="744538"/>
            <a:ext cx="5376862" cy="3722687"/>
          </a:xfrm>
        </p:spPr>
      </p:sp>
      <p:sp>
        <p:nvSpPr>
          <p:cNvPr id="3" name="Notizenplatzhalter 2"/>
          <p:cNvSpPr>
            <a:spLocks noGrp="1"/>
          </p:cNvSpPr>
          <p:nvPr>
            <p:ph type="body" idx="1"/>
          </p:nvPr>
        </p:nvSpPr>
        <p:spPr/>
        <p:txBody>
          <a:bodyPr/>
          <a:lstStyle/>
          <a:p>
            <a:r>
              <a:rPr lang="de-DE" dirty="0" smtClean="0"/>
              <a:t>Louis</a:t>
            </a:r>
            <a:endParaRPr lang="lb-LU" dirty="0"/>
          </a:p>
        </p:txBody>
      </p:sp>
      <p:sp>
        <p:nvSpPr>
          <p:cNvPr id="4" name="Foliennummernplatzhalter 3"/>
          <p:cNvSpPr>
            <a:spLocks noGrp="1"/>
          </p:cNvSpPr>
          <p:nvPr>
            <p:ph type="sldNum" sz="quarter" idx="10"/>
          </p:nvPr>
        </p:nvSpPr>
        <p:spPr/>
        <p:txBody>
          <a:bodyPr/>
          <a:lstStyle/>
          <a:p>
            <a:fld id="{7F0E0ECF-F178-4F17-9915-3F58EFF28632}" type="slidenum">
              <a:rPr lang="lb-LU" smtClean="0"/>
              <a:t>21</a:t>
            </a:fld>
            <a:endParaRPr lang="lb-LU"/>
          </a:p>
        </p:txBody>
      </p:sp>
    </p:spTree>
    <p:extLst>
      <p:ext uri="{BB962C8B-B14F-4D97-AF65-F5344CB8AC3E}">
        <p14:creationId xmlns:p14="http://schemas.microsoft.com/office/powerpoint/2010/main" val="1268991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18C6F82-9919-418F-A1A2-51D5DB9C5AD8}" type="slidenum">
              <a:rPr lang="fr-FR" sz="1200"/>
              <a:pPr/>
              <a:t>22</a:t>
            </a:fld>
            <a:endParaRPr lang="fr-FR"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3852847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46113" y="744538"/>
            <a:ext cx="5376862" cy="3722687"/>
          </a:xfrm>
        </p:spPr>
      </p:sp>
      <p:sp>
        <p:nvSpPr>
          <p:cNvPr id="3" name="Notizenplatzhalter 2"/>
          <p:cNvSpPr>
            <a:spLocks noGrp="1"/>
          </p:cNvSpPr>
          <p:nvPr>
            <p:ph type="body" idx="1"/>
          </p:nvPr>
        </p:nvSpPr>
        <p:spPr/>
        <p:txBody>
          <a:bodyPr/>
          <a:lstStyle/>
          <a:p>
            <a:r>
              <a:rPr lang="de-DE" dirty="0" smtClean="0"/>
              <a:t>Louis</a:t>
            </a:r>
            <a:endParaRPr lang="lb-LU" dirty="0"/>
          </a:p>
        </p:txBody>
      </p:sp>
      <p:sp>
        <p:nvSpPr>
          <p:cNvPr id="4" name="Foliennummernplatzhalter 3"/>
          <p:cNvSpPr>
            <a:spLocks noGrp="1"/>
          </p:cNvSpPr>
          <p:nvPr>
            <p:ph type="sldNum" sz="quarter" idx="10"/>
          </p:nvPr>
        </p:nvSpPr>
        <p:spPr/>
        <p:txBody>
          <a:bodyPr/>
          <a:lstStyle/>
          <a:p>
            <a:fld id="{7F0E0ECF-F178-4F17-9915-3F58EFF28632}" type="slidenum">
              <a:rPr lang="lb-LU" smtClean="0"/>
              <a:t>2</a:t>
            </a:fld>
            <a:endParaRPr lang="lb-LU"/>
          </a:p>
        </p:txBody>
      </p:sp>
    </p:spTree>
    <p:extLst>
      <p:ext uri="{BB962C8B-B14F-4D97-AF65-F5344CB8AC3E}">
        <p14:creationId xmlns:p14="http://schemas.microsoft.com/office/powerpoint/2010/main" val="1268991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8D3F44DB-AB8C-4296-872C-64D77B26322F}" type="slidenum">
              <a:rPr lang="fr-FR" sz="1200"/>
              <a:pPr/>
              <a:t>24</a:t>
            </a:fld>
            <a:endParaRPr lang="fr-FR" sz="1200"/>
          </a:p>
        </p:txBody>
      </p:sp>
      <p:sp>
        <p:nvSpPr>
          <p:cNvPr id="57347" name="Rectangle 2"/>
          <p:cNvSpPr>
            <a:spLocks noGrp="1" noRot="1" noChangeAspect="1" noChangeArrowheads="1" noTextEdit="1"/>
          </p:cNvSpPr>
          <p:nvPr>
            <p:ph type="sldImg"/>
          </p:nvPr>
        </p:nvSpPr>
        <p:spPr>
          <a:xfrm>
            <a:off x="646113" y="744538"/>
            <a:ext cx="5376862" cy="3722687"/>
          </a:xfrm>
          <a:ln/>
        </p:spPr>
      </p:sp>
      <p:sp>
        <p:nvSpPr>
          <p:cNvPr id="57348"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1520900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10404">
              <a:defRPr sz="1300">
                <a:solidFill>
                  <a:schemeClr val="tx1"/>
                </a:solidFill>
                <a:latin typeface="Times New Roman" pitchFamily="18" charset="0"/>
              </a:defRPr>
            </a:lvl1pPr>
            <a:lvl2pPr marL="711300" indent="-273577" defTabSz="910404">
              <a:defRPr sz="1300">
                <a:solidFill>
                  <a:schemeClr val="tx1"/>
                </a:solidFill>
                <a:latin typeface="Times New Roman" pitchFamily="18" charset="0"/>
              </a:defRPr>
            </a:lvl2pPr>
            <a:lvl3pPr marL="1094308" indent="-218862" defTabSz="910404">
              <a:defRPr sz="1300">
                <a:solidFill>
                  <a:schemeClr val="tx1"/>
                </a:solidFill>
                <a:latin typeface="Times New Roman" pitchFamily="18" charset="0"/>
              </a:defRPr>
            </a:lvl3pPr>
            <a:lvl4pPr marL="1532031" indent="-218862" defTabSz="910404">
              <a:defRPr sz="1300">
                <a:solidFill>
                  <a:schemeClr val="tx1"/>
                </a:solidFill>
                <a:latin typeface="Times New Roman" pitchFamily="18" charset="0"/>
              </a:defRPr>
            </a:lvl4pPr>
            <a:lvl5pPr marL="1969755" indent="-218862" defTabSz="910404">
              <a:defRPr sz="1300">
                <a:solidFill>
                  <a:schemeClr val="tx1"/>
                </a:solidFill>
                <a:latin typeface="Times New Roman" pitchFamily="18" charset="0"/>
              </a:defRPr>
            </a:lvl5pPr>
            <a:lvl6pPr marL="2407478" indent="-218862" defTabSz="910404" eaLnBrk="0" fontAlgn="base" hangingPunct="0">
              <a:spcBef>
                <a:spcPct val="0"/>
              </a:spcBef>
              <a:spcAft>
                <a:spcPct val="0"/>
              </a:spcAft>
              <a:defRPr sz="1300">
                <a:solidFill>
                  <a:schemeClr val="tx1"/>
                </a:solidFill>
                <a:latin typeface="Times New Roman" pitchFamily="18" charset="0"/>
              </a:defRPr>
            </a:lvl6pPr>
            <a:lvl7pPr marL="2845201" indent="-218862" defTabSz="910404" eaLnBrk="0" fontAlgn="base" hangingPunct="0">
              <a:spcBef>
                <a:spcPct val="0"/>
              </a:spcBef>
              <a:spcAft>
                <a:spcPct val="0"/>
              </a:spcAft>
              <a:defRPr sz="1300">
                <a:solidFill>
                  <a:schemeClr val="tx1"/>
                </a:solidFill>
                <a:latin typeface="Times New Roman" pitchFamily="18" charset="0"/>
              </a:defRPr>
            </a:lvl7pPr>
            <a:lvl8pPr marL="3282925" indent="-218862" defTabSz="910404" eaLnBrk="0" fontAlgn="base" hangingPunct="0">
              <a:spcBef>
                <a:spcPct val="0"/>
              </a:spcBef>
              <a:spcAft>
                <a:spcPct val="0"/>
              </a:spcAft>
              <a:defRPr sz="1300">
                <a:solidFill>
                  <a:schemeClr val="tx1"/>
                </a:solidFill>
                <a:latin typeface="Times New Roman" pitchFamily="18" charset="0"/>
              </a:defRPr>
            </a:lvl8pPr>
            <a:lvl9pPr marL="3720648" indent="-218862" defTabSz="910404" eaLnBrk="0" fontAlgn="base" hangingPunct="0">
              <a:spcBef>
                <a:spcPct val="0"/>
              </a:spcBef>
              <a:spcAft>
                <a:spcPct val="0"/>
              </a:spcAft>
              <a:defRPr sz="1300">
                <a:solidFill>
                  <a:schemeClr val="tx1"/>
                </a:solidFill>
                <a:latin typeface="Times New Roman" pitchFamily="18" charset="0"/>
              </a:defRPr>
            </a:lvl9pPr>
          </a:lstStyle>
          <a:p>
            <a:fld id="{D6F3C737-1035-46C3-B53E-F8625AD73E3F}" type="slidenum">
              <a:rPr lang="fr-FR" altLang="en-US" sz="1100"/>
              <a:pPr/>
              <a:t>25</a:t>
            </a:fld>
            <a:endParaRPr lang="fr-FR" altLang="en-US" sz="1100"/>
          </a:p>
        </p:txBody>
      </p:sp>
      <p:sp>
        <p:nvSpPr>
          <p:cNvPr id="50179" name="Rectangle 2"/>
          <p:cNvSpPr>
            <a:spLocks noGrp="1" noRot="1" noChangeAspect="1" noChangeArrowheads="1" noTextEdit="1"/>
          </p:cNvSpPr>
          <p:nvPr>
            <p:ph type="sldImg"/>
          </p:nvPr>
        </p:nvSpPr>
        <p:spPr>
          <a:xfrm>
            <a:off x="646113" y="744538"/>
            <a:ext cx="5376862" cy="3722687"/>
          </a:xfrm>
          <a:ln/>
        </p:spPr>
      </p:sp>
      <p:sp>
        <p:nvSpPr>
          <p:cNvPr id="50180" name="Rectangle 3"/>
          <p:cNvSpPr>
            <a:spLocks noGrp="1" noChangeArrowheads="1"/>
          </p:cNvSpPr>
          <p:nvPr>
            <p:ph type="body" idx="1"/>
          </p:nvPr>
        </p:nvSpPr>
        <p:spPr>
          <a:xfrm>
            <a:off x="888814" y="4714653"/>
            <a:ext cx="4891460" cy="4466756"/>
          </a:xfrm>
          <a:noFill/>
        </p:spPr>
        <p:txBody>
          <a:bodyPr/>
          <a:lstStyle/>
          <a:p>
            <a:endParaRPr lang="fr-FR" altLang="en-US" smtClean="0"/>
          </a:p>
        </p:txBody>
      </p:sp>
    </p:spTree>
    <p:extLst>
      <p:ext uri="{BB962C8B-B14F-4D97-AF65-F5344CB8AC3E}">
        <p14:creationId xmlns:p14="http://schemas.microsoft.com/office/powerpoint/2010/main" val="574014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10404">
              <a:defRPr sz="1300">
                <a:solidFill>
                  <a:schemeClr val="tx1"/>
                </a:solidFill>
                <a:latin typeface="Times New Roman" pitchFamily="18" charset="0"/>
              </a:defRPr>
            </a:lvl1pPr>
            <a:lvl2pPr marL="711300" indent="-273577" defTabSz="910404">
              <a:defRPr sz="1300">
                <a:solidFill>
                  <a:schemeClr val="tx1"/>
                </a:solidFill>
                <a:latin typeface="Times New Roman" pitchFamily="18" charset="0"/>
              </a:defRPr>
            </a:lvl2pPr>
            <a:lvl3pPr marL="1094308" indent="-218862" defTabSz="910404">
              <a:defRPr sz="1300">
                <a:solidFill>
                  <a:schemeClr val="tx1"/>
                </a:solidFill>
                <a:latin typeface="Times New Roman" pitchFamily="18" charset="0"/>
              </a:defRPr>
            </a:lvl3pPr>
            <a:lvl4pPr marL="1532031" indent="-218862" defTabSz="910404">
              <a:defRPr sz="1300">
                <a:solidFill>
                  <a:schemeClr val="tx1"/>
                </a:solidFill>
                <a:latin typeface="Times New Roman" pitchFamily="18" charset="0"/>
              </a:defRPr>
            </a:lvl4pPr>
            <a:lvl5pPr marL="1969755" indent="-218862" defTabSz="910404">
              <a:defRPr sz="1300">
                <a:solidFill>
                  <a:schemeClr val="tx1"/>
                </a:solidFill>
                <a:latin typeface="Times New Roman" pitchFamily="18" charset="0"/>
              </a:defRPr>
            </a:lvl5pPr>
            <a:lvl6pPr marL="2407478" indent="-218862" defTabSz="910404" eaLnBrk="0" fontAlgn="base" hangingPunct="0">
              <a:spcBef>
                <a:spcPct val="0"/>
              </a:spcBef>
              <a:spcAft>
                <a:spcPct val="0"/>
              </a:spcAft>
              <a:defRPr sz="1300">
                <a:solidFill>
                  <a:schemeClr val="tx1"/>
                </a:solidFill>
                <a:latin typeface="Times New Roman" pitchFamily="18" charset="0"/>
              </a:defRPr>
            </a:lvl6pPr>
            <a:lvl7pPr marL="2845201" indent="-218862" defTabSz="910404" eaLnBrk="0" fontAlgn="base" hangingPunct="0">
              <a:spcBef>
                <a:spcPct val="0"/>
              </a:spcBef>
              <a:spcAft>
                <a:spcPct val="0"/>
              </a:spcAft>
              <a:defRPr sz="1300">
                <a:solidFill>
                  <a:schemeClr val="tx1"/>
                </a:solidFill>
                <a:latin typeface="Times New Roman" pitchFamily="18" charset="0"/>
              </a:defRPr>
            </a:lvl7pPr>
            <a:lvl8pPr marL="3282925" indent="-218862" defTabSz="910404" eaLnBrk="0" fontAlgn="base" hangingPunct="0">
              <a:spcBef>
                <a:spcPct val="0"/>
              </a:spcBef>
              <a:spcAft>
                <a:spcPct val="0"/>
              </a:spcAft>
              <a:defRPr sz="1300">
                <a:solidFill>
                  <a:schemeClr val="tx1"/>
                </a:solidFill>
                <a:latin typeface="Times New Roman" pitchFamily="18" charset="0"/>
              </a:defRPr>
            </a:lvl8pPr>
            <a:lvl9pPr marL="3720648" indent="-218862" defTabSz="910404" eaLnBrk="0" fontAlgn="base" hangingPunct="0">
              <a:spcBef>
                <a:spcPct val="0"/>
              </a:spcBef>
              <a:spcAft>
                <a:spcPct val="0"/>
              </a:spcAft>
              <a:defRPr sz="1300">
                <a:solidFill>
                  <a:schemeClr val="tx1"/>
                </a:solidFill>
                <a:latin typeface="Times New Roman" pitchFamily="18" charset="0"/>
              </a:defRPr>
            </a:lvl9pPr>
          </a:lstStyle>
          <a:p>
            <a:fld id="{69E2B8DC-F57A-41F4-A620-5345E41E3C66}" type="slidenum">
              <a:rPr lang="fr-FR" altLang="en-US" sz="1100"/>
              <a:pPr/>
              <a:t>26</a:t>
            </a:fld>
            <a:endParaRPr lang="fr-FR" altLang="en-US" sz="1100"/>
          </a:p>
        </p:txBody>
      </p:sp>
      <p:sp>
        <p:nvSpPr>
          <p:cNvPr id="51203" name="Rectangle 2"/>
          <p:cNvSpPr>
            <a:spLocks noGrp="1" noRot="1" noChangeAspect="1" noChangeArrowheads="1" noTextEdit="1"/>
          </p:cNvSpPr>
          <p:nvPr>
            <p:ph type="sldImg"/>
          </p:nvPr>
        </p:nvSpPr>
        <p:spPr>
          <a:xfrm>
            <a:off x="646113" y="744538"/>
            <a:ext cx="5376862" cy="3722687"/>
          </a:xfrm>
          <a:ln/>
        </p:spPr>
      </p:sp>
      <p:sp>
        <p:nvSpPr>
          <p:cNvPr id="51204" name="Rectangle 3"/>
          <p:cNvSpPr>
            <a:spLocks noGrp="1" noChangeArrowheads="1"/>
          </p:cNvSpPr>
          <p:nvPr>
            <p:ph type="body" idx="1"/>
          </p:nvPr>
        </p:nvSpPr>
        <p:spPr>
          <a:xfrm>
            <a:off x="888814" y="4714653"/>
            <a:ext cx="4891460" cy="4466756"/>
          </a:xfrm>
          <a:noFill/>
        </p:spPr>
        <p:txBody>
          <a:bodyPr/>
          <a:lstStyle/>
          <a:p>
            <a:endParaRPr lang="fr-FR" altLang="en-US" smtClean="0"/>
          </a:p>
        </p:txBody>
      </p:sp>
    </p:spTree>
    <p:extLst>
      <p:ext uri="{BB962C8B-B14F-4D97-AF65-F5344CB8AC3E}">
        <p14:creationId xmlns:p14="http://schemas.microsoft.com/office/powerpoint/2010/main" val="42356162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10404">
              <a:defRPr sz="1300">
                <a:solidFill>
                  <a:schemeClr val="tx1"/>
                </a:solidFill>
                <a:latin typeface="Times New Roman" pitchFamily="18" charset="0"/>
              </a:defRPr>
            </a:lvl1pPr>
            <a:lvl2pPr marL="711300" indent="-273577" defTabSz="910404">
              <a:defRPr sz="1300">
                <a:solidFill>
                  <a:schemeClr val="tx1"/>
                </a:solidFill>
                <a:latin typeface="Times New Roman" pitchFamily="18" charset="0"/>
              </a:defRPr>
            </a:lvl2pPr>
            <a:lvl3pPr marL="1094308" indent="-218862" defTabSz="910404">
              <a:defRPr sz="1300">
                <a:solidFill>
                  <a:schemeClr val="tx1"/>
                </a:solidFill>
                <a:latin typeface="Times New Roman" pitchFamily="18" charset="0"/>
              </a:defRPr>
            </a:lvl3pPr>
            <a:lvl4pPr marL="1532031" indent="-218862" defTabSz="910404">
              <a:defRPr sz="1300">
                <a:solidFill>
                  <a:schemeClr val="tx1"/>
                </a:solidFill>
                <a:latin typeface="Times New Roman" pitchFamily="18" charset="0"/>
              </a:defRPr>
            </a:lvl4pPr>
            <a:lvl5pPr marL="1969755" indent="-218862" defTabSz="910404">
              <a:defRPr sz="1300">
                <a:solidFill>
                  <a:schemeClr val="tx1"/>
                </a:solidFill>
                <a:latin typeface="Times New Roman" pitchFamily="18" charset="0"/>
              </a:defRPr>
            </a:lvl5pPr>
            <a:lvl6pPr marL="2407478" indent="-218862" defTabSz="910404" eaLnBrk="0" fontAlgn="base" hangingPunct="0">
              <a:spcBef>
                <a:spcPct val="0"/>
              </a:spcBef>
              <a:spcAft>
                <a:spcPct val="0"/>
              </a:spcAft>
              <a:defRPr sz="1300">
                <a:solidFill>
                  <a:schemeClr val="tx1"/>
                </a:solidFill>
                <a:latin typeface="Times New Roman" pitchFamily="18" charset="0"/>
              </a:defRPr>
            </a:lvl6pPr>
            <a:lvl7pPr marL="2845201" indent="-218862" defTabSz="910404" eaLnBrk="0" fontAlgn="base" hangingPunct="0">
              <a:spcBef>
                <a:spcPct val="0"/>
              </a:spcBef>
              <a:spcAft>
                <a:spcPct val="0"/>
              </a:spcAft>
              <a:defRPr sz="1300">
                <a:solidFill>
                  <a:schemeClr val="tx1"/>
                </a:solidFill>
                <a:latin typeface="Times New Roman" pitchFamily="18" charset="0"/>
              </a:defRPr>
            </a:lvl7pPr>
            <a:lvl8pPr marL="3282925" indent="-218862" defTabSz="910404" eaLnBrk="0" fontAlgn="base" hangingPunct="0">
              <a:spcBef>
                <a:spcPct val="0"/>
              </a:spcBef>
              <a:spcAft>
                <a:spcPct val="0"/>
              </a:spcAft>
              <a:defRPr sz="1300">
                <a:solidFill>
                  <a:schemeClr val="tx1"/>
                </a:solidFill>
                <a:latin typeface="Times New Roman" pitchFamily="18" charset="0"/>
              </a:defRPr>
            </a:lvl8pPr>
            <a:lvl9pPr marL="3720648" indent="-218862" defTabSz="910404" eaLnBrk="0" fontAlgn="base" hangingPunct="0">
              <a:spcBef>
                <a:spcPct val="0"/>
              </a:spcBef>
              <a:spcAft>
                <a:spcPct val="0"/>
              </a:spcAft>
              <a:defRPr sz="1300">
                <a:solidFill>
                  <a:schemeClr val="tx1"/>
                </a:solidFill>
                <a:latin typeface="Times New Roman" pitchFamily="18" charset="0"/>
              </a:defRPr>
            </a:lvl9pPr>
          </a:lstStyle>
          <a:p>
            <a:fld id="{69E2B8DC-F57A-41F4-A620-5345E41E3C66}" type="slidenum">
              <a:rPr lang="fr-FR" altLang="en-US" sz="1100"/>
              <a:pPr/>
              <a:t>27</a:t>
            </a:fld>
            <a:endParaRPr lang="fr-FR" altLang="en-US" sz="1100"/>
          </a:p>
        </p:txBody>
      </p:sp>
      <p:sp>
        <p:nvSpPr>
          <p:cNvPr id="51203" name="Rectangle 2"/>
          <p:cNvSpPr>
            <a:spLocks noGrp="1" noRot="1" noChangeAspect="1" noChangeArrowheads="1" noTextEdit="1"/>
          </p:cNvSpPr>
          <p:nvPr>
            <p:ph type="sldImg"/>
          </p:nvPr>
        </p:nvSpPr>
        <p:spPr>
          <a:xfrm>
            <a:off x="646113" y="744538"/>
            <a:ext cx="5376862" cy="3722687"/>
          </a:xfrm>
          <a:ln/>
        </p:spPr>
      </p:sp>
      <p:sp>
        <p:nvSpPr>
          <p:cNvPr id="51204" name="Rectangle 3"/>
          <p:cNvSpPr>
            <a:spLocks noGrp="1" noChangeArrowheads="1"/>
          </p:cNvSpPr>
          <p:nvPr>
            <p:ph type="body" idx="1"/>
          </p:nvPr>
        </p:nvSpPr>
        <p:spPr>
          <a:xfrm>
            <a:off x="888814" y="4714653"/>
            <a:ext cx="4891460" cy="4466756"/>
          </a:xfrm>
          <a:noFill/>
        </p:spPr>
        <p:txBody>
          <a:bodyPr/>
          <a:lstStyle/>
          <a:p>
            <a:endParaRPr lang="fr-FR" altLang="en-US" smtClean="0"/>
          </a:p>
        </p:txBody>
      </p:sp>
    </p:spTree>
    <p:extLst>
      <p:ext uri="{BB962C8B-B14F-4D97-AF65-F5344CB8AC3E}">
        <p14:creationId xmlns:p14="http://schemas.microsoft.com/office/powerpoint/2010/main" val="9175996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10404">
              <a:defRPr sz="1300">
                <a:solidFill>
                  <a:schemeClr val="tx1"/>
                </a:solidFill>
                <a:latin typeface="Times New Roman" pitchFamily="18" charset="0"/>
              </a:defRPr>
            </a:lvl1pPr>
            <a:lvl2pPr marL="711300" indent="-273577" defTabSz="910404">
              <a:defRPr sz="1300">
                <a:solidFill>
                  <a:schemeClr val="tx1"/>
                </a:solidFill>
                <a:latin typeface="Times New Roman" pitchFamily="18" charset="0"/>
              </a:defRPr>
            </a:lvl2pPr>
            <a:lvl3pPr marL="1094308" indent="-218862" defTabSz="910404">
              <a:defRPr sz="1300">
                <a:solidFill>
                  <a:schemeClr val="tx1"/>
                </a:solidFill>
                <a:latin typeface="Times New Roman" pitchFamily="18" charset="0"/>
              </a:defRPr>
            </a:lvl3pPr>
            <a:lvl4pPr marL="1532031" indent="-218862" defTabSz="910404">
              <a:defRPr sz="1300">
                <a:solidFill>
                  <a:schemeClr val="tx1"/>
                </a:solidFill>
                <a:latin typeface="Times New Roman" pitchFamily="18" charset="0"/>
              </a:defRPr>
            </a:lvl4pPr>
            <a:lvl5pPr marL="1969755" indent="-218862" defTabSz="910404">
              <a:defRPr sz="1300">
                <a:solidFill>
                  <a:schemeClr val="tx1"/>
                </a:solidFill>
                <a:latin typeface="Times New Roman" pitchFamily="18" charset="0"/>
              </a:defRPr>
            </a:lvl5pPr>
            <a:lvl6pPr marL="2407478" indent="-218862" defTabSz="910404" eaLnBrk="0" fontAlgn="base" hangingPunct="0">
              <a:spcBef>
                <a:spcPct val="0"/>
              </a:spcBef>
              <a:spcAft>
                <a:spcPct val="0"/>
              </a:spcAft>
              <a:defRPr sz="1300">
                <a:solidFill>
                  <a:schemeClr val="tx1"/>
                </a:solidFill>
                <a:latin typeface="Times New Roman" pitchFamily="18" charset="0"/>
              </a:defRPr>
            </a:lvl6pPr>
            <a:lvl7pPr marL="2845201" indent="-218862" defTabSz="910404" eaLnBrk="0" fontAlgn="base" hangingPunct="0">
              <a:spcBef>
                <a:spcPct val="0"/>
              </a:spcBef>
              <a:spcAft>
                <a:spcPct val="0"/>
              </a:spcAft>
              <a:defRPr sz="1300">
                <a:solidFill>
                  <a:schemeClr val="tx1"/>
                </a:solidFill>
                <a:latin typeface="Times New Roman" pitchFamily="18" charset="0"/>
              </a:defRPr>
            </a:lvl7pPr>
            <a:lvl8pPr marL="3282925" indent="-218862" defTabSz="910404" eaLnBrk="0" fontAlgn="base" hangingPunct="0">
              <a:spcBef>
                <a:spcPct val="0"/>
              </a:spcBef>
              <a:spcAft>
                <a:spcPct val="0"/>
              </a:spcAft>
              <a:defRPr sz="1300">
                <a:solidFill>
                  <a:schemeClr val="tx1"/>
                </a:solidFill>
                <a:latin typeface="Times New Roman" pitchFamily="18" charset="0"/>
              </a:defRPr>
            </a:lvl8pPr>
            <a:lvl9pPr marL="3720648" indent="-218862" defTabSz="910404" eaLnBrk="0" fontAlgn="base" hangingPunct="0">
              <a:spcBef>
                <a:spcPct val="0"/>
              </a:spcBef>
              <a:spcAft>
                <a:spcPct val="0"/>
              </a:spcAft>
              <a:defRPr sz="1300">
                <a:solidFill>
                  <a:schemeClr val="tx1"/>
                </a:solidFill>
                <a:latin typeface="Times New Roman" pitchFamily="18" charset="0"/>
              </a:defRPr>
            </a:lvl9pPr>
          </a:lstStyle>
          <a:p>
            <a:fld id="{8F56F4F9-4D8C-4E85-B3C3-EA633F8CF945}" type="slidenum">
              <a:rPr lang="fr-FR" altLang="en-US" sz="1100"/>
              <a:pPr/>
              <a:t>28</a:t>
            </a:fld>
            <a:endParaRPr lang="fr-FR" altLang="en-US" sz="11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endParaRPr lang="fr-FR" altLang="en-US" smtClean="0"/>
          </a:p>
        </p:txBody>
      </p:sp>
    </p:spTree>
    <p:extLst>
      <p:ext uri="{BB962C8B-B14F-4D97-AF65-F5344CB8AC3E}">
        <p14:creationId xmlns:p14="http://schemas.microsoft.com/office/powerpoint/2010/main" val="24539476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D2A40B24-4DE6-4FB7-913B-FCDAFC28A2DB}" type="slidenum">
              <a:rPr lang="fr-FR" sz="1200"/>
              <a:pPr/>
              <a:t>29</a:t>
            </a:fld>
            <a:endParaRPr lang="fr-FR" sz="1200"/>
          </a:p>
        </p:txBody>
      </p:sp>
      <p:sp>
        <p:nvSpPr>
          <p:cNvPr id="58371" name="Rectangle 2"/>
          <p:cNvSpPr>
            <a:spLocks noGrp="1" noRot="1" noChangeAspect="1" noChangeArrowheads="1" noTextEdit="1"/>
          </p:cNvSpPr>
          <p:nvPr>
            <p:ph type="sldImg"/>
          </p:nvPr>
        </p:nvSpPr>
        <p:spPr>
          <a:xfrm>
            <a:off x="646113" y="744538"/>
            <a:ext cx="5376862" cy="3722687"/>
          </a:xfrm>
          <a:ln/>
        </p:spPr>
      </p:sp>
      <p:sp>
        <p:nvSpPr>
          <p:cNvPr id="58372"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37372351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757CB12-352B-4745-9294-3027908C2476}" type="slidenum">
              <a:rPr lang="fr-FR" sz="1200"/>
              <a:pPr/>
              <a:t>30</a:t>
            </a:fld>
            <a:endParaRPr lang="fr-FR"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15402379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46113" y="744538"/>
            <a:ext cx="5376862" cy="3722687"/>
          </a:xfrm>
        </p:spPr>
      </p:sp>
      <p:sp>
        <p:nvSpPr>
          <p:cNvPr id="3" name="Notizenplatzhalter 2"/>
          <p:cNvSpPr>
            <a:spLocks noGrp="1"/>
          </p:cNvSpPr>
          <p:nvPr>
            <p:ph type="body" idx="1"/>
          </p:nvPr>
        </p:nvSpPr>
        <p:spPr/>
        <p:txBody>
          <a:bodyPr/>
          <a:lstStyle/>
          <a:p>
            <a:r>
              <a:rPr lang="de-DE" dirty="0" smtClean="0"/>
              <a:t>Louis</a:t>
            </a:r>
            <a:endParaRPr lang="lb-LU" dirty="0"/>
          </a:p>
        </p:txBody>
      </p:sp>
      <p:sp>
        <p:nvSpPr>
          <p:cNvPr id="4" name="Foliennummernplatzhalter 3"/>
          <p:cNvSpPr>
            <a:spLocks noGrp="1"/>
          </p:cNvSpPr>
          <p:nvPr>
            <p:ph type="sldNum" sz="quarter" idx="10"/>
          </p:nvPr>
        </p:nvSpPr>
        <p:spPr/>
        <p:txBody>
          <a:bodyPr/>
          <a:lstStyle/>
          <a:p>
            <a:fld id="{7F0E0ECF-F178-4F17-9915-3F58EFF28632}" type="slidenum">
              <a:rPr lang="lb-LU" smtClean="0"/>
              <a:t>31</a:t>
            </a:fld>
            <a:endParaRPr lang="lb-LU"/>
          </a:p>
        </p:txBody>
      </p:sp>
    </p:spTree>
    <p:extLst>
      <p:ext uri="{BB962C8B-B14F-4D97-AF65-F5344CB8AC3E}">
        <p14:creationId xmlns:p14="http://schemas.microsoft.com/office/powerpoint/2010/main" val="12689916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46113" y="744538"/>
            <a:ext cx="5376862" cy="3722687"/>
          </a:xfrm>
        </p:spPr>
      </p:sp>
      <p:sp>
        <p:nvSpPr>
          <p:cNvPr id="3" name="Notizenplatzhalter 2"/>
          <p:cNvSpPr>
            <a:spLocks noGrp="1"/>
          </p:cNvSpPr>
          <p:nvPr>
            <p:ph type="body" idx="1"/>
          </p:nvPr>
        </p:nvSpPr>
        <p:spPr/>
        <p:txBody>
          <a:bodyPr/>
          <a:lstStyle/>
          <a:p>
            <a:r>
              <a:rPr lang="de-DE" dirty="0" smtClean="0"/>
              <a:t>Louis</a:t>
            </a:r>
            <a:endParaRPr lang="lb-LU" dirty="0"/>
          </a:p>
        </p:txBody>
      </p:sp>
      <p:sp>
        <p:nvSpPr>
          <p:cNvPr id="4" name="Foliennummernplatzhalter 3"/>
          <p:cNvSpPr>
            <a:spLocks noGrp="1"/>
          </p:cNvSpPr>
          <p:nvPr>
            <p:ph type="sldNum" sz="quarter" idx="10"/>
          </p:nvPr>
        </p:nvSpPr>
        <p:spPr/>
        <p:txBody>
          <a:bodyPr/>
          <a:lstStyle/>
          <a:p>
            <a:fld id="{7F0E0ECF-F178-4F17-9915-3F58EFF28632}" type="slidenum">
              <a:rPr lang="lb-LU" smtClean="0"/>
              <a:t>36</a:t>
            </a:fld>
            <a:endParaRPr lang="lb-LU"/>
          </a:p>
        </p:txBody>
      </p:sp>
    </p:spTree>
    <p:extLst>
      <p:ext uri="{BB962C8B-B14F-4D97-AF65-F5344CB8AC3E}">
        <p14:creationId xmlns:p14="http://schemas.microsoft.com/office/powerpoint/2010/main" val="12689916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46113" y="744538"/>
            <a:ext cx="5376862" cy="3722687"/>
          </a:xfrm>
        </p:spPr>
      </p:sp>
      <p:sp>
        <p:nvSpPr>
          <p:cNvPr id="3" name="Notizenplatzhalter 2"/>
          <p:cNvSpPr>
            <a:spLocks noGrp="1"/>
          </p:cNvSpPr>
          <p:nvPr>
            <p:ph type="body" idx="1"/>
          </p:nvPr>
        </p:nvSpPr>
        <p:spPr/>
        <p:txBody>
          <a:bodyPr/>
          <a:lstStyle/>
          <a:p>
            <a:r>
              <a:rPr lang="de-DE" dirty="0" smtClean="0"/>
              <a:t>Martin</a:t>
            </a:r>
            <a:endParaRPr lang="lb-LU" dirty="0"/>
          </a:p>
        </p:txBody>
      </p:sp>
      <p:sp>
        <p:nvSpPr>
          <p:cNvPr id="4" name="Foliennummernplatzhalter 3"/>
          <p:cNvSpPr>
            <a:spLocks noGrp="1"/>
          </p:cNvSpPr>
          <p:nvPr>
            <p:ph type="sldNum" sz="quarter" idx="10"/>
          </p:nvPr>
        </p:nvSpPr>
        <p:spPr/>
        <p:txBody>
          <a:bodyPr/>
          <a:lstStyle/>
          <a:p>
            <a:fld id="{7F0E0ECF-F178-4F17-9915-3F58EFF28632}" type="slidenum">
              <a:rPr lang="lb-LU" smtClean="0"/>
              <a:t>37</a:t>
            </a:fld>
            <a:endParaRPr lang="lb-LU"/>
          </a:p>
        </p:txBody>
      </p:sp>
    </p:spTree>
    <p:extLst>
      <p:ext uri="{BB962C8B-B14F-4D97-AF65-F5344CB8AC3E}">
        <p14:creationId xmlns:p14="http://schemas.microsoft.com/office/powerpoint/2010/main" val="1268991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18C6F82-9919-418F-A1A2-51D5DB9C5AD8}" type="slidenum">
              <a:rPr lang="fr-FR" sz="1200"/>
              <a:pPr/>
              <a:t>3</a:t>
            </a:fld>
            <a:endParaRPr lang="fr-FR"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32140861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46113" y="744538"/>
            <a:ext cx="5376862" cy="3722687"/>
          </a:xfrm>
        </p:spPr>
      </p:sp>
      <p:sp>
        <p:nvSpPr>
          <p:cNvPr id="3" name="Notizenplatzhalter 2"/>
          <p:cNvSpPr>
            <a:spLocks noGrp="1"/>
          </p:cNvSpPr>
          <p:nvPr>
            <p:ph type="body" idx="1"/>
          </p:nvPr>
        </p:nvSpPr>
        <p:spPr/>
        <p:txBody>
          <a:bodyPr/>
          <a:lstStyle/>
          <a:p>
            <a:r>
              <a:rPr lang="en-US" noProof="0" dirty="0" smtClean="0"/>
              <a:t>Martin</a:t>
            </a:r>
          </a:p>
          <a:p>
            <a:endParaRPr lang="en-US" noProof="0" dirty="0" smtClean="0"/>
          </a:p>
          <a:p>
            <a:r>
              <a:rPr lang="en-US" noProof="0" dirty="0" smtClean="0"/>
              <a:t>These figures show: how much different cohorts (people with different dates of birth) are below or</a:t>
            </a:r>
            <a:r>
              <a:rPr lang="en-US" baseline="0" noProof="0" dirty="0" smtClean="0"/>
              <a:t> above the long-run trend of economic growth, before and after controls are introduced.</a:t>
            </a:r>
          </a:p>
          <a:p>
            <a:endParaRPr lang="en-US" baseline="0" noProof="0" dirty="0" smtClean="0"/>
          </a:p>
          <a:p>
            <a:r>
              <a:rPr lang="en-US" baseline="0" noProof="0" dirty="0" smtClean="0"/>
              <a:t>Germany: Fortunate cohorts can have a living standards around 8 percent above of what one would expect when every cohort‘s income would have been proportionate with general trends of economic growth. But much of this is due to their better education etc. After this is controlled, only the cohorts born around 1945/50 are about 5 percent above the trend. </a:t>
            </a:r>
          </a:p>
          <a:p>
            <a:endParaRPr lang="en-US" baseline="0" noProof="0" dirty="0" smtClean="0"/>
          </a:p>
          <a:p>
            <a:r>
              <a:rPr lang="en-US" baseline="0" noProof="0" dirty="0" smtClean="0"/>
              <a:t>France: Fortunate cohort‘s living standard about 10 percent above the trend, unfortunate ones almost 10 percent below it. Even worse after controls are introduced (right side).</a:t>
            </a:r>
          </a:p>
          <a:p>
            <a:endParaRPr lang="en-US" baseline="0" noProof="0" dirty="0" smtClean="0"/>
          </a:p>
          <a:p>
            <a:r>
              <a:rPr lang="en-US" baseline="0" noProof="0" dirty="0" smtClean="0"/>
              <a:t>US: cohort‘s living standard does not diverge very much from the trend. </a:t>
            </a:r>
          </a:p>
          <a:p>
            <a:endParaRPr lang="en-US" baseline="0" noProof="0" dirty="0" smtClean="0"/>
          </a:p>
          <a:p>
            <a:r>
              <a:rPr lang="en-US" baseline="0" noProof="0" dirty="0" smtClean="0"/>
              <a:t>But how does this compare when set in relation to overall increases in living standards? APCT</a:t>
            </a:r>
          </a:p>
          <a:p>
            <a:endParaRPr lang="en-US" baseline="0" noProof="0" dirty="0" smtClean="0"/>
          </a:p>
          <a:p>
            <a:endParaRPr lang="en-US" baseline="0" noProof="0" dirty="0" smtClean="0"/>
          </a:p>
          <a:p>
            <a:endParaRPr lang="en-US" baseline="0" noProof="0" dirty="0" smtClean="0"/>
          </a:p>
          <a:p>
            <a:endParaRPr lang="en-US" baseline="0" noProof="0" dirty="0" smtClean="0"/>
          </a:p>
        </p:txBody>
      </p:sp>
      <p:sp>
        <p:nvSpPr>
          <p:cNvPr id="4" name="Foliennummernplatzhalter 3"/>
          <p:cNvSpPr>
            <a:spLocks noGrp="1"/>
          </p:cNvSpPr>
          <p:nvPr>
            <p:ph type="sldNum" sz="quarter" idx="10"/>
          </p:nvPr>
        </p:nvSpPr>
        <p:spPr/>
        <p:txBody>
          <a:bodyPr/>
          <a:lstStyle/>
          <a:p>
            <a:fld id="{7F0E0ECF-F178-4F17-9915-3F58EFF28632}" type="slidenum">
              <a:rPr lang="lb-LU" smtClean="0"/>
              <a:t>39</a:t>
            </a:fld>
            <a:endParaRPr lang="lb-LU"/>
          </a:p>
        </p:txBody>
      </p:sp>
    </p:spTree>
    <p:extLst>
      <p:ext uri="{BB962C8B-B14F-4D97-AF65-F5344CB8AC3E}">
        <p14:creationId xmlns:p14="http://schemas.microsoft.com/office/powerpoint/2010/main" val="12689916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46113" y="744538"/>
            <a:ext cx="5376862" cy="3722687"/>
          </a:xfrm>
        </p:spPr>
      </p:sp>
      <p:sp>
        <p:nvSpPr>
          <p:cNvPr id="3" name="Notizenplatzhalter 2"/>
          <p:cNvSpPr>
            <a:spLocks noGrp="1"/>
          </p:cNvSpPr>
          <p:nvPr>
            <p:ph type="body" idx="1"/>
          </p:nvPr>
        </p:nvSpPr>
        <p:spPr/>
        <p:txBody>
          <a:bodyPr/>
          <a:lstStyle/>
          <a:p>
            <a:r>
              <a:rPr lang="en-US" noProof="0" dirty="0" smtClean="0"/>
              <a:t>Martin</a:t>
            </a:r>
          </a:p>
          <a:p>
            <a:endParaRPr lang="en-US" noProof="0" dirty="0" smtClean="0"/>
          </a:p>
          <a:p>
            <a:r>
              <a:rPr lang="en-US" noProof="0" dirty="0" smtClean="0"/>
              <a:t>These figures show: how much different cohorts (people with different dates of birth) are below or</a:t>
            </a:r>
            <a:r>
              <a:rPr lang="en-US" baseline="0" noProof="0" dirty="0" smtClean="0"/>
              <a:t> above the long-run trend of economic growth, before and after controls are introduced.</a:t>
            </a:r>
          </a:p>
          <a:p>
            <a:endParaRPr lang="en-US" baseline="0" noProof="0" dirty="0" smtClean="0"/>
          </a:p>
          <a:p>
            <a:r>
              <a:rPr lang="en-US" baseline="0" noProof="0" dirty="0" smtClean="0"/>
              <a:t>Germany: Fortunate cohorts can have a living standards around 8 percent above of what one would expect when every cohort‘s income would have been proportionate with general trends of economic growth. But much of this is due to their better education etc. After this is controlled, only the cohorts born around 1945/50 are about 5 percent above the trend. </a:t>
            </a:r>
          </a:p>
          <a:p>
            <a:endParaRPr lang="en-US" baseline="0" noProof="0" dirty="0" smtClean="0"/>
          </a:p>
          <a:p>
            <a:r>
              <a:rPr lang="en-US" baseline="0" noProof="0" dirty="0" smtClean="0"/>
              <a:t>France: Fortunate cohort‘s living standard about 10 percent above the trend, unfortunate ones almost 10 percent below it. Even worse after controls are introduced (right side).</a:t>
            </a:r>
          </a:p>
          <a:p>
            <a:endParaRPr lang="en-US" baseline="0" noProof="0" dirty="0" smtClean="0"/>
          </a:p>
          <a:p>
            <a:r>
              <a:rPr lang="en-US" baseline="0" noProof="0" dirty="0" smtClean="0"/>
              <a:t>US: cohort‘s living standard does not diverge very much from the trend. </a:t>
            </a:r>
          </a:p>
          <a:p>
            <a:endParaRPr lang="en-US" baseline="0" noProof="0" dirty="0" smtClean="0"/>
          </a:p>
          <a:p>
            <a:r>
              <a:rPr lang="en-US" baseline="0" noProof="0" dirty="0" smtClean="0"/>
              <a:t>But how does this compare when set in relation to overall increases in living standards? APCT</a:t>
            </a:r>
          </a:p>
          <a:p>
            <a:endParaRPr lang="en-US" baseline="0" noProof="0" dirty="0" smtClean="0"/>
          </a:p>
          <a:p>
            <a:endParaRPr lang="en-US" baseline="0" noProof="0" dirty="0" smtClean="0"/>
          </a:p>
          <a:p>
            <a:endParaRPr lang="en-US" baseline="0" noProof="0" dirty="0" smtClean="0"/>
          </a:p>
          <a:p>
            <a:endParaRPr lang="en-US" baseline="0" noProof="0" dirty="0" smtClean="0"/>
          </a:p>
        </p:txBody>
      </p:sp>
      <p:sp>
        <p:nvSpPr>
          <p:cNvPr id="4" name="Foliennummernplatzhalter 3"/>
          <p:cNvSpPr>
            <a:spLocks noGrp="1"/>
          </p:cNvSpPr>
          <p:nvPr>
            <p:ph type="sldNum" sz="quarter" idx="10"/>
          </p:nvPr>
        </p:nvSpPr>
        <p:spPr/>
        <p:txBody>
          <a:bodyPr/>
          <a:lstStyle/>
          <a:p>
            <a:fld id="{7F0E0ECF-F178-4F17-9915-3F58EFF28632}" type="slidenum">
              <a:rPr lang="lb-LU" smtClean="0"/>
              <a:t>40</a:t>
            </a:fld>
            <a:endParaRPr lang="lb-LU"/>
          </a:p>
        </p:txBody>
      </p:sp>
    </p:spTree>
    <p:extLst>
      <p:ext uri="{BB962C8B-B14F-4D97-AF65-F5344CB8AC3E}">
        <p14:creationId xmlns:p14="http://schemas.microsoft.com/office/powerpoint/2010/main" val="12689916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46113" y="744538"/>
            <a:ext cx="5376862" cy="3722687"/>
          </a:xfrm>
        </p:spPr>
      </p:sp>
      <p:sp>
        <p:nvSpPr>
          <p:cNvPr id="3" name="Notizenplatzhalter 2"/>
          <p:cNvSpPr>
            <a:spLocks noGrp="1"/>
          </p:cNvSpPr>
          <p:nvPr>
            <p:ph type="body" idx="1"/>
          </p:nvPr>
        </p:nvSpPr>
        <p:spPr/>
        <p:txBody>
          <a:bodyPr/>
          <a:lstStyle/>
          <a:p>
            <a:r>
              <a:rPr lang="en-US" noProof="0" dirty="0" smtClean="0"/>
              <a:t>Martin</a:t>
            </a:r>
          </a:p>
          <a:p>
            <a:endParaRPr lang="en-US" noProof="0" dirty="0" smtClean="0"/>
          </a:p>
          <a:p>
            <a:r>
              <a:rPr lang="en-US" noProof="0" dirty="0" smtClean="0"/>
              <a:t>These figures show: how much different cohorts (people with different dates of birth) are below or</a:t>
            </a:r>
            <a:r>
              <a:rPr lang="en-US" baseline="0" noProof="0" dirty="0" smtClean="0"/>
              <a:t> above the long-run trend of economic growth, before and after controls are introduced.</a:t>
            </a:r>
          </a:p>
          <a:p>
            <a:endParaRPr lang="en-US" baseline="0" noProof="0" dirty="0" smtClean="0"/>
          </a:p>
          <a:p>
            <a:r>
              <a:rPr lang="en-US" baseline="0" noProof="0" dirty="0" smtClean="0"/>
              <a:t>Germany: Fortunate cohorts can have a living standards around 8 percent above of what one would expect when every cohort‘s income would have been proportionate with general trends of economic growth. But much of this is due to their better education etc. After this is controlled, only the cohorts born around 1945/50 are about 5 percent above the trend. </a:t>
            </a:r>
          </a:p>
          <a:p>
            <a:endParaRPr lang="en-US" baseline="0" noProof="0" dirty="0" smtClean="0"/>
          </a:p>
          <a:p>
            <a:r>
              <a:rPr lang="en-US" baseline="0" noProof="0" dirty="0" smtClean="0"/>
              <a:t>France: Fortunate cohort‘s living standard about 10 percent above the trend, unfortunate ones almost 10 percent below it. Even worse after controls are introduced (right side).</a:t>
            </a:r>
          </a:p>
          <a:p>
            <a:endParaRPr lang="en-US" baseline="0" noProof="0" dirty="0" smtClean="0"/>
          </a:p>
          <a:p>
            <a:r>
              <a:rPr lang="en-US" baseline="0" noProof="0" dirty="0" smtClean="0"/>
              <a:t>US: cohort‘s living standard does not diverge very much from the trend. </a:t>
            </a:r>
          </a:p>
          <a:p>
            <a:endParaRPr lang="en-US" baseline="0" noProof="0" dirty="0" smtClean="0"/>
          </a:p>
          <a:p>
            <a:r>
              <a:rPr lang="en-US" baseline="0" noProof="0" dirty="0" smtClean="0"/>
              <a:t>But how does this compare when set in relation to overall increases in living standards? APCT</a:t>
            </a:r>
          </a:p>
          <a:p>
            <a:endParaRPr lang="en-US" baseline="0" noProof="0" dirty="0" smtClean="0"/>
          </a:p>
          <a:p>
            <a:endParaRPr lang="en-US" baseline="0" noProof="0" dirty="0" smtClean="0"/>
          </a:p>
          <a:p>
            <a:endParaRPr lang="en-US" baseline="0" noProof="0" dirty="0" smtClean="0"/>
          </a:p>
          <a:p>
            <a:endParaRPr lang="en-US" baseline="0" noProof="0" dirty="0" smtClean="0"/>
          </a:p>
        </p:txBody>
      </p:sp>
      <p:sp>
        <p:nvSpPr>
          <p:cNvPr id="4" name="Foliennummernplatzhalter 3"/>
          <p:cNvSpPr>
            <a:spLocks noGrp="1"/>
          </p:cNvSpPr>
          <p:nvPr>
            <p:ph type="sldNum" sz="quarter" idx="10"/>
          </p:nvPr>
        </p:nvSpPr>
        <p:spPr/>
        <p:txBody>
          <a:bodyPr/>
          <a:lstStyle/>
          <a:p>
            <a:fld id="{7F0E0ECF-F178-4F17-9915-3F58EFF28632}" type="slidenum">
              <a:rPr lang="lb-LU" smtClean="0"/>
              <a:t>41</a:t>
            </a:fld>
            <a:endParaRPr lang="lb-LU"/>
          </a:p>
        </p:txBody>
      </p:sp>
    </p:spTree>
    <p:extLst>
      <p:ext uri="{BB962C8B-B14F-4D97-AF65-F5344CB8AC3E}">
        <p14:creationId xmlns:p14="http://schemas.microsoft.com/office/powerpoint/2010/main" val="42739543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46113" y="744538"/>
            <a:ext cx="5376862" cy="3722687"/>
          </a:xfrm>
        </p:spPr>
      </p:sp>
      <p:sp>
        <p:nvSpPr>
          <p:cNvPr id="3" name="Notizenplatzhalter 2"/>
          <p:cNvSpPr>
            <a:spLocks noGrp="1"/>
          </p:cNvSpPr>
          <p:nvPr>
            <p:ph type="body" idx="1"/>
          </p:nvPr>
        </p:nvSpPr>
        <p:spPr/>
        <p:txBody>
          <a:bodyPr/>
          <a:lstStyle/>
          <a:p>
            <a:r>
              <a:rPr lang="en-US" noProof="0" dirty="0" smtClean="0"/>
              <a:t>Martin</a:t>
            </a:r>
          </a:p>
          <a:p>
            <a:endParaRPr lang="en-US" noProof="0" dirty="0" smtClean="0"/>
          </a:p>
          <a:p>
            <a:r>
              <a:rPr lang="en-US" noProof="0" dirty="0" smtClean="0"/>
              <a:t>These figures show: how much different cohorts (people with different dates of birth) are below or</a:t>
            </a:r>
            <a:r>
              <a:rPr lang="en-US" baseline="0" noProof="0" dirty="0" smtClean="0"/>
              <a:t> above the long-run trend of economic growth, before and after controls are introduced.</a:t>
            </a:r>
          </a:p>
          <a:p>
            <a:endParaRPr lang="en-US" baseline="0" noProof="0" dirty="0" smtClean="0"/>
          </a:p>
          <a:p>
            <a:r>
              <a:rPr lang="en-US" baseline="0" noProof="0" dirty="0" smtClean="0"/>
              <a:t>Germany: Fortunate cohorts can have a living standards around 8 percent above of what one would expect when every cohort‘s income would have been proportionate with general trends of economic growth. But much of this is due to their better education etc. After this is controlled, only the cohorts born around 1945/50 are about 5 percent above the trend. </a:t>
            </a:r>
          </a:p>
          <a:p>
            <a:endParaRPr lang="en-US" baseline="0" noProof="0" dirty="0" smtClean="0"/>
          </a:p>
          <a:p>
            <a:r>
              <a:rPr lang="en-US" baseline="0" noProof="0" dirty="0" smtClean="0"/>
              <a:t>France: Fortunate cohort‘s living standard about 10 percent above the trend, unfortunate ones almost 10 percent below it. Even worse after controls are introduced (right side).</a:t>
            </a:r>
          </a:p>
          <a:p>
            <a:endParaRPr lang="en-US" baseline="0" noProof="0" dirty="0" smtClean="0"/>
          </a:p>
          <a:p>
            <a:r>
              <a:rPr lang="en-US" baseline="0" noProof="0" dirty="0" smtClean="0"/>
              <a:t>US: cohort‘s living standard does not diverge very much from the trend. </a:t>
            </a:r>
          </a:p>
          <a:p>
            <a:endParaRPr lang="en-US" baseline="0" noProof="0" dirty="0" smtClean="0"/>
          </a:p>
          <a:p>
            <a:r>
              <a:rPr lang="en-US" baseline="0" noProof="0" dirty="0" smtClean="0"/>
              <a:t>But how does this compare when set in relation to overall increases in living standards? APCT</a:t>
            </a:r>
          </a:p>
          <a:p>
            <a:endParaRPr lang="en-US" baseline="0" noProof="0" dirty="0" smtClean="0"/>
          </a:p>
          <a:p>
            <a:endParaRPr lang="en-US" baseline="0" noProof="0" dirty="0" smtClean="0"/>
          </a:p>
          <a:p>
            <a:endParaRPr lang="en-US" baseline="0" noProof="0" dirty="0" smtClean="0"/>
          </a:p>
          <a:p>
            <a:endParaRPr lang="en-US" baseline="0" noProof="0" dirty="0" smtClean="0"/>
          </a:p>
        </p:txBody>
      </p:sp>
      <p:sp>
        <p:nvSpPr>
          <p:cNvPr id="4" name="Foliennummernplatzhalter 3"/>
          <p:cNvSpPr>
            <a:spLocks noGrp="1"/>
          </p:cNvSpPr>
          <p:nvPr>
            <p:ph type="sldNum" sz="quarter" idx="10"/>
          </p:nvPr>
        </p:nvSpPr>
        <p:spPr/>
        <p:txBody>
          <a:bodyPr/>
          <a:lstStyle/>
          <a:p>
            <a:fld id="{7F0E0ECF-F178-4F17-9915-3F58EFF28632}" type="slidenum">
              <a:rPr lang="lb-LU" smtClean="0"/>
              <a:t>42</a:t>
            </a:fld>
            <a:endParaRPr lang="lb-LU"/>
          </a:p>
        </p:txBody>
      </p:sp>
    </p:spTree>
    <p:extLst>
      <p:ext uri="{BB962C8B-B14F-4D97-AF65-F5344CB8AC3E}">
        <p14:creationId xmlns:p14="http://schemas.microsoft.com/office/powerpoint/2010/main" val="7548624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46113" y="744538"/>
            <a:ext cx="5376862" cy="3722687"/>
          </a:xfrm>
        </p:spPr>
      </p:sp>
      <p:sp>
        <p:nvSpPr>
          <p:cNvPr id="3" name="Notizenplatzhalter 2"/>
          <p:cNvSpPr>
            <a:spLocks noGrp="1"/>
          </p:cNvSpPr>
          <p:nvPr>
            <p:ph type="body" idx="1"/>
          </p:nvPr>
        </p:nvSpPr>
        <p:spPr/>
        <p:txBody>
          <a:bodyPr/>
          <a:lstStyle/>
          <a:p>
            <a:r>
              <a:rPr lang="en-US" noProof="0" dirty="0" smtClean="0"/>
              <a:t>Martin</a:t>
            </a:r>
          </a:p>
          <a:p>
            <a:endParaRPr lang="en-US" noProof="0" dirty="0" smtClean="0"/>
          </a:p>
          <a:p>
            <a:r>
              <a:rPr lang="en-US" noProof="0" dirty="0" smtClean="0"/>
              <a:t>These figures show: how much different cohorts (people with different dates of birth) are below or</a:t>
            </a:r>
            <a:r>
              <a:rPr lang="en-US" baseline="0" noProof="0" dirty="0" smtClean="0"/>
              <a:t> above the long-run trend of economic growth, before and after controls are introduced.</a:t>
            </a:r>
          </a:p>
          <a:p>
            <a:endParaRPr lang="en-US" baseline="0" noProof="0" dirty="0" smtClean="0"/>
          </a:p>
          <a:p>
            <a:r>
              <a:rPr lang="en-US" baseline="0" noProof="0" dirty="0" smtClean="0"/>
              <a:t>Germany: Fortunate cohorts can have a living standards around 8 percent above of what one would expect when every cohort‘s income would have been proportionate with general trends of economic growth. But much of this is due to their better education etc. After this is controlled, only the cohorts born around 1945/50 are about 5 percent above the trend. </a:t>
            </a:r>
          </a:p>
          <a:p>
            <a:endParaRPr lang="en-US" baseline="0" noProof="0" dirty="0" smtClean="0"/>
          </a:p>
          <a:p>
            <a:r>
              <a:rPr lang="en-US" baseline="0" noProof="0" dirty="0" smtClean="0"/>
              <a:t>France: Fortunate cohort‘s living standard about 10 percent above the trend, unfortunate ones almost 10 percent below it. Even worse after controls are introduced (right side).</a:t>
            </a:r>
          </a:p>
          <a:p>
            <a:endParaRPr lang="en-US" baseline="0" noProof="0" dirty="0" smtClean="0"/>
          </a:p>
          <a:p>
            <a:r>
              <a:rPr lang="en-US" baseline="0" noProof="0" dirty="0" smtClean="0"/>
              <a:t>US: cohort‘s living standard does not diverge very much from the trend. </a:t>
            </a:r>
          </a:p>
          <a:p>
            <a:endParaRPr lang="en-US" baseline="0" noProof="0" dirty="0" smtClean="0"/>
          </a:p>
          <a:p>
            <a:r>
              <a:rPr lang="en-US" baseline="0" noProof="0" dirty="0" smtClean="0"/>
              <a:t>But how does this compare when set in relation to overall increases in living standards? APCT</a:t>
            </a:r>
          </a:p>
          <a:p>
            <a:endParaRPr lang="en-US" baseline="0" noProof="0" dirty="0" smtClean="0"/>
          </a:p>
          <a:p>
            <a:endParaRPr lang="en-US" baseline="0" noProof="0" dirty="0" smtClean="0"/>
          </a:p>
          <a:p>
            <a:endParaRPr lang="en-US" baseline="0" noProof="0" dirty="0" smtClean="0"/>
          </a:p>
          <a:p>
            <a:endParaRPr lang="en-US" baseline="0" noProof="0" dirty="0" smtClean="0"/>
          </a:p>
        </p:txBody>
      </p:sp>
      <p:sp>
        <p:nvSpPr>
          <p:cNvPr id="4" name="Foliennummernplatzhalter 3"/>
          <p:cNvSpPr>
            <a:spLocks noGrp="1"/>
          </p:cNvSpPr>
          <p:nvPr>
            <p:ph type="sldNum" sz="quarter" idx="10"/>
          </p:nvPr>
        </p:nvSpPr>
        <p:spPr/>
        <p:txBody>
          <a:bodyPr/>
          <a:lstStyle/>
          <a:p>
            <a:fld id="{7F0E0ECF-F178-4F17-9915-3F58EFF28632}" type="slidenum">
              <a:rPr lang="lb-LU" smtClean="0"/>
              <a:t>44</a:t>
            </a:fld>
            <a:endParaRPr lang="lb-LU"/>
          </a:p>
        </p:txBody>
      </p:sp>
    </p:spTree>
    <p:extLst>
      <p:ext uri="{BB962C8B-B14F-4D97-AF65-F5344CB8AC3E}">
        <p14:creationId xmlns:p14="http://schemas.microsoft.com/office/powerpoint/2010/main" val="35791532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46113" y="744538"/>
            <a:ext cx="5376862" cy="3722687"/>
          </a:xfrm>
        </p:spPr>
      </p:sp>
      <p:sp>
        <p:nvSpPr>
          <p:cNvPr id="3" name="Notizenplatzhalter 2"/>
          <p:cNvSpPr>
            <a:spLocks noGrp="1"/>
          </p:cNvSpPr>
          <p:nvPr>
            <p:ph type="body" idx="1"/>
          </p:nvPr>
        </p:nvSpPr>
        <p:spPr/>
        <p:txBody>
          <a:bodyPr/>
          <a:lstStyle/>
          <a:p>
            <a:r>
              <a:rPr lang="de-DE" dirty="0" smtClean="0"/>
              <a:t>Louis</a:t>
            </a:r>
          </a:p>
          <a:p>
            <a:endParaRPr lang="de-DE" dirty="0" smtClean="0"/>
          </a:p>
          <a:p>
            <a:r>
              <a:rPr lang="de-DE" dirty="0" smtClean="0"/>
              <a:t>Controlling for </a:t>
            </a:r>
            <a:r>
              <a:rPr lang="de-DE" dirty="0" err="1" smtClean="0"/>
              <a:t>education</a:t>
            </a:r>
            <a:r>
              <a:rPr lang="de-DE" dirty="0" smtClean="0"/>
              <a:t>,</a:t>
            </a:r>
            <a:r>
              <a:rPr lang="de-DE" baseline="0" dirty="0" smtClean="0"/>
              <a:t> </a:t>
            </a:r>
            <a:r>
              <a:rPr lang="de-DE" baseline="0" dirty="0" err="1" smtClean="0"/>
              <a:t>household</a:t>
            </a:r>
            <a:r>
              <a:rPr lang="de-DE" baseline="0" dirty="0" smtClean="0"/>
              <a:t> </a:t>
            </a:r>
            <a:r>
              <a:rPr lang="de-DE" baseline="0" dirty="0" err="1" smtClean="0"/>
              <a:t>composition</a:t>
            </a:r>
            <a:r>
              <a:rPr lang="de-DE" baseline="0" dirty="0" smtClean="0"/>
              <a:t>, </a:t>
            </a:r>
            <a:r>
              <a:rPr lang="de-DE" baseline="0" dirty="0" err="1" smtClean="0"/>
              <a:t>immigration</a:t>
            </a:r>
            <a:r>
              <a:rPr lang="de-DE" baseline="0" dirty="0" smtClean="0"/>
              <a:t> </a:t>
            </a:r>
            <a:r>
              <a:rPr lang="de-DE" baseline="0" dirty="0" err="1" smtClean="0"/>
              <a:t>status</a:t>
            </a:r>
            <a:r>
              <a:rPr lang="de-DE" baseline="0" dirty="0" smtClean="0"/>
              <a:t> </a:t>
            </a:r>
            <a:r>
              <a:rPr lang="de-DE" baseline="0" dirty="0" err="1" smtClean="0"/>
              <a:t>etc</a:t>
            </a:r>
            <a:r>
              <a:rPr lang="de-DE" baseline="0" dirty="0" smtClean="0"/>
              <a:t>, </a:t>
            </a:r>
            <a:r>
              <a:rPr lang="de-DE" baseline="0" dirty="0" err="1" smtClean="0"/>
              <a:t>we</a:t>
            </a:r>
            <a:r>
              <a:rPr lang="de-DE" baseline="0" dirty="0" smtClean="0"/>
              <a:t> find </a:t>
            </a:r>
            <a:r>
              <a:rPr lang="de-DE" baseline="0" dirty="0" err="1" smtClean="0"/>
              <a:t>that</a:t>
            </a:r>
            <a:r>
              <a:rPr lang="de-DE" baseline="0" dirty="0" smtClean="0"/>
              <a:t> French </a:t>
            </a:r>
            <a:r>
              <a:rPr lang="de-DE" baseline="0" dirty="0" err="1" smtClean="0"/>
              <a:t>cohorts</a:t>
            </a:r>
            <a:r>
              <a:rPr lang="de-DE" baseline="0" dirty="0" smtClean="0"/>
              <a:t> </a:t>
            </a:r>
            <a:r>
              <a:rPr lang="de-DE" baseline="0" dirty="0" err="1" smtClean="0"/>
              <a:t>born</a:t>
            </a:r>
            <a:r>
              <a:rPr lang="de-DE" baseline="0" dirty="0" smtClean="0"/>
              <a:t> </a:t>
            </a:r>
            <a:r>
              <a:rPr lang="de-DE" baseline="0" dirty="0" err="1" smtClean="0"/>
              <a:t>very</a:t>
            </a:r>
            <a:r>
              <a:rPr lang="de-DE" baseline="0" dirty="0" smtClean="0"/>
              <a:t> </a:t>
            </a:r>
            <a:r>
              <a:rPr lang="de-DE" baseline="0" dirty="0" err="1" smtClean="0"/>
              <a:t>early</a:t>
            </a:r>
            <a:r>
              <a:rPr lang="de-DE" baseline="0" dirty="0" smtClean="0"/>
              <a:t> </a:t>
            </a:r>
            <a:r>
              <a:rPr lang="de-DE" baseline="0" dirty="0" err="1" smtClean="0"/>
              <a:t>or</a:t>
            </a:r>
            <a:r>
              <a:rPr lang="de-DE" baseline="0" dirty="0" smtClean="0"/>
              <a:t> </a:t>
            </a:r>
            <a:r>
              <a:rPr lang="de-DE" baseline="0" dirty="0" err="1" smtClean="0"/>
              <a:t>late</a:t>
            </a:r>
            <a:r>
              <a:rPr lang="de-DE" baseline="0" dirty="0" smtClean="0"/>
              <a:t> </a:t>
            </a:r>
            <a:r>
              <a:rPr lang="de-DE" baseline="0" dirty="0" err="1" smtClean="0"/>
              <a:t>or</a:t>
            </a:r>
            <a:r>
              <a:rPr lang="de-DE" baseline="0" dirty="0" smtClean="0"/>
              <a:t> </a:t>
            </a:r>
            <a:r>
              <a:rPr lang="de-DE" baseline="0" dirty="0" err="1" smtClean="0"/>
              <a:t>strongly</a:t>
            </a:r>
            <a:r>
              <a:rPr lang="de-DE" baseline="0" dirty="0" smtClean="0"/>
              <a:t> </a:t>
            </a:r>
            <a:r>
              <a:rPr lang="de-DE" baseline="0" dirty="0" err="1" smtClean="0"/>
              <a:t>disadvantaged</a:t>
            </a:r>
            <a:r>
              <a:rPr lang="de-DE" baseline="0" dirty="0" smtClean="0"/>
              <a:t>. </a:t>
            </a:r>
          </a:p>
          <a:p>
            <a:endParaRPr lang="de-DE" baseline="0" dirty="0" smtClean="0"/>
          </a:p>
          <a:p>
            <a:r>
              <a:rPr lang="de-DE" baseline="0" dirty="0" err="1" smtClean="0"/>
              <a:t>Unsurprising</a:t>
            </a:r>
            <a:r>
              <a:rPr lang="de-DE" baseline="0" dirty="0" smtClean="0"/>
              <a:t> for pre-1930 </a:t>
            </a:r>
            <a:r>
              <a:rPr lang="de-DE" baseline="0" dirty="0" err="1" smtClean="0"/>
              <a:t>cohorts</a:t>
            </a:r>
            <a:r>
              <a:rPr lang="de-DE" baseline="0" dirty="0" smtClean="0"/>
              <a:t> in France: E.g. </a:t>
            </a:r>
            <a:r>
              <a:rPr lang="de-DE" baseline="0" dirty="0" err="1" smtClean="0"/>
              <a:t>entering</a:t>
            </a:r>
            <a:r>
              <a:rPr lang="de-DE" baseline="0" dirty="0" smtClean="0"/>
              <a:t> </a:t>
            </a:r>
            <a:r>
              <a:rPr lang="de-DE" baseline="0" dirty="0" err="1" smtClean="0"/>
              <a:t>the</a:t>
            </a:r>
            <a:r>
              <a:rPr lang="de-DE" baseline="0" dirty="0" smtClean="0"/>
              <a:t> </a:t>
            </a:r>
            <a:r>
              <a:rPr lang="de-DE" baseline="0" dirty="0" err="1" smtClean="0"/>
              <a:t>working</a:t>
            </a:r>
            <a:r>
              <a:rPr lang="de-DE" baseline="0" dirty="0" smtClean="0"/>
              <a:t> market in 1940 </a:t>
            </a:r>
            <a:r>
              <a:rPr lang="de-DE" baseline="0" dirty="0" err="1" smtClean="0"/>
              <a:t>is</a:t>
            </a:r>
            <a:r>
              <a:rPr lang="de-DE" baseline="0" dirty="0" smtClean="0"/>
              <a:t> not a </a:t>
            </a:r>
            <a:r>
              <a:rPr lang="de-DE" baseline="0" dirty="0" err="1" smtClean="0"/>
              <a:t>great</a:t>
            </a:r>
            <a:r>
              <a:rPr lang="de-DE" baseline="0" dirty="0" smtClean="0"/>
              <a:t> </a:t>
            </a:r>
            <a:r>
              <a:rPr lang="de-DE" baseline="0" dirty="0" err="1" smtClean="0"/>
              <a:t>moment</a:t>
            </a:r>
            <a:r>
              <a:rPr lang="de-DE" baseline="0" dirty="0" smtClean="0"/>
              <a:t> </a:t>
            </a:r>
            <a:r>
              <a:rPr lang="de-DE" baseline="0" dirty="0" err="1" smtClean="0"/>
              <a:t>to</a:t>
            </a:r>
            <a:r>
              <a:rPr lang="de-DE" baseline="0" dirty="0" smtClean="0"/>
              <a:t> </a:t>
            </a:r>
            <a:r>
              <a:rPr lang="de-DE" baseline="0" dirty="0" err="1" smtClean="0"/>
              <a:t>enter</a:t>
            </a:r>
            <a:r>
              <a:rPr lang="de-DE" baseline="0" dirty="0" smtClean="0"/>
              <a:t> </a:t>
            </a:r>
            <a:r>
              <a:rPr lang="de-DE" baseline="0" dirty="0" err="1" smtClean="0"/>
              <a:t>the</a:t>
            </a:r>
            <a:r>
              <a:rPr lang="de-DE" baseline="0" dirty="0" smtClean="0"/>
              <a:t> </a:t>
            </a:r>
            <a:r>
              <a:rPr lang="de-DE" baseline="0" dirty="0" err="1" smtClean="0"/>
              <a:t>working</a:t>
            </a:r>
            <a:r>
              <a:rPr lang="de-DE" baseline="0" dirty="0" smtClean="0"/>
              <a:t> market. But </a:t>
            </a:r>
            <a:r>
              <a:rPr lang="de-DE" baseline="0" dirty="0" err="1" smtClean="0"/>
              <a:t>more</a:t>
            </a:r>
            <a:r>
              <a:rPr lang="de-DE" baseline="0" dirty="0" smtClean="0"/>
              <a:t> </a:t>
            </a:r>
            <a:r>
              <a:rPr lang="de-DE" baseline="0" dirty="0" err="1" smtClean="0"/>
              <a:t>disquieting</a:t>
            </a:r>
            <a:r>
              <a:rPr lang="de-DE" baseline="0" dirty="0" smtClean="0"/>
              <a:t> </a:t>
            </a:r>
            <a:r>
              <a:rPr lang="de-DE" baseline="0" dirty="0" err="1" smtClean="0"/>
              <a:t>is</a:t>
            </a:r>
            <a:r>
              <a:rPr lang="de-DE" baseline="0" dirty="0" smtClean="0"/>
              <a:t> </a:t>
            </a:r>
            <a:r>
              <a:rPr lang="de-DE" baseline="0" dirty="0" err="1" smtClean="0"/>
              <a:t>our</a:t>
            </a:r>
            <a:r>
              <a:rPr lang="de-DE" baseline="0" dirty="0" smtClean="0"/>
              <a:t> </a:t>
            </a:r>
            <a:r>
              <a:rPr lang="de-DE" baseline="0" dirty="0" err="1" smtClean="0"/>
              <a:t>finding</a:t>
            </a:r>
            <a:r>
              <a:rPr lang="de-DE" baseline="0" dirty="0" smtClean="0"/>
              <a:t> </a:t>
            </a:r>
            <a:r>
              <a:rPr lang="de-DE" baseline="0" dirty="0" err="1" smtClean="0"/>
              <a:t>about</a:t>
            </a:r>
            <a:r>
              <a:rPr lang="de-DE" baseline="0" dirty="0" smtClean="0"/>
              <a:t> </a:t>
            </a:r>
            <a:r>
              <a:rPr lang="de-DE" baseline="0" dirty="0" err="1" smtClean="0"/>
              <a:t>cohorts</a:t>
            </a:r>
            <a:r>
              <a:rPr lang="de-DE" baseline="0" dirty="0" smtClean="0"/>
              <a:t> </a:t>
            </a:r>
            <a:r>
              <a:rPr lang="de-DE" baseline="0" dirty="0" err="1" smtClean="0"/>
              <a:t>that</a:t>
            </a:r>
            <a:r>
              <a:rPr lang="de-DE" baseline="0" dirty="0" smtClean="0"/>
              <a:t> </a:t>
            </a:r>
            <a:r>
              <a:rPr lang="de-DE" baseline="0" dirty="0" err="1" smtClean="0"/>
              <a:t>have</a:t>
            </a:r>
            <a:r>
              <a:rPr lang="de-DE" baseline="0" dirty="0" smtClean="0"/>
              <a:t> </a:t>
            </a:r>
            <a:r>
              <a:rPr lang="de-DE" baseline="0" dirty="0" err="1" smtClean="0"/>
              <a:t>been</a:t>
            </a:r>
            <a:r>
              <a:rPr lang="de-DE" baseline="0" dirty="0" smtClean="0"/>
              <a:t> </a:t>
            </a:r>
            <a:r>
              <a:rPr lang="de-DE" baseline="0" dirty="0" err="1" smtClean="0"/>
              <a:t>born</a:t>
            </a:r>
            <a:r>
              <a:rPr lang="de-DE" baseline="0" dirty="0" smtClean="0"/>
              <a:t> </a:t>
            </a:r>
            <a:r>
              <a:rPr lang="de-DE" baseline="0" dirty="0" err="1" smtClean="0"/>
              <a:t>recently</a:t>
            </a:r>
            <a:r>
              <a:rPr lang="de-DE" baseline="0" dirty="0" smtClean="0"/>
              <a:t>. </a:t>
            </a:r>
            <a:endParaRPr lang="lb-LU" dirty="0"/>
          </a:p>
        </p:txBody>
      </p:sp>
      <p:sp>
        <p:nvSpPr>
          <p:cNvPr id="4" name="Foliennummernplatzhalter 3"/>
          <p:cNvSpPr>
            <a:spLocks noGrp="1"/>
          </p:cNvSpPr>
          <p:nvPr>
            <p:ph type="sldNum" sz="quarter" idx="10"/>
          </p:nvPr>
        </p:nvSpPr>
        <p:spPr/>
        <p:txBody>
          <a:bodyPr/>
          <a:lstStyle/>
          <a:p>
            <a:fld id="{7F0E0ECF-F178-4F17-9915-3F58EFF28632}" type="slidenum">
              <a:rPr lang="lb-LU" smtClean="0"/>
              <a:t>45</a:t>
            </a:fld>
            <a:endParaRPr lang="lb-LU"/>
          </a:p>
        </p:txBody>
      </p:sp>
    </p:spTree>
    <p:extLst>
      <p:ext uri="{BB962C8B-B14F-4D97-AF65-F5344CB8AC3E}">
        <p14:creationId xmlns:p14="http://schemas.microsoft.com/office/powerpoint/2010/main" val="1268991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877788">
              <a:defRPr sz="1300">
                <a:solidFill>
                  <a:schemeClr val="tx1"/>
                </a:solidFill>
                <a:latin typeface="Times New Roman" pitchFamily="18" charset="0"/>
              </a:defRPr>
            </a:lvl1pPr>
            <a:lvl2pPr marL="685817" indent="-263776" defTabSz="877788">
              <a:defRPr sz="1300">
                <a:solidFill>
                  <a:schemeClr val="tx1"/>
                </a:solidFill>
                <a:latin typeface="Times New Roman" pitchFamily="18" charset="0"/>
              </a:defRPr>
            </a:lvl2pPr>
            <a:lvl3pPr marL="1055103" indent="-211021" defTabSz="877788">
              <a:defRPr sz="1300">
                <a:solidFill>
                  <a:schemeClr val="tx1"/>
                </a:solidFill>
                <a:latin typeface="Times New Roman" pitchFamily="18" charset="0"/>
              </a:defRPr>
            </a:lvl3pPr>
            <a:lvl4pPr marL="1477145" indent="-211021" defTabSz="877788">
              <a:defRPr sz="1300">
                <a:solidFill>
                  <a:schemeClr val="tx1"/>
                </a:solidFill>
                <a:latin typeface="Times New Roman" pitchFamily="18" charset="0"/>
              </a:defRPr>
            </a:lvl4pPr>
            <a:lvl5pPr marL="1899186" indent="-211021" defTabSz="877788">
              <a:defRPr sz="1300">
                <a:solidFill>
                  <a:schemeClr val="tx1"/>
                </a:solidFill>
                <a:latin typeface="Times New Roman" pitchFamily="18" charset="0"/>
              </a:defRPr>
            </a:lvl5pPr>
            <a:lvl6pPr marL="2321227" indent="-211021" defTabSz="877788" eaLnBrk="0" fontAlgn="base" hangingPunct="0">
              <a:spcBef>
                <a:spcPct val="0"/>
              </a:spcBef>
              <a:spcAft>
                <a:spcPct val="0"/>
              </a:spcAft>
              <a:defRPr sz="1300">
                <a:solidFill>
                  <a:schemeClr val="tx1"/>
                </a:solidFill>
                <a:latin typeface="Times New Roman" pitchFamily="18" charset="0"/>
              </a:defRPr>
            </a:lvl6pPr>
            <a:lvl7pPr marL="2743269" indent="-211021" defTabSz="877788" eaLnBrk="0" fontAlgn="base" hangingPunct="0">
              <a:spcBef>
                <a:spcPct val="0"/>
              </a:spcBef>
              <a:spcAft>
                <a:spcPct val="0"/>
              </a:spcAft>
              <a:defRPr sz="1300">
                <a:solidFill>
                  <a:schemeClr val="tx1"/>
                </a:solidFill>
                <a:latin typeface="Times New Roman" pitchFamily="18" charset="0"/>
              </a:defRPr>
            </a:lvl7pPr>
            <a:lvl8pPr marL="3165310" indent="-211021" defTabSz="877788" eaLnBrk="0" fontAlgn="base" hangingPunct="0">
              <a:spcBef>
                <a:spcPct val="0"/>
              </a:spcBef>
              <a:spcAft>
                <a:spcPct val="0"/>
              </a:spcAft>
              <a:defRPr sz="1300">
                <a:solidFill>
                  <a:schemeClr val="tx1"/>
                </a:solidFill>
                <a:latin typeface="Times New Roman" pitchFamily="18" charset="0"/>
              </a:defRPr>
            </a:lvl8pPr>
            <a:lvl9pPr marL="3587351" indent="-211021" defTabSz="877788" eaLnBrk="0" fontAlgn="base" hangingPunct="0">
              <a:spcBef>
                <a:spcPct val="0"/>
              </a:spcBef>
              <a:spcAft>
                <a:spcPct val="0"/>
              </a:spcAft>
              <a:defRPr sz="1300">
                <a:solidFill>
                  <a:schemeClr val="tx1"/>
                </a:solidFill>
                <a:latin typeface="Times New Roman" pitchFamily="18" charset="0"/>
              </a:defRPr>
            </a:lvl9pPr>
          </a:lstStyle>
          <a:p>
            <a:fld id="{2187D68B-57CE-4A4B-9E6E-828D0BFC5697}" type="slidenum">
              <a:rPr lang="fr-FR" sz="1100"/>
              <a:pPr/>
              <a:t>4</a:t>
            </a:fld>
            <a:endParaRPr lang="fr-FR" sz="1100"/>
          </a:p>
        </p:txBody>
      </p:sp>
      <p:sp>
        <p:nvSpPr>
          <p:cNvPr id="35843" name="Rectangle 2"/>
          <p:cNvSpPr>
            <a:spLocks noGrp="1" noRot="1" noChangeAspect="1" noChangeArrowheads="1" noTextEdit="1"/>
          </p:cNvSpPr>
          <p:nvPr>
            <p:ph type="sldImg"/>
          </p:nvPr>
        </p:nvSpPr>
        <p:spPr>
          <a:xfrm>
            <a:off x="646113" y="744538"/>
            <a:ext cx="5376862" cy="3722687"/>
          </a:xfrm>
          <a:ln/>
        </p:spPr>
      </p:sp>
      <p:sp>
        <p:nvSpPr>
          <p:cNvPr id="35844"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1347581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877788">
              <a:defRPr sz="1300">
                <a:solidFill>
                  <a:schemeClr val="tx1"/>
                </a:solidFill>
                <a:latin typeface="Times New Roman" pitchFamily="18" charset="0"/>
              </a:defRPr>
            </a:lvl1pPr>
            <a:lvl2pPr marL="685817" indent="-263776" defTabSz="877788">
              <a:defRPr sz="1300">
                <a:solidFill>
                  <a:schemeClr val="tx1"/>
                </a:solidFill>
                <a:latin typeface="Times New Roman" pitchFamily="18" charset="0"/>
              </a:defRPr>
            </a:lvl2pPr>
            <a:lvl3pPr marL="1055103" indent="-211021" defTabSz="877788">
              <a:defRPr sz="1300">
                <a:solidFill>
                  <a:schemeClr val="tx1"/>
                </a:solidFill>
                <a:latin typeface="Times New Roman" pitchFamily="18" charset="0"/>
              </a:defRPr>
            </a:lvl3pPr>
            <a:lvl4pPr marL="1477145" indent="-211021" defTabSz="877788">
              <a:defRPr sz="1300">
                <a:solidFill>
                  <a:schemeClr val="tx1"/>
                </a:solidFill>
                <a:latin typeface="Times New Roman" pitchFamily="18" charset="0"/>
              </a:defRPr>
            </a:lvl4pPr>
            <a:lvl5pPr marL="1899186" indent="-211021" defTabSz="877788">
              <a:defRPr sz="1300">
                <a:solidFill>
                  <a:schemeClr val="tx1"/>
                </a:solidFill>
                <a:latin typeface="Times New Roman" pitchFamily="18" charset="0"/>
              </a:defRPr>
            </a:lvl5pPr>
            <a:lvl6pPr marL="2321227" indent="-211021" defTabSz="877788" eaLnBrk="0" fontAlgn="base" hangingPunct="0">
              <a:spcBef>
                <a:spcPct val="0"/>
              </a:spcBef>
              <a:spcAft>
                <a:spcPct val="0"/>
              </a:spcAft>
              <a:defRPr sz="1300">
                <a:solidFill>
                  <a:schemeClr val="tx1"/>
                </a:solidFill>
                <a:latin typeface="Times New Roman" pitchFamily="18" charset="0"/>
              </a:defRPr>
            </a:lvl6pPr>
            <a:lvl7pPr marL="2743269" indent="-211021" defTabSz="877788" eaLnBrk="0" fontAlgn="base" hangingPunct="0">
              <a:spcBef>
                <a:spcPct val="0"/>
              </a:spcBef>
              <a:spcAft>
                <a:spcPct val="0"/>
              </a:spcAft>
              <a:defRPr sz="1300">
                <a:solidFill>
                  <a:schemeClr val="tx1"/>
                </a:solidFill>
                <a:latin typeface="Times New Roman" pitchFamily="18" charset="0"/>
              </a:defRPr>
            </a:lvl7pPr>
            <a:lvl8pPr marL="3165310" indent="-211021" defTabSz="877788" eaLnBrk="0" fontAlgn="base" hangingPunct="0">
              <a:spcBef>
                <a:spcPct val="0"/>
              </a:spcBef>
              <a:spcAft>
                <a:spcPct val="0"/>
              </a:spcAft>
              <a:defRPr sz="1300">
                <a:solidFill>
                  <a:schemeClr val="tx1"/>
                </a:solidFill>
                <a:latin typeface="Times New Roman" pitchFamily="18" charset="0"/>
              </a:defRPr>
            </a:lvl8pPr>
            <a:lvl9pPr marL="3587351" indent="-211021" defTabSz="877788" eaLnBrk="0" fontAlgn="base" hangingPunct="0">
              <a:spcBef>
                <a:spcPct val="0"/>
              </a:spcBef>
              <a:spcAft>
                <a:spcPct val="0"/>
              </a:spcAft>
              <a:defRPr sz="1300">
                <a:solidFill>
                  <a:schemeClr val="tx1"/>
                </a:solidFill>
                <a:latin typeface="Times New Roman" pitchFamily="18" charset="0"/>
              </a:defRPr>
            </a:lvl9pPr>
          </a:lstStyle>
          <a:p>
            <a:fld id="{062CD463-B01E-45F4-8B95-2EB535DC0AF0}" type="slidenum">
              <a:rPr lang="fr-FR" sz="1100"/>
              <a:pPr/>
              <a:t>7</a:t>
            </a:fld>
            <a:endParaRPr lang="fr-FR" sz="1100"/>
          </a:p>
        </p:txBody>
      </p:sp>
      <p:sp>
        <p:nvSpPr>
          <p:cNvPr id="36867" name="Rectangle 2"/>
          <p:cNvSpPr>
            <a:spLocks noGrp="1" noRot="1" noChangeAspect="1" noChangeArrowheads="1" noTextEdit="1"/>
          </p:cNvSpPr>
          <p:nvPr>
            <p:ph type="sldImg"/>
          </p:nvPr>
        </p:nvSpPr>
        <p:spPr>
          <a:xfrm>
            <a:off x="646113" y="744538"/>
            <a:ext cx="5376862" cy="3722687"/>
          </a:xfrm>
          <a:ln/>
        </p:spPr>
      </p:sp>
      <p:sp>
        <p:nvSpPr>
          <p:cNvPr id="36868"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154107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4620DB8-BF28-451C-9FA5-95572BF2C0D0}" type="slidenum">
              <a:rPr lang="fr-FR" sz="1200"/>
              <a:pPr/>
              <a:t>9</a:t>
            </a:fld>
            <a:endParaRPr lang="fr-FR"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3466165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4620DB8-BF28-451C-9FA5-95572BF2C0D0}" type="slidenum">
              <a:rPr lang="fr-FR" sz="1200"/>
              <a:pPr/>
              <a:t>10</a:t>
            </a:fld>
            <a:endParaRPr lang="fr-FR"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1582215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771B508-824A-4C3E-B859-AC05E5708260}" type="slidenum">
              <a:rPr lang="fr-FR" sz="1200"/>
              <a:pPr/>
              <a:t>11</a:t>
            </a:fld>
            <a:endParaRPr lang="fr-FR"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3425647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17575">
              <a:defRPr sz="2400">
                <a:solidFill>
                  <a:schemeClr val="tx1"/>
                </a:solidFill>
                <a:latin typeface="Times New Roman" pitchFamily="18" charset="0"/>
              </a:defRPr>
            </a:lvl1pPr>
            <a:lvl2pPr marL="742950" indent="-285750" defTabSz="917575">
              <a:defRPr sz="2400">
                <a:solidFill>
                  <a:schemeClr val="tx1"/>
                </a:solidFill>
                <a:latin typeface="Times New Roman" pitchFamily="18" charset="0"/>
              </a:defRPr>
            </a:lvl2pPr>
            <a:lvl3pPr marL="1143000" indent="-228600" defTabSz="917575">
              <a:defRPr sz="2400">
                <a:solidFill>
                  <a:schemeClr val="tx1"/>
                </a:solidFill>
                <a:latin typeface="Times New Roman" pitchFamily="18" charset="0"/>
              </a:defRPr>
            </a:lvl3pPr>
            <a:lvl4pPr marL="1600200" indent="-228600" defTabSz="917575">
              <a:defRPr sz="2400">
                <a:solidFill>
                  <a:schemeClr val="tx1"/>
                </a:solidFill>
                <a:latin typeface="Times New Roman" pitchFamily="18" charset="0"/>
              </a:defRPr>
            </a:lvl4pPr>
            <a:lvl5pPr marL="2057400" indent="-228600" defTabSz="917575">
              <a:defRPr sz="2400">
                <a:solidFill>
                  <a:schemeClr val="tx1"/>
                </a:solidFill>
                <a:latin typeface="Times New Roman" pitchFamily="18" charset="0"/>
              </a:defRPr>
            </a:lvl5pPr>
            <a:lvl6pPr marL="2514600" indent="-228600" algn="ctr" defTabSz="917575" eaLnBrk="0" fontAlgn="base" hangingPunct="0">
              <a:spcBef>
                <a:spcPct val="0"/>
              </a:spcBef>
              <a:spcAft>
                <a:spcPct val="0"/>
              </a:spcAft>
              <a:defRPr sz="2400">
                <a:solidFill>
                  <a:schemeClr val="tx1"/>
                </a:solidFill>
                <a:latin typeface="Times New Roman" pitchFamily="18" charset="0"/>
              </a:defRPr>
            </a:lvl6pPr>
            <a:lvl7pPr marL="2971800" indent="-228600" algn="ctr" defTabSz="917575" eaLnBrk="0" fontAlgn="base" hangingPunct="0">
              <a:spcBef>
                <a:spcPct val="0"/>
              </a:spcBef>
              <a:spcAft>
                <a:spcPct val="0"/>
              </a:spcAft>
              <a:defRPr sz="2400">
                <a:solidFill>
                  <a:schemeClr val="tx1"/>
                </a:solidFill>
                <a:latin typeface="Times New Roman" pitchFamily="18" charset="0"/>
              </a:defRPr>
            </a:lvl7pPr>
            <a:lvl8pPr marL="3429000" indent="-228600" algn="ctr" defTabSz="917575" eaLnBrk="0" fontAlgn="base" hangingPunct="0">
              <a:spcBef>
                <a:spcPct val="0"/>
              </a:spcBef>
              <a:spcAft>
                <a:spcPct val="0"/>
              </a:spcAft>
              <a:defRPr sz="2400">
                <a:solidFill>
                  <a:schemeClr val="tx1"/>
                </a:solidFill>
                <a:latin typeface="Times New Roman" pitchFamily="18" charset="0"/>
              </a:defRPr>
            </a:lvl8pPr>
            <a:lvl9pPr marL="3886200" indent="-228600" algn="ctr" defTabSz="917575" eaLnBrk="0" fontAlgn="base" hangingPunct="0">
              <a:spcBef>
                <a:spcPct val="0"/>
              </a:spcBef>
              <a:spcAft>
                <a:spcPct val="0"/>
              </a:spcAft>
              <a:defRPr sz="2400">
                <a:solidFill>
                  <a:schemeClr val="tx1"/>
                </a:solidFill>
                <a:latin typeface="Times New Roman" pitchFamily="18" charset="0"/>
              </a:defRPr>
            </a:lvl9pPr>
          </a:lstStyle>
          <a:p>
            <a:fld id="{C7BD4E73-50B4-4C2A-B46D-121E914CA5B3}" type="slidenum">
              <a:rPr lang="fr-FR" sz="1200"/>
              <a:pPr/>
              <a:t>12</a:t>
            </a:fld>
            <a:endParaRPr lang="fr-FR" sz="1200"/>
          </a:p>
        </p:txBody>
      </p:sp>
      <p:sp>
        <p:nvSpPr>
          <p:cNvPr id="33795" name="Rectangle 2"/>
          <p:cNvSpPr>
            <a:spLocks noGrp="1" noRot="1" noChangeAspect="1" noChangeArrowheads="1" noTextEdit="1"/>
          </p:cNvSpPr>
          <p:nvPr>
            <p:ph type="sldImg"/>
          </p:nvPr>
        </p:nvSpPr>
        <p:spPr>
          <a:xfrm>
            <a:off x="646113" y="744538"/>
            <a:ext cx="5376862" cy="3722687"/>
          </a:xfrm>
          <a:ln/>
        </p:spPr>
      </p:sp>
      <p:sp>
        <p:nvSpPr>
          <p:cNvPr id="33796"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3249084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8"/>
          <p:cNvSpPr>
            <a:spLocks noGrp="1" noChangeArrowheads="1"/>
          </p:cNvSpPr>
          <p:nvPr>
            <p:ph type="sldNum" sz="quarter" idx="10"/>
          </p:nvPr>
        </p:nvSpPr>
        <p:spPr>
          <a:ln/>
        </p:spPr>
        <p:txBody>
          <a:bodyPr/>
          <a:lstStyle>
            <a:lvl1pPr>
              <a:defRPr/>
            </a:lvl1pPr>
          </a:lstStyle>
          <a:p>
            <a:pPr>
              <a:defRPr/>
            </a:pPr>
            <a:fld id="{C2838088-31A5-4A1F-BB4B-0BD907196492}" type="slidenum">
              <a:rPr lang="fr-FR"/>
              <a:pPr>
                <a:defRPr/>
              </a:pPr>
              <a:t>‹#›</a:t>
            </a:fld>
            <a:endParaRPr lang="fr-FR"/>
          </a:p>
        </p:txBody>
      </p:sp>
    </p:spTree>
    <p:extLst>
      <p:ext uri="{BB962C8B-B14F-4D97-AF65-F5344CB8AC3E}">
        <p14:creationId xmlns:p14="http://schemas.microsoft.com/office/powerpoint/2010/main" val="74163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
          <p:cNvSpPr>
            <a:spLocks noGrp="1" noChangeArrowheads="1"/>
          </p:cNvSpPr>
          <p:nvPr>
            <p:ph type="sldNum" sz="quarter" idx="10"/>
          </p:nvPr>
        </p:nvSpPr>
        <p:spPr>
          <a:ln/>
        </p:spPr>
        <p:txBody>
          <a:bodyPr/>
          <a:lstStyle>
            <a:lvl1pPr>
              <a:defRPr/>
            </a:lvl1pPr>
          </a:lstStyle>
          <a:p>
            <a:pPr>
              <a:defRPr/>
            </a:pPr>
            <a:fld id="{63A04E80-2BE0-4E77-A6ED-218C38F34977}" type="slidenum">
              <a:rPr lang="fr-FR"/>
              <a:pPr>
                <a:defRPr/>
              </a:pPr>
              <a:t>‹#›</a:t>
            </a:fld>
            <a:endParaRPr lang="fr-FR"/>
          </a:p>
        </p:txBody>
      </p:sp>
    </p:spTree>
    <p:extLst>
      <p:ext uri="{BB962C8B-B14F-4D97-AF65-F5344CB8AC3E}">
        <p14:creationId xmlns:p14="http://schemas.microsoft.com/office/powerpoint/2010/main" val="444319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3438" y="195263"/>
            <a:ext cx="2000250" cy="5846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9513" y="195263"/>
            <a:ext cx="5851525" cy="5846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
          <p:cNvSpPr>
            <a:spLocks noGrp="1" noChangeArrowheads="1"/>
          </p:cNvSpPr>
          <p:nvPr>
            <p:ph type="sldNum" sz="quarter" idx="10"/>
          </p:nvPr>
        </p:nvSpPr>
        <p:spPr>
          <a:ln/>
        </p:spPr>
        <p:txBody>
          <a:bodyPr/>
          <a:lstStyle>
            <a:lvl1pPr>
              <a:defRPr/>
            </a:lvl1pPr>
          </a:lstStyle>
          <a:p>
            <a:pPr>
              <a:defRPr/>
            </a:pPr>
            <a:fld id="{51E12296-B39C-4F77-88E0-7E6B0D50F8CE}" type="slidenum">
              <a:rPr lang="fr-FR"/>
              <a:pPr>
                <a:defRPr/>
              </a:pPr>
              <a:t>‹#›</a:t>
            </a:fld>
            <a:endParaRPr lang="fr-FR"/>
          </a:p>
        </p:txBody>
      </p:sp>
    </p:spTree>
    <p:extLst>
      <p:ext uri="{BB962C8B-B14F-4D97-AF65-F5344CB8AC3E}">
        <p14:creationId xmlns:p14="http://schemas.microsoft.com/office/powerpoint/2010/main" val="2139660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95300" y="274639"/>
            <a:ext cx="8915400" cy="576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8"/>
          <p:cNvSpPr>
            <a:spLocks noGrp="1" noChangeArrowheads="1"/>
          </p:cNvSpPr>
          <p:nvPr>
            <p:ph type="sldNum" sz="quarter" idx="10"/>
          </p:nvPr>
        </p:nvSpPr>
        <p:spPr>
          <a:ln/>
        </p:spPr>
        <p:txBody>
          <a:bodyPr/>
          <a:lstStyle>
            <a:lvl1pPr>
              <a:defRPr/>
            </a:lvl1pPr>
          </a:lstStyle>
          <a:p>
            <a:pPr>
              <a:defRPr/>
            </a:pPr>
            <a:fld id="{BCC07197-0F9B-45DB-A491-A1DEE5E38614}" type="slidenum">
              <a:rPr lang="fr-FR"/>
              <a:pPr>
                <a:defRPr/>
              </a:pPr>
              <a:t>‹#›</a:t>
            </a:fld>
            <a:endParaRPr lang="fr-FR"/>
          </a:p>
        </p:txBody>
      </p:sp>
    </p:spTree>
    <p:extLst>
      <p:ext uri="{BB962C8B-B14F-4D97-AF65-F5344CB8AC3E}">
        <p14:creationId xmlns:p14="http://schemas.microsoft.com/office/powerpoint/2010/main" val="3161696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
          <p:cNvSpPr>
            <a:spLocks noGrp="1" noChangeArrowheads="1"/>
          </p:cNvSpPr>
          <p:nvPr>
            <p:ph type="sldNum" sz="quarter" idx="10"/>
          </p:nvPr>
        </p:nvSpPr>
        <p:spPr>
          <a:ln/>
        </p:spPr>
        <p:txBody>
          <a:bodyPr/>
          <a:lstStyle>
            <a:lvl1pPr>
              <a:defRPr/>
            </a:lvl1pPr>
          </a:lstStyle>
          <a:p>
            <a:pPr>
              <a:defRPr/>
            </a:pPr>
            <a:fld id="{E951483B-6ED8-42E0-A444-9D3BEED914FC}" type="slidenum">
              <a:rPr lang="fr-FR"/>
              <a:pPr>
                <a:defRPr/>
              </a:pPr>
              <a:t>‹#›</a:t>
            </a:fld>
            <a:endParaRPr lang="fr-FR"/>
          </a:p>
        </p:txBody>
      </p:sp>
    </p:spTree>
    <p:extLst>
      <p:ext uri="{BB962C8B-B14F-4D97-AF65-F5344CB8AC3E}">
        <p14:creationId xmlns:p14="http://schemas.microsoft.com/office/powerpoint/2010/main" val="541094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8"/>
          <p:cNvSpPr>
            <a:spLocks noGrp="1" noChangeArrowheads="1"/>
          </p:cNvSpPr>
          <p:nvPr>
            <p:ph type="sldNum" sz="quarter" idx="10"/>
          </p:nvPr>
        </p:nvSpPr>
        <p:spPr>
          <a:ln/>
        </p:spPr>
        <p:txBody>
          <a:bodyPr/>
          <a:lstStyle>
            <a:lvl1pPr>
              <a:defRPr/>
            </a:lvl1pPr>
          </a:lstStyle>
          <a:p>
            <a:pPr>
              <a:defRPr/>
            </a:pPr>
            <a:fld id="{468C429F-4CCA-4E27-8A46-802F3692F7DE}" type="slidenum">
              <a:rPr lang="fr-FR"/>
              <a:pPr>
                <a:defRPr/>
              </a:pPr>
              <a:t>‹#›</a:t>
            </a:fld>
            <a:endParaRPr lang="fr-FR"/>
          </a:p>
        </p:txBody>
      </p:sp>
    </p:spTree>
    <p:extLst>
      <p:ext uri="{BB962C8B-B14F-4D97-AF65-F5344CB8AC3E}">
        <p14:creationId xmlns:p14="http://schemas.microsoft.com/office/powerpoint/2010/main" val="539344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00150" y="815975"/>
            <a:ext cx="3914775" cy="5226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67325" y="815975"/>
            <a:ext cx="3916363" cy="5226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8"/>
          <p:cNvSpPr>
            <a:spLocks noGrp="1" noChangeArrowheads="1"/>
          </p:cNvSpPr>
          <p:nvPr>
            <p:ph type="sldNum" sz="quarter" idx="10"/>
          </p:nvPr>
        </p:nvSpPr>
        <p:spPr>
          <a:ln/>
        </p:spPr>
        <p:txBody>
          <a:bodyPr/>
          <a:lstStyle>
            <a:lvl1pPr>
              <a:defRPr/>
            </a:lvl1pPr>
          </a:lstStyle>
          <a:p>
            <a:pPr>
              <a:defRPr/>
            </a:pPr>
            <a:fld id="{FE1BC96F-AE4D-4F20-B8B0-5D549A3D7F08}" type="slidenum">
              <a:rPr lang="fr-FR"/>
              <a:pPr>
                <a:defRPr/>
              </a:pPr>
              <a:t>‹#›</a:t>
            </a:fld>
            <a:endParaRPr lang="fr-FR"/>
          </a:p>
        </p:txBody>
      </p:sp>
    </p:spTree>
    <p:extLst>
      <p:ext uri="{BB962C8B-B14F-4D97-AF65-F5344CB8AC3E}">
        <p14:creationId xmlns:p14="http://schemas.microsoft.com/office/powerpoint/2010/main" val="3186224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8"/>
          <p:cNvSpPr>
            <a:spLocks noGrp="1" noChangeArrowheads="1"/>
          </p:cNvSpPr>
          <p:nvPr>
            <p:ph type="sldNum" sz="quarter" idx="10"/>
          </p:nvPr>
        </p:nvSpPr>
        <p:spPr>
          <a:ln/>
        </p:spPr>
        <p:txBody>
          <a:bodyPr/>
          <a:lstStyle>
            <a:lvl1pPr>
              <a:defRPr/>
            </a:lvl1pPr>
          </a:lstStyle>
          <a:p>
            <a:pPr>
              <a:defRPr/>
            </a:pPr>
            <a:fld id="{9E214572-860A-4A9F-B86F-FC78ED1DF106}" type="slidenum">
              <a:rPr lang="fr-FR"/>
              <a:pPr>
                <a:defRPr/>
              </a:pPr>
              <a:t>‹#›</a:t>
            </a:fld>
            <a:endParaRPr lang="fr-FR"/>
          </a:p>
        </p:txBody>
      </p:sp>
    </p:spTree>
    <p:extLst>
      <p:ext uri="{BB962C8B-B14F-4D97-AF65-F5344CB8AC3E}">
        <p14:creationId xmlns:p14="http://schemas.microsoft.com/office/powerpoint/2010/main" val="2399814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8"/>
          <p:cNvSpPr>
            <a:spLocks noGrp="1" noChangeArrowheads="1"/>
          </p:cNvSpPr>
          <p:nvPr>
            <p:ph type="sldNum" sz="quarter" idx="10"/>
          </p:nvPr>
        </p:nvSpPr>
        <p:spPr>
          <a:ln/>
        </p:spPr>
        <p:txBody>
          <a:bodyPr/>
          <a:lstStyle>
            <a:lvl1pPr>
              <a:defRPr/>
            </a:lvl1pPr>
          </a:lstStyle>
          <a:p>
            <a:pPr>
              <a:defRPr/>
            </a:pPr>
            <a:fld id="{38983932-414C-4245-98A3-3565DA29DE3D}" type="slidenum">
              <a:rPr lang="fr-FR"/>
              <a:pPr>
                <a:defRPr/>
              </a:pPr>
              <a:t>‹#›</a:t>
            </a:fld>
            <a:endParaRPr lang="fr-FR"/>
          </a:p>
        </p:txBody>
      </p:sp>
    </p:spTree>
    <p:extLst>
      <p:ext uri="{BB962C8B-B14F-4D97-AF65-F5344CB8AC3E}">
        <p14:creationId xmlns:p14="http://schemas.microsoft.com/office/powerpoint/2010/main" val="3816595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8"/>
          <p:cNvSpPr>
            <a:spLocks noGrp="1" noChangeArrowheads="1"/>
          </p:cNvSpPr>
          <p:nvPr>
            <p:ph type="sldNum" sz="quarter" idx="10"/>
          </p:nvPr>
        </p:nvSpPr>
        <p:spPr>
          <a:ln/>
        </p:spPr>
        <p:txBody>
          <a:bodyPr/>
          <a:lstStyle>
            <a:lvl1pPr>
              <a:defRPr/>
            </a:lvl1pPr>
          </a:lstStyle>
          <a:p>
            <a:pPr>
              <a:defRPr/>
            </a:pPr>
            <a:fld id="{69AAD061-6E93-4CFA-B6AF-C9B48B4BCAFC}" type="slidenum">
              <a:rPr lang="fr-FR"/>
              <a:pPr>
                <a:defRPr/>
              </a:pPr>
              <a:t>‹#›</a:t>
            </a:fld>
            <a:endParaRPr lang="fr-FR"/>
          </a:p>
        </p:txBody>
      </p:sp>
    </p:spTree>
    <p:extLst>
      <p:ext uri="{BB962C8B-B14F-4D97-AF65-F5344CB8AC3E}">
        <p14:creationId xmlns:p14="http://schemas.microsoft.com/office/powerpoint/2010/main" val="313348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8"/>
          <p:cNvSpPr>
            <a:spLocks noGrp="1" noChangeArrowheads="1"/>
          </p:cNvSpPr>
          <p:nvPr>
            <p:ph type="sldNum" sz="quarter" idx="10"/>
          </p:nvPr>
        </p:nvSpPr>
        <p:spPr>
          <a:ln/>
        </p:spPr>
        <p:txBody>
          <a:bodyPr/>
          <a:lstStyle>
            <a:lvl1pPr>
              <a:defRPr/>
            </a:lvl1pPr>
          </a:lstStyle>
          <a:p>
            <a:pPr>
              <a:defRPr/>
            </a:pPr>
            <a:fld id="{D7438F3C-BF7B-48D8-B8FB-B57512C3041C}" type="slidenum">
              <a:rPr lang="fr-FR"/>
              <a:pPr>
                <a:defRPr/>
              </a:pPr>
              <a:t>‹#›</a:t>
            </a:fld>
            <a:endParaRPr lang="fr-FR"/>
          </a:p>
        </p:txBody>
      </p:sp>
    </p:spTree>
    <p:extLst>
      <p:ext uri="{BB962C8B-B14F-4D97-AF65-F5344CB8AC3E}">
        <p14:creationId xmlns:p14="http://schemas.microsoft.com/office/powerpoint/2010/main" val="2228647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8"/>
          <p:cNvSpPr>
            <a:spLocks noGrp="1" noChangeArrowheads="1"/>
          </p:cNvSpPr>
          <p:nvPr>
            <p:ph type="sldNum" sz="quarter" idx="10"/>
          </p:nvPr>
        </p:nvSpPr>
        <p:spPr>
          <a:ln/>
        </p:spPr>
        <p:txBody>
          <a:bodyPr/>
          <a:lstStyle>
            <a:lvl1pPr>
              <a:defRPr/>
            </a:lvl1pPr>
          </a:lstStyle>
          <a:p>
            <a:pPr>
              <a:defRPr/>
            </a:pPr>
            <a:fld id="{981DD0A9-996C-469E-8A9C-B93B46E11FB7}" type="slidenum">
              <a:rPr lang="fr-FR"/>
              <a:pPr>
                <a:defRPr/>
              </a:pPr>
              <a:t>‹#›</a:t>
            </a:fld>
            <a:endParaRPr lang="fr-FR"/>
          </a:p>
        </p:txBody>
      </p:sp>
    </p:spTree>
    <p:extLst>
      <p:ext uri="{BB962C8B-B14F-4D97-AF65-F5344CB8AC3E}">
        <p14:creationId xmlns:p14="http://schemas.microsoft.com/office/powerpoint/2010/main" val="2428941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
          <p:cNvSpPr>
            <a:spLocks noGrp="1" noChangeArrowheads="1"/>
          </p:cNvSpPr>
          <p:nvPr>
            <p:ph type="title"/>
          </p:nvPr>
        </p:nvSpPr>
        <p:spPr bwMode="auto">
          <a:xfrm>
            <a:off x="1179513" y="195263"/>
            <a:ext cx="7448550"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352" tIns="39676" rIns="79352" bIns="39676" numCol="1" anchor="ctr" anchorCtr="0" compatLnSpc="1">
            <a:prstTxWarp prst="textNoShape">
              <a:avLst/>
            </a:prstTxWarp>
          </a:bodyPr>
          <a:lstStyle/>
          <a:p>
            <a:pPr lvl="0"/>
            <a:r>
              <a:rPr lang="fr-FR" smtClean="0"/>
              <a:t>Générations et classes sociales</a:t>
            </a:r>
          </a:p>
        </p:txBody>
      </p:sp>
      <p:sp>
        <p:nvSpPr>
          <p:cNvPr id="1027" name="Rectangle 7"/>
          <p:cNvSpPr>
            <a:spLocks noGrp="1" noChangeArrowheads="1"/>
          </p:cNvSpPr>
          <p:nvPr>
            <p:ph type="body" idx="1"/>
          </p:nvPr>
        </p:nvSpPr>
        <p:spPr bwMode="auto">
          <a:xfrm>
            <a:off x="1200150" y="815975"/>
            <a:ext cx="7983538" cy="522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352" tIns="39676" rIns="79352" bIns="39676"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Line 22"/>
          <p:cNvSpPr>
            <a:spLocks noChangeShapeType="1"/>
          </p:cNvSpPr>
          <p:nvPr/>
        </p:nvSpPr>
        <p:spPr bwMode="auto">
          <a:xfrm>
            <a:off x="152400" y="152400"/>
            <a:ext cx="0" cy="6553200"/>
          </a:xfrm>
          <a:prstGeom prst="line">
            <a:avLst/>
          </a:prstGeom>
          <a:noFill/>
          <a:ln w="38100" cmpd="dbl">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9" name="Line 23"/>
          <p:cNvSpPr>
            <a:spLocks noChangeShapeType="1"/>
          </p:cNvSpPr>
          <p:nvPr/>
        </p:nvSpPr>
        <p:spPr bwMode="auto">
          <a:xfrm>
            <a:off x="9753600" y="152400"/>
            <a:ext cx="0" cy="6553200"/>
          </a:xfrm>
          <a:prstGeom prst="line">
            <a:avLst/>
          </a:prstGeom>
          <a:noFill/>
          <a:ln w="38100" cmpd="dbl">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 name="Line 24"/>
          <p:cNvSpPr>
            <a:spLocks noChangeShapeType="1"/>
          </p:cNvSpPr>
          <p:nvPr/>
        </p:nvSpPr>
        <p:spPr bwMode="auto">
          <a:xfrm flipH="1" flipV="1">
            <a:off x="152400" y="152400"/>
            <a:ext cx="9601200" cy="0"/>
          </a:xfrm>
          <a:prstGeom prst="line">
            <a:avLst/>
          </a:prstGeom>
          <a:noFill/>
          <a:ln w="38100" cmpd="dbl">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1" name="Line 25"/>
          <p:cNvSpPr>
            <a:spLocks noChangeShapeType="1"/>
          </p:cNvSpPr>
          <p:nvPr/>
        </p:nvSpPr>
        <p:spPr bwMode="auto">
          <a:xfrm flipH="1">
            <a:off x="152400" y="6705600"/>
            <a:ext cx="9601200" cy="0"/>
          </a:xfrm>
          <a:prstGeom prst="line">
            <a:avLst/>
          </a:prstGeom>
          <a:noFill/>
          <a:ln w="38100" cmpd="dbl">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92" name="Rectangle 28"/>
          <p:cNvSpPr>
            <a:spLocks noGrp="1" noChangeArrowheads="1"/>
          </p:cNvSpPr>
          <p:nvPr>
            <p:ph type="sldNum" sz="quarter" idx="4"/>
          </p:nvPr>
        </p:nvSpPr>
        <p:spPr bwMode="auto">
          <a:xfrm>
            <a:off x="7086600" y="62484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A3CDEE65-08A2-4211-81D6-E9549143CC72}"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lvl1pPr algn="l" defTabSz="957263" rtl="0" eaLnBrk="0" fontAlgn="base" hangingPunct="0">
        <a:spcBef>
          <a:spcPct val="0"/>
        </a:spcBef>
        <a:spcAft>
          <a:spcPct val="0"/>
        </a:spcAft>
        <a:defRPr sz="1300" b="1">
          <a:solidFill>
            <a:schemeClr val="tx2"/>
          </a:solidFill>
          <a:latin typeface="+mj-lt"/>
          <a:ea typeface="+mj-ea"/>
          <a:cs typeface="+mj-cs"/>
        </a:defRPr>
      </a:lvl1pPr>
      <a:lvl2pPr algn="l" defTabSz="957263" rtl="0" eaLnBrk="0" fontAlgn="base" hangingPunct="0">
        <a:spcBef>
          <a:spcPct val="0"/>
        </a:spcBef>
        <a:spcAft>
          <a:spcPct val="0"/>
        </a:spcAft>
        <a:defRPr sz="1300" b="1">
          <a:solidFill>
            <a:schemeClr val="tx2"/>
          </a:solidFill>
          <a:latin typeface="Times New Roman" pitchFamily="18" charset="0"/>
        </a:defRPr>
      </a:lvl2pPr>
      <a:lvl3pPr algn="l" defTabSz="957263" rtl="0" eaLnBrk="0" fontAlgn="base" hangingPunct="0">
        <a:spcBef>
          <a:spcPct val="0"/>
        </a:spcBef>
        <a:spcAft>
          <a:spcPct val="0"/>
        </a:spcAft>
        <a:defRPr sz="1300" b="1">
          <a:solidFill>
            <a:schemeClr val="tx2"/>
          </a:solidFill>
          <a:latin typeface="Times New Roman" pitchFamily="18" charset="0"/>
        </a:defRPr>
      </a:lvl3pPr>
      <a:lvl4pPr algn="l" defTabSz="957263" rtl="0" eaLnBrk="0" fontAlgn="base" hangingPunct="0">
        <a:spcBef>
          <a:spcPct val="0"/>
        </a:spcBef>
        <a:spcAft>
          <a:spcPct val="0"/>
        </a:spcAft>
        <a:defRPr sz="1300" b="1">
          <a:solidFill>
            <a:schemeClr val="tx2"/>
          </a:solidFill>
          <a:latin typeface="Times New Roman" pitchFamily="18" charset="0"/>
        </a:defRPr>
      </a:lvl4pPr>
      <a:lvl5pPr algn="l" defTabSz="957263" rtl="0" eaLnBrk="0" fontAlgn="base" hangingPunct="0">
        <a:spcBef>
          <a:spcPct val="0"/>
        </a:spcBef>
        <a:spcAft>
          <a:spcPct val="0"/>
        </a:spcAft>
        <a:defRPr sz="1300" b="1">
          <a:solidFill>
            <a:schemeClr val="tx2"/>
          </a:solidFill>
          <a:latin typeface="Times New Roman" pitchFamily="18" charset="0"/>
        </a:defRPr>
      </a:lvl5pPr>
      <a:lvl6pPr marL="457200" algn="l" defTabSz="957263" rtl="0" eaLnBrk="0" fontAlgn="base" hangingPunct="0">
        <a:spcBef>
          <a:spcPct val="0"/>
        </a:spcBef>
        <a:spcAft>
          <a:spcPct val="0"/>
        </a:spcAft>
        <a:defRPr sz="1300" b="1">
          <a:solidFill>
            <a:schemeClr val="tx2"/>
          </a:solidFill>
          <a:latin typeface="Times New Roman" pitchFamily="18" charset="0"/>
        </a:defRPr>
      </a:lvl6pPr>
      <a:lvl7pPr marL="914400" algn="l" defTabSz="957263" rtl="0" eaLnBrk="0" fontAlgn="base" hangingPunct="0">
        <a:spcBef>
          <a:spcPct val="0"/>
        </a:spcBef>
        <a:spcAft>
          <a:spcPct val="0"/>
        </a:spcAft>
        <a:defRPr sz="1300" b="1">
          <a:solidFill>
            <a:schemeClr val="tx2"/>
          </a:solidFill>
          <a:latin typeface="Times New Roman" pitchFamily="18" charset="0"/>
        </a:defRPr>
      </a:lvl7pPr>
      <a:lvl8pPr marL="1371600" algn="l" defTabSz="957263" rtl="0" eaLnBrk="0" fontAlgn="base" hangingPunct="0">
        <a:spcBef>
          <a:spcPct val="0"/>
        </a:spcBef>
        <a:spcAft>
          <a:spcPct val="0"/>
        </a:spcAft>
        <a:defRPr sz="1300" b="1">
          <a:solidFill>
            <a:schemeClr val="tx2"/>
          </a:solidFill>
          <a:latin typeface="Times New Roman" pitchFamily="18" charset="0"/>
        </a:defRPr>
      </a:lvl8pPr>
      <a:lvl9pPr marL="1828800" algn="l" defTabSz="957263" rtl="0" eaLnBrk="0" fontAlgn="base" hangingPunct="0">
        <a:spcBef>
          <a:spcPct val="0"/>
        </a:spcBef>
        <a:spcAft>
          <a:spcPct val="0"/>
        </a:spcAft>
        <a:defRPr sz="1300" b="1">
          <a:solidFill>
            <a:schemeClr val="tx2"/>
          </a:solidFill>
          <a:latin typeface="Times New Roman" pitchFamily="18" charset="0"/>
        </a:defRPr>
      </a:lvl9pPr>
    </p:titleStyle>
    <p:bodyStyle>
      <a:lvl1pPr marL="342900" indent="-342900" algn="l" defTabSz="957263" rtl="0" eaLnBrk="0" fontAlgn="base" hangingPunct="0">
        <a:spcBef>
          <a:spcPct val="20000"/>
        </a:spcBef>
        <a:spcAft>
          <a:spcPct val="100000"/>
        </a:spcAft>
        <a:tabLst>
          <a:tab pos="741363" algn="l"/>
        </a:tabLst>
        <a:defRPr sz="1900" b="1">
          <a:solidFill>
            <a:schemeClr val="tx1"/>
          </a:solidFill>
          <a:latin typeface="+mn-lt"/>
          <a:ea typeface="+mn-ea"/>
          <a:cs typeface="+mn-cs"/>
        </a:defRPr>
      </a:lvl1pPr>
      <a:lvl2pPr marL="249238" indent="-84138" algn="l" defTabSz="957263" rtl="0" eaLnBrk="0" fontAlgn="base" hangingPunct="0">
        <a:spcBef>
          <a:spcPct val="20000"/>
        </a:spcBef>
        <a:spcAft>
          <a:spcPct val="0"/>
        </a:spcAft>
        <a:buClr>
          <a:schemeClr val="tx1"/>
        </a:buClr>
        <a:buFont typeface="Zapf Dingbats" charset="2"/>
        <a:buChar char="l"/>
        <a:tabLst>
          <a:tab pos="741363" algn="l"/>
        </a:tabLst>
        <a:defRPr sz="1700" b="1">
          <a:solidFill>
            <a:schemeClr val="tx1"/>
          </a:solidFill>
          <a:latin typeface="+mn-lt"/>
        </a:defRPr>
      </a:lvl2pPr>
      <a:lvl3pPr marL="582613" indent="-168275" algn="l" defTabSz="957263" rtl="0" eaLnBrk="0" fontAlgn="base" hangingPunct="0">
        <a:spcBef>
          <a:spcPct val="20000"/>
        </a:spcBef>
        <a:spcAft>
          <a:spcPct val="0"/>
        </a:spcAft>
        <a:buClr>
          <a:schemeClr val="tx1"/>
        </a:buClr>
        <a:buFont typeface="Zapf Dingbats" charset="2"/>
        <a:buChar char="l"/>
        <a:tabLst>
          <a:tab pos="741363" algn="l"/>
        </a:tabLst>
        <a:defRPr sz="1300" b="1">
          <a:solidFill>
            <a:schemeClr val="tx1"/>
          </a:solidFill>
          <a:latin typeface="+mn-lt"/>
        </a:defRPr>
      </a:lvl3pPr>
      <a:lvl4pPr marL="747713" indent="623888" algn="l" defTabSz="957263" rtl="0" eaLnBrk="0" fontAlgn="base" hangingPunct="0">
        <a:spcBef>
          <a:spcPct val="20000"/>
        </a:spcBef>
        <a:spcAft>
          <a:spcPct val="0"/>
        </a:spcAft>
        <a:tabLst>
          <a:tab pos="741363" algn="l"/>
        </a:tabLst>
        <a:defRPr sz="1300">
          <a:solidFill>
            <a:schemeClr val="tx1"/>
          </a:solidFill>
          <a:latin typeface="+mn-lt"/>
        </a:defRPr>
      </a:lvl4pPr>
      <a:lvl5pPr marL="995363" indent="74613" algn="l" defTabSz="957263" rtl="0" eaLnBrk="0" fontAlgn="base" hangingPunct="0">
        <a:spcBef>
          <a:spcPct val="20000"/>
        </a:spcBef>
        <a:spcAft>
          <a:spcPct val="0"/>
        </a:spcAft>
        <a:tabLst>
          <a:tab pos="741363" algn="l"/>
        </a:tabLst>
        <a:defRPr sz="1100">
          <a:solidFill>
            <a:schemeClr val="tx1"/>
          </a:solidFill>
          <a:latin typeface="+mn-lt"/>
        </a:defRPr>
      </a:lvl5pPr>
      <a:lvl6pPr marL="1452563" indent="74613" algn="l" defTabSz="957263" rtl="0" eaLnBrk="0" fontAlgn="base" hangingPunct="0">
        <a:spcBef>
          <a:spcPct val="20000"/>
        </a:spcBef>
        <a:spcAft>
          <a:spcPct val="0"/>
        </a:spcAft>
        <a:tabLst>
          <a:tab pos="741363" algn="l"/>
        </a:tabLst>
        <a:defRPr sz="1100">
          <a:solidFill>
            <a:schemeClr val="tx1"/>
          </a:solidFill>
          <a:latin typeface="+mn-lt"/>
        </a:defRPr>
      </a:lvl6pPr>
      <a:lvl7pPr marL="1909763" indent="74613" algn="l" defTabSz="957263" rtl="0" eaLnBrk="0" fontAlgn="base" hangingPunct="0">
        <a:spcBef>
          <a:spcPct val="20000"/>
        </a:spcBef>
        <a:spcAft>
          <a:spcPct val="0"/>
        </a:spcAft>
        <a:tabLst>
          <a:tab pos="741363" algn="l"/>
        </a:tabLst>
        <a:defRPr sz="1100">
          <a:solidFill>
            <a:schemeClr val="tx1"/>
          </a:solidFill>
          <a:latin typeface="+mn-lt"/>
        </a:defRPr>
      </a:lvl7pPr>
      <a:lvl8pPr marL="2366963" indent="74613" algn="l" defTabSz="957263" rtl="0" eaLnBrk="0" fontAlgn="base" hangingPunct="0">
        <a:spcBef>
          <a:spcPct val="20000"/>
        </a:spcBef>
        <a:spcAft>
          <a:spcPct val="0"/>
        </a:spcAft>
        <a:tabLst>
          <a:tab pos="741363" algn="l"/>
        </a:tabLst>
        <a:defRPr sz="1100">
          <a:solidFill>
            <a:schemeClr val="tx1"/>
          </a:solidFill>
          <a:latin typeface="+mn-lt"/>
        </a:defRPr>
      </a:lvl8pPr>
      <a:lvl9pPr marL="2824163" indent="74613" algn="l" defTabSz="957263" rtl="0" eaLnBrk="0" fontAlgn="base" hangingPunct="0">
        <a:spcBef>
          <a:spcPct val="20000"/>
        </a:spcBef>
        <a:spcAft>
          <a:spcPct val="0"/>
        </a:spcAft>
        <a:tabLst>
          <a:tab pos="741363" algn="l"/>
        </a:tabLst>
        <a:defRPr sz="1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n.uni.l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wwwen.uni.l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wmf"/></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25.xml.rels><?xml version="1.0" encoding="UTF-8" standalone="yes"?>
<Relationships xmlns="http://schemas.openxmlformats.org/package/2006/relationships"><Relationship Id="rId3" Type="http://schemas.openxmlformats.org/officeDocument/2006/relationships/hyperlink" Target="http://www.books-by-isbn.com/links/a-n.co.uk/0745607969"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en.uni.l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wmf"/></Relationships>
</file>

<file path=ppt/slides/_rels/slide3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www.louischauvel.org/gendayuji.pdf" TargetMode="Externa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0991A9D-D730-49AF-92A2-375396CBF1F7}" type="slidenum">
              <a:rPr lang="fr-FR" sz="1400">
                <a:latin typeface="Old English Text MT" pitchFamily="66" charset="0"/>
              </a:rPr>
              <a:pPr/>
              <a:t>1</a:t>
            </a:fld>
            <a:endParaRPr lang="fr-FR" sz="1400">
              <a:latin typeface="Old English Text MT" pitchFamily="66" charset="0"/>
            </a:endParaRPr>
          </a:p>
        </p:txBody>
      </p:sp>
      <p:sp>
        <p:nvSpPr>
          <p:cNvPr id="2051" name="Rectangle 6"/>
          <p:cNvSpPr>
            <a:spLocks noGrp="1" noChangeArrowheads="1"/>
          </p:cNvSpPr>
          <p:nvPr>
            <p:ph type="body" idx="1"/>
          </p:nvPr>
        </p:nvSpPr>
        <p:spPr>
          <a:xfrm>
            <a:off x="575666" y="-269081"/>
            <a:ext cx="10714038" cy="4376738"/>
          </a:xfrm>
          <a:noFill/>
        </p:spPr>
        <p:txBody>
          <a:bodyPr/>
          <a:lstStyle/>
          <a:p>
            <a:pPr marL="0" indent="0"/>
            <a:endParaRPr lang="en-US" sz="1800" dirty="0" smtClean="0">
              <a:latin typeface="Old English Text MT" pitchFamily="66" charset="0"/>
            </a:endParaRPr>
          </a:p>
          <a:p>
            <a:pPr marL="0" indent="0" algn="ctr"/>
            <a:endParaRPr lang="en-GB" altLang="ja-JP" sz="3300" dirty="0" smtClean="0">
              <a:latin typeface="Old English Text MT" pitchFamily="66" charset="0"/>
              <a:ea typeface="MS PGothic" pitchFamily="34" charset="-128"/>
            </a:endParaRPr>
          </a:p>
          <a:p>
            <a:pPr marL="0" indent="0" algn="ctr"/>
            <a:r>
              <a:rPr lang="en-US" sz="4800" cap="small" dirty="0" smtClean="0"/>
              <a:t/>
            </a:r>
            <a:br>
              <a:rPr lang="en-US" sz="4800" cap="small" dirty="0" smtClean="0"/>
            </a:br>
            <a:r>
              <a:rPr lang="en-US" sz="4800" dirty="0"/>
              <a:t>Inequality Across Cohorts</a:t>
            </a:r>
            <a:r>
              <a:rPr lang="en-US" sz="4800" cap="small" dirty="0" smtClean="0"/>
              <a:t/>
            </a:r>
            <a:br>
              <a:rPr lang="en-US" sz="4800" cap="small" dirty="0" smtClean="0"/>
            </a:br>
            <a:endParaRPr lang="fr-FR" altLang="ja-JP" sz="4400" dirty="0" smtClean="0">
              <a:ea typeface="MS PGothic" pitchFamily="34" charset="-128"/>
            </a:endParaRPr>
          </a:p>
        </p:txBody>
      </p:sp>
      <p:sp>
        <p:nvSpPr>
          <p:cNvPr id="21511" name="Rectangle 7"/>
          <p:cNvSpPr>
            <a:spLocks noChangeArrowheads="1"/>
          </p:cNvSpPr>
          <p:nvPr/>
        </p:nvSpPr>
        <p:spPr bwMode="auto">
          <a:xfrm>
            <a:off x="2720975" y="333375"/>
            <a:ext cx="6183313"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algn="r" defTabSz="957263">
              <a:spcBef>
                <a:spcPct val="20000"/>
              </a:spcBef>
              <a:spcAft>
                <a:spcPct val="20000"/>
              </a:spcAft>
              <a:tabLst>
                <a:tab pos="741363" algn="l"/>
              </a:tabLst>
              <a:defRPr/>
            </a:pPr>
            <a:r>
              <a:rPr lang="fr-FR" sz="4400" dirty="0">
                <a:latin typeface="+mn-lt"/>
              </a:rPr>
              <a:t>Louis Chauvel </a:t>
            </a:r>
          </a:p>
          <a:p>
            <a:pPr algn="r" defTabSz="957263">
              <a:spcBef>
                <a:spcPct val="20000"/>
              </a:spcBef>
              <a:spcAft>
                <a:spcPct val="20000"/>
              </a:spcAft>
              <a:tabLst>
                <a:tab pos="741363" algn="l"/>
              </a:tabLst>
              <a:defRPr/>
            </a:pPr>
            <a:r>
              <a:rPr lang="fr-FR" sz="1800" dirty="0">
                <a:latin typeface="Old English Text MT" pitchFamily="66" charset="0"/>
              </a:rPr>
              <a:t>Pr Dr </a:t>
            </a:r>
            <a:r>
              <a:rPr lang="fr-FR" sz="1800" dirty="0" err="1">
                <a:latin typeface="Old English Text MT" pitchFamily="66" charset="0"/>
              </a:rPr>
              <a:t>at</a:t>
            </a:r>
            <a:r>
              <a:rPr lang="fr-FR" sz="1800" dirty="0">
                <a:latin typeface="Old English Text MT" pitchFamily="66" charset="0"/>
              </a:rPr>
              <a:t> </a:t>
            </a:r>
            <a:r>
              <a:rPr lang="fr-FR" sz="1800" dirty="0" err="1">
                <a:latin typeface="Old English Text MT" pitchFamily="66" charset="0"/>
              </a:rPr>
              <a:t>University</a:t>
            </a:r>
            <a:r>
              <a:rPr lang="fr-FR" sz="1800" dirty="0">
                <a:latin typeface="Old English Text MT" pitchFamily="66" charset="0"/>
              </a:rPr>
              <a:t> of Luxembourg</a:t>
            </a:r>
            <a:br>
              <a:rPr lang="fr-FR" sz="1800" dirty="0">
                <a:latin typeface="Old English Text MT" pitchFamily="66" charset="0"/>
              </a:rPr>
            </a:b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mj-lt"/>
            </a:endParaRPr>
          </a:p>
          <a:p>
            <a:pPr algn="r" defTabSz="957263">
              <a:spcBef>
                <a:spcPct val="20000"/>
              </a:spcBef>
              <a:spcAft>
                <a:spcPct val="20000"/>
              </a:spcAft>
              <a:tabLst>
                <a:tab pos="741363" algn="l"/>
              </a:tabLst>
              <a:defRPr/>
            </a:pPr>
            <a:endParaRPr lang="fr-FR" sz="1800" b="1" dirty="0" smtClean="0">
              <a:latin typeface="+mj-lt"/>
            </a:endParaRPr>
          </a:p>
          <a:p>
            <a:pPr algn="r" defTabSz="957263">
              <a:spcBef>
                <a:spcPct val="20000"/>
              </a:spcBef>
              <a:spcAft>
                <a:spcPct val="20000"/>
              </a:spcAft>
              <a:tabLst>
                <a:tab pos="741363" algn="l"/>
              </a:tabLst>
              <a:defRPr/>
            </a:pPr>
            <a:r>
              <a:rPr lang="fr-FR" sz="1800" b="1" dirty="0" smtClean="0">
                <a:latin typeface="+mj-lt"/>
              </a:rPr>
              <a:t>louis.chauvel@uni.lu</a:t>
            </a:r>
            <a:r>
              <a:rPr lang="fr-FR" sz="1800" b="1" dirty="0">
                <a:latin typeface="+mj-lt"/>
              </a:rPr>
              <a:t/>
            </a:r>
            <a:br>
              <a:rPr lang="fr-FR" sz="1800" b="1" dirty="0">
                <a:latin typeface="+mj-lt"/>
              </a:rPr>
            </a:br>
            <a:r>
              <a:rPr lang="fr-FR" sz="1800" b="1" dirty="0">
                <a:latin typeface="+mj-lt"/>
              </a:rPr>
              <a:t>http://www.louischauvel.org </a:t>
            </a:r>
          </a:p>
        </p:txBody>
      </p:sp>
      <p:pic>
        <p:nvPicPr>
          <p:cNvPr id="2054" name="Picture 6">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4141" y="4350841"/>
            <a:ext cx="2081313" cy="10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25"/>
          <p:cNvSpPr>
            <a:spLocks noChangeArrowheads="1"/>
          </p:cNvSpPr>
          <p:nvPr/>
        </p:nvSpPr>
        <p:spPr bwMode="auto">
          <a:xfrm>
            <a:off x="0" y="-1588"/>
            <a:ext cx="184150" cy="460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atin typeface="Old English Text MT" pitchFamily="66" charset="0"/>
            </a:endParaRPr>
          </a:p>
        </p:txBody>
      </p:sp>
      <p:sp>
        <p:nvSpPr>
          <p:cNvPr id="2056" name="Rectangle 26"/>
          <p:cNvSpPr>
            <a:spLocks noChangeArrowheads="1"/>
          </p:cNvSpPr>
          <p:nvPr/>
        </p:nvSpPr>
        <p:spPr bwMode="auto">
          <a:xfrm>
            <a:off x="0" y="1643063"/>
            <a:ext cx="2254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200">
                <a:solidFill>
                  <a:srgbClr val="000000"/>
                </a:solidFill>
                <a:latin typeface="Old English Text MT" pitchFamily="66" charset="0"/>
                <a:cs typeface="Times New Roman" pitchFamily="18" charset="0"/>
              </a:rPr>
              <a:t> </a:t>
            </a:r>
            <a:endParaRPr lang="en-US">
              <a:latin typeface="Old English Text MT" pitchFamily="66" charset="0"/>
            </a:endParaRPr>
          </a:p>
        </p:txBody>
      </p:sp>
      <p:sp>
        <p:nvSpPr>
          <p:cNvPr id="2" name="Rectangle 1"/>
          <p:cNvSpPr/>
          <p:nvPr/>
        </p:nvSpPr>
        <p:spPr>
          <a:xfrm>
            <a:off x="313683" y="5373216"/>
            <a:ext cx="2922147" cy="461665"/>
          </a:xfrm>
          <a:prstGeom prst="rect">
            <a:avLst/>
          </a:prstGeom>
        </p:spPr>
        <p:txBody>
          <a:bodyPr wrap="none">
            <a:spAutoFit/>
          </a:bodyPr>
          <a:lstStyle/>
          <a:p>
            <a:r>
              <a:rPr lang="fr-FR" dirty="0" smtClean="0"/>
              <a:t>CUNY-LIS </a:t>
            </a:r>
            <a:r>
              <a:rPr lang="fr-FR" dirty="0" err="1" smtClean="0"/>
              <a:t>June</a:t>
            </a:r>
            <a:r>
              <a:rPr lang="fr-FR" dirty="0" smtClean="0"/>
              <a:t> 2017</a:t>
            </a:r>
            <a:endParaRPr lang="en-US" dirty="0"/>
          </a:p>
        </p:txBody>
      </p:sp>
      <p:sp>
        <p:nvSpPr>
          <p:cNvPr id="9" name="Rectangle 1"/>
          <p:cNvSpPr>
            <a:spLocks noChangeArrowheads="1"/>
          </p:cNvSpPr>
          <p:nvPr/>
        </p:nvSpPr>
        <p:spPr bwMode="auto">
          <a:xfrm>
            <a:off x="3471151" y="5373216"/>
            <a:ext cx="2407292"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r>
              <a:rPr lang="en-US" altLang="en-US" sz="1800" b="1" dirty="0">
                <a:latin typeface="Papyrus" pitchFamily="66" charset="0"/>
              </a:rPr>
              <a:t>IRSEI </a:t>
            </a:r>
            <a:br>
              <a:rPr lang="en-US" altLang="en-US" sz="1800" b="1" dirty="0">
                <a:latin typeface="Papyrus" pitchFamily="66" charset="0"/>
              </a:rPr>
            </a:br>
            <a:r>
              <a:rPr lang="en-US" altLang="en-US" sz="1800" b="1" dirty="0">
                <a:latin typeface="Papyrus" pitchFamily="66" charset="0"/>
              </a:rPr>
              <a:t>Institute for Research </a:t>
            </a:r>
            <a:br>
              <a:rPr lang="en-US" altLang="en-US" sz="1800" b="1" dirty="0">
                <a:latin typeface="Papyrus" pitchFamily="66" charset="0"/>
              </a:rPr>
            </a:br>
            <a:r>
              <a:rPr lang="en-US" altLang="en-US" sz="1800" b="1" dirty="0">
                <a:latin typeface="Papyrus" pitchFamily="66" charset="0"/>
              </a:rPr>
              <a:t>on  Socio-Economic  </a:t>
            </a:r>
            <a:br>
              <a:rPr lang="en-US" altLang="en-US" sz="1800" b="1" dirty="0">
                <a:latin typeface="Papyrus" pitchFamily="66" charset="0"/>
              </a:rPr>
            </a:br>
            <a:r>
              <a:rPr lang="en-US" altLang="en-US" sz="1800" b="1" dirty="0">
                <a:latin typeface="Papyrus" pitchFamily="66" charset="0"/>
              </a:rPr>
              <a:t>Inequality</a:t>
            </a:r>
          </a:p>
        </p:txBody>
      </p:sp>
      <p:pic>
        <p:nvPicPr>
          <p:cNvPr id="10" name="Picture 4" descr="Fonds National de la Recherche Luxembour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683" y="291149"/>
            <a:ext cx="3760224"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2" descr="Résultats de recherche d'images pour « lisdatacenter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683" y="1461932"/>
            <a:ext cx="1880112" cy="2139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651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body" idx="1"/>
          </p:nvPr>
        </p:nvSpPr>
        <p:spPr>
          <a:xfrm>
            <a:off x="200025" y="260350"/>
            <a:ext cx="9705975" cy="6597650"/>
          </a:xfrm>
          <a:noFill/>
        </p:spPr>
        <p:txBody>
          <a:bodyPr/>
          <a:lstStyle/>
          <a:p>
            <a:pPr marL="488950" lvl="1" indent="-323850">
              <a:spcBef>
                <a:spcPts val="500"/>
              </a:spcBef>
              <a:spcAft>
                <a:spcPts val="500"/>
              </a:spcAft>
              <a:buFont typeface="Zapf Dingbats" charset="2"/>
              <a:buNone/>
            </a:pPr>
            <a:endParaRPr lang="en-US" sz="2100" b="0" dirty="0" smtClean="0">
              <a:solidFill>
                <a:srgbClr val="000000"/>
              </a:solidFill>
            </a:endParaRPr>
          </a:p>
          <a:p>
            <a:pPr marL="488950" lvl="1" indent="-323850">
              <a:spcBef>
                <a:spcPts val="500"/>
              </a:spcBef>
              <a:spcAft>
                <a:spcPts val="500"/>
              </a:spcAft>
              <a:buFont typeface="Wingdings" pitchFamily="2" charset="2"/>
              <a:buChar char="Ø"/>
            </a:pPr>
            <a:r>
              <a:rPr lang="en-US" sz="2100" b="0" dirty="0" smtClean="0">
                <a:solidFill>
                  <a:srgbClr val="000000"/>
                </a:solidFill>
              </a:rPr>
              <a:t>www.louischauvel.org/TheMannheim.pdf</a:t>
            </a:r>
            <a:endParaRPr lang="en-US" sz="2100" b="0" dirty="0">
              <a:solidFill>
                <a:srgbClr val="000000"/>
              </a:solidFill>
            </a:endParaRPr>
          </a:p>
          <a:p>
            <a:pPr marL="488950" lvl="1" indent="-323850">
              <a:spcBef>
                <a:spcPts val="500"/>
              </a:spcBef>
              <a:spcAft>
                <a:spcPts val="500"/>
              </a:spcAft>
              <a:buFont typeface="Wingdings" pitchFamily="2" charset="2"/>
              <a:buChar char="Ø"/>
            </a:pPr>
            <a:r>
              <a:rPr lang="en-US" sz="2100" b="0" dirty="0">
                <a:solidFill>
                  <a:srgbClr val="000000"/>
                </a:solidFill>
              </a:rPr>
              <a:t>www.louischauvel.org/TheMead.pdf</a:t>
            </a:r>
          </a:p>
          <a:p>
            <a:pPr marL="488950" lvl="1" indent="-323850">
              <a:spcBef>
                <a:spcPts val="500"/>
              </a:spcBef>
              <a:spcAft>
                <a:spcPts val="500"/>
              </a:spcAft>
              <a:buFont typeface="Wingdings" pitchFamily="2" charset="2"/>
              <a:buChar char="Ø"/>
            </a:pPr>
            <a:r>
              <a:rPr lang="en-US" sz="2100" b="0" dirty="0" smtClean="0">
                <a:solidFill>
                  <a:srgbClr val="000000"/>
                </a:solidFill>
              </a:rPr>
              <a:t>www.louischauvel.org/TheRyder.pdf</a:t>
            </a:r>
          </a:p>
          <a:p>
            <a:pPr marL="488950" lvl="1" indent="-323850">
              <a:spcBef>
                <a:spcPts val="500"/>
              </a:spcBef>
              <a:spcAft>
                <a:spcPts val="500"/>
              </a:spcAft>
              <a:buFont typeface="Wingdings" pitchFamily="2" charset="2"/>
              <a:buChar char="Ø"/>
            </a:pPr>
            <a:r>
              <a:rPr lang="en-US" sz="2100" b="0" dirty="0">
                <a:solidFill>
                  <a:srgbClr val="000000"/>
                </a:solidFill>
              </a:rPr>
              <a:t>http://</a:t>
            </a:r>
            <a:r>
              <a:rPr lang="en-US" sz="2100" b="0" dirty="0" smtClean="0">
                <a:solidFill>
                  <a:srgbClr val="000000"/>
                </a:solidFill>
              </a:rPr>
              <a:t>davidcard.berkeley.edu/papers/vietnam-war-college.pdf</a:t>
            </a:r>
          </a:p>
          <a:p>
            <a:pPr marL="488950" lvl="1" indent="-323850">
              <a:spcBef>
                <a:spcPts val="500"/>
              </a:spcBef>
              <a:spcAft>
                <a:spcPts val="500"/>
              </a:spcAft>
              <a:buFont typeface="Wingdings" pitchFamily="2" charset="2"/>
              <a:buChar char="Ø"/>
            </a:pPr>
            <a:r>
              <a:rPr lang="en-US" sz="2100" b="0" dirty="0" smtClean="0">
                <a:solidFill>
                  <a:srgbClr val="000000"/>
                </a:solidFill>
              </a:rPr>
              <a:t>www.louischauvel.org/TheYANGASR2008.pdf</a:t>
            </a:r>
            <a:endParaRPr lang="en-US" sz="2100" b="0" dirty="0">
              <a:solidFill>
                <a:srgbClr val="000000"/>
              </a:solidFill>
            </a:endParaRPr>
          </a:p>
          <a:p>
            <a:pPr marL="822325" lvl="2" indent="-323850">
              <a:spcBef>
                <a:spcPts val="500"/>
              </a:spcBef>
              <a:spcAft>
                <a:spcPts val="500"/>
              </a:spcAft>
              <a:buFont typeface="Wingdings" pitchFamily="2" charset="2"/>
              <a:buChar char="Ø"/>
            </a:pPr>
            <a:endParaRPr lang="en-US" b="0" dirty="0">
              <a:solidFill>
                <a:srgbClr val="000000"/>
              </a:solidFill>
            </a:endParaRPr>
          </a:p>
        </p:txBody>
      </p:sp>
      <p:sp>
        <p:nvSpPr>
          <p:cNvPr id="4106" name="Rectangle 11"/>
          <p:cNvSpPr>
            <a:spLocks noChangeArrowheads="1"/>
          </p:cNvSpPr>
          <p:nvPr/>
        </p:nvSpPr>
        <p:spPr bwMode="auto">
          <a:xfrm>
            <a:off x="-160338" y="161925"/>
            <a:ext cx="442300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914400" lvl="1" indent="-457200">
              <a:spcBef>
                <a:spcPct val="20000"/>
              </a:spcBef>
              <a:buClr>
                <a:schemeClr val="tx1"/>
              </a:buClr>
              <a:buFont typeface="Zapf Dingbats" charset="2"/>
              <a:buNone/>
            </a:pPr>
            <a:r>
              <a:rPr lang="en-US" sz="3200" b="1" i="1" dirty="0" smtClean="0"/>
              <a:t>Important references </a:t>
            </a:r>
            <a:r>
              <a:rPr lang="en-US" sz="3200" dirty="0" smtClean="0"/>
              <a:t> </a:t>
            </a:r>
            <a:endParaRPr lang="en-US" sz="3200" dirty="0"/>
          </a:p>
        </p:txBody>
      </p:sp>
      <p:pic>
        <p:nvPicPr>
          <p:cNvPr id="17412" name="Picture 4" descr="Résultats de recherche d'images pour « margaret mea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2" y="2975215"/>
            <a:ext cx="4692203" cy="391016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0"/>
          <p:cNvSpPr>
            <a:spLocks noChangeArrowheads="1"/>
          </p:cNvSpPr>
          <p:nvPr/>
        </p:nvSpPr>
        <p:spPr bwMode="auto">
          <a:xfrm>
            <a:off x="200471" y="5792196"/>
            <a:ext cx="2083455" cy="83099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dirty="0" smtClean="0">
                <a:solidFill>
                  <a:srgbClr val="000000"/>
                </a:solidFill>
              </a:rPr>
              <a:t>Margaret Mead</a:t>
            </a:r>
            <a:r>
              <a:rPr lang="en-US" dirty="0">
                <a:solidFill>
                  <a:srgbClr val="000000"/>
                </a:solidFill>
              </a:rPr>
              <a:t/>
            </a:r>
            <a:br>
              <a:rPr lang="en-US" dirty="0">
                <a:solidFill>
                  <a:srgbClr val="000000"/>
                </a:solidFill>
              </a:rPr>
            </a:br>
            <a:r>
              <a:rPr lang="fr-FR" dirty="0">
                <a:solidFill>
                  <a:srgbClr val="000000"/>
                </a:solidFill>
              </a:rPr>
              <a:t> </a:t>
            </a:r>
            <a:r>
              <a:rPr lang="fr-FR" dirty="0" smtClean="0">
                <a:solidFill>
                  <a:srgbClr val="000000"/>
                </a:solidFill>
              </a:rPr>
              <a:t>1901-1978 </a:t>
            </a:r>
            <a:endParaRPr lang="fr-FR" dirty="0">
              <a:solidFill>
                <a:srgbClr val="000000"/>
              </a:solidFill>
            </a:endParaRPr>
          </a:p>
        </p:txBody>
      </p:sp>
      <p:sp>
        <p:nvSpPr>
          <p:cNvPr id="3" name="Rectangle 2"/>
          <p:cNvSpPr/>
          <p:nvPr/>
        </p:nvSpPr>
        <p:spPr>
          <a:xfrm>
            <a:off x="4232920" y="292586"/>
            <a:ext cx="5688632" cy="400110"/>
          </a:xfrm>
          <a:prstGeom prst="rect">
            <a:avLst/>
          </a:prstGeom>
        </p:spPr>
        <p:txBody>
          <a:bodyPr wrap="square">
            <a:spAutoFit/>
          </a:bodyPr>
          <a:lstStyle/>
          <a:p>
            <a:r>
              <a:rPr lang="en-US" altLang="en-US" sz="2000" u="sng" dirty="0"/>
              <a:t>http://www.louischauvel.org/frenchpolcultsoc.pdf</a:t>
            </a:r>
            <a:endParaRPr lang="en-US" sz="2000" dirty="0"/>
          </a:p>
        </p:txBody>
      </p:sp>
      <p:pic>
        <p:nvPicPr>
          <p:cNvPr id="296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0972" y="2996952"/>
            <a:ext cx="4860540" cy="4008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59025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2DD65AD-F45D-4B6E-B6E5-4E91C513E32C}" type="slidenum">
              <a:rPr lang="fr-FR" sz="1400"/>
              <a:pPr/>
              <a:t>11</a:t>
            </a:fld>
            <a:endParaRPr lang="fr-FR" sz="1400"/>
          </a:p>
        </p:txBody>
      </p:sp>
      <p:sp>
        <p:nvSpPr>
          <p:cNvPr id="5123" name="Rectangle 2"/>
          <p:cNvSpPr>
            <a:spLocks noChangeArrowheads="1"/>
          </p:cNvSpPr>
          <p:nvPr/>
        </p:nvSpPr>
        <p:spPr bwMode="auto">
          <a:xfrm>
            <a:off x="838200" y="188913"/>
            <a:ext cx="8723313"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marL="747713" lvl="3" defTabSz="957263">
              <a:spcBef>
                <a:spcPct val="20000"/>
              </a:spcBef>
              <a:tabLst>
                <a:tab pos="741363" algn="l"/>
              </a:tabLst>
            </a:pPr>
            <a:endParaRPr lang="fr-FR" sz="1000"/>
          </a:p>
          <a:p>
            <a:pPr defTabSz="957263">
              <a:spcBef>
                <a:spcPct val="20000"/>
              </a:spcBef>
              <a:spcAft>
                <a:spcPct val="100000"/>
              </a:spcAft>
              <a:tabLst>
                <a:tab pos="741363" algn="l"/>
              </a:tabLst>
            </a:pPr>
            <a:r>
              <a:rPr lang="fr-FR" sz="2500" b="1"/>
              <a:t>Socialization </a:t>
            </a:r>
            <a:r>
              <a:rPr lang="fr-FR" sz="2500" b="1" i="1"/>
              <a:t>versus </a:t>
            </a:r>
            <a:r>
              <a:rPr lang="fr-FR" sz="2500" b="1"/>
              <a:t>individual and collective history</a:t>
            </a:r>
            <a:endParaRPr lang="fr-FR" sz="3200" b="1"/>
          </a:p>
          <a:p>
            <a:pPr marL="582613" lvl="2" indent="-168275" defTabSz="957263">
              <a:spcBef>
                <a:spcPct val="20000"/>
              </a:spcBef>
              <a:buClr>
                <a:schemeClr val="tx1"/>
              </a:buClr>
              <a:buFontTx/>
              <a:buChar char="•"/>
              <a:tabLst>
                <a:tab pos="741363" algn="l"/>
              </a:tabLst>
            </a:pPr>
            <a:r>
              <a:rPr lang="fr-FR" sz="2000" b="1"/>
              <a:t>Life course and socialization</a:t>
            </a:r>
          </a:p>
          <a:p>
            <a:pPr marL="582613" lvl="2" indent="-168275" defTabSz="957263">
              <a:spcBef>
                <a:spcPct val="20000"/>
              </a:spcBef>
              <a:buClr>
                <a:schemeClr val="tx1"/>
              </a:buClr>
              <a:buFontTx/>
              <a:buChar char="•"/>
              <a:tabLst>
                <a:tab pos="741363" algn="l"/>
              </a:tabLst>
            </a:pPr>
            <a:r>
              <a:rPr lang="fr-FR" sz="2000" b="1"/>
              <a:t>Primary and secondary socialization</a:t>
            </a:r>
          </a:p>
          <a:p>
            <a:pPr marL="582613" lvl="2" indent="-168275" defTabSz="957263">
              <a:spcBef>
                <a:spcPct val="20000"/>
              </a:spcBef>
              <a:buClr>
                <a:schemeClr val="tx1"/>
              </a:buClr>
              <a:buFontTx/>
              <a:buChar char="•"/>
              <a:tabLst>
                <a:tab pos="741363" algn="l"/>
              </a:tabLst>
            </a:pPr>
            <a:r>
              <a:rPr lang="fr-FR" sz="2000" b="1"/>
              <a:t>The « transitionnal socialization »</a:t>
            </a:r>
          </a:p>
          <a:p>
            <a:pPr marL="582613" lvl="2" indent="-168275" defTabSz="957263">
              <a:spcBef>
                <a:spcPct val="20000"/>
              </a:spcBef>
              <a:buClr>
                <a:schemeClr val="tx1"/>
              </a:buClr>
              <a:buFontTx/>
              <a:buChar char="•"/>
              <a:tabLst>
                <a:tab pos="741363" algn="l"/>
              </a:tabLst>
            </a:pPr>
            <a:endParaRPr lang="fr-FR" sz="2000" b="1"/>
          </a:p>
          <a:p>
            <a:pPr marL="582613" lvl="2" indent="-168275" defTabSz="957263">
              <a:spcBef>
                <a:spcPct val="20000"/>
              </a:spcBef>
              <a:buClr>
                <a:schemeClr val="tx1"/>
              </a:buClr>
              <a:buFont typeface="Zapf Dingbats" charset="2"/>
              <a:buChar char="l"/>
              <a:tabLst>
                <a:tab pos="741363" algn="l"/>
              </a:tabLst>
            </a:pPr>
            <a:endParaRPr lang="fr-FR" sz="2000" b="1"/>
          </a:p>
          <a:p>
            <a:pPr marL="582613" lvl="2" indent="-168275" defTabSz="957263">
              <a:spcBef>
                <a:spcPct val="20000"/>
              </a:spcBef>
              <a:buClr>
                <a:schemeClr val="tx1"/>
              </a:buClr>
              <a:buFont typeface="Zapf Dingbats" charset="2"/>
              <a:buChar char="l"/>
              <a:tabLst>
                <a:tab pos="741363" algn="l"/>
              </a:tabLst>
            </a:pPr>
            <a:endParaRPr lang="fr-FR" sz="2000" b="1"/>
          </a:p>
          <a:p>
            <a:pPr marL="582613" lvl="2" indent="-168275" defTabSz="957263">
              <a:spcBef>
                <a:spcPct val="20000"/>
              </a:spcBef>
              <a:buClr>
                <a:schemeClr val="tx1"/>
              </a:buClr>
              <a:buFont typeface="Zapf Dingbats" charset="2"/>
              <a:buChar char="l"/>
              <a:tabLst>
                <a:tab pos="741363" algn="l"/>
              </a:tabLst>
            </a:pPr>
            <a:endParaRPr lang="fr-FR" sz="2000" b="1"/>
          </a:p>
          <a:p>
            <a:pPr marL="582613" lvl="2" indent="-168275" defTabSz="957263">
              <a:spcBef>
                <a:spcPct val="20000"/>
              </a:spcBef>
              <a:buClr>
                <a:schemeClr val="tx1"/>
              </a:buClr>
              <a:buFont typeface="Zapf Dingbats" charset="2"/>
              <a:buChar char="l"/>
              <a:tabLst>
                <a:tab pos="741363" algn="l"/>
              </a:tabLst>
            </a:pPr>
            <a:endParaRPr lang="fr-FR" sz="2000" b="1"/>
          </a:p>
          <a:p>
            <a:pPr marL="582613" lvl="2" indent="-168275" defTabSz="957263">
              <a:spcBef>
                <a:spcPct val="20000"/>
              </a:spcBef>
              <a:buClr>
                <a:schemeClr val="tx1"/>
              </a:buClr>
              <a:buFont typeface="Zapf Dingbats" charset="2"/>
              <a:buChar char="l"/>
              <a:tabLst>
                <a:tab pos="741363" algn="l"/>
              </a:tabLst>
            </a:pPr>
            <a:endParaRPr lang="fr-FR" sz="2000" b="1"/>
          </a:p>
          <a:p>
            <a:pPr marL="582613" lvl="2" indent="-168275" defTabSz="957263">
              <a:spcBef>
                <a:spcPct val="20000"/>
              </a:spcBef>
              <a:buClr>
                <a:schemeClr val="tx1"/>
              </a:buClr>
              <a:buFont typeface="Zapf Dingbats" charset="2"/>
              <a:buChar char="l"/>
              <a:tabLst>
                <a:tab pos="741363" algn="l"/>
              </a:tabLst>
            </a:pPr>
            <a:endParaRPr lang="fr-FR" sz="2000" b="1"/>
          </a:p>
          <a:p>
            <a:pPr marL="582613" lvl="2" indent="-168275" defTabSz="957263">
              <a:spcBef>
                <a:spcPct val="20000"/>
              </a:spcBef>
              <a:buClr>
                <a:schemeClr val="tx1"/>
              </a:buClr>
              <a:buFontTx/>
              <a:buChar char="•"/>
              <a:tabLst>
                <a:tab pos="741363" algn="l"/>
              </a:tabLst>
            </a:pPr>
            <a:r>
              <a:rPr lang="fr-FR" sz="2000" b="1"/>
              <a:t>Long term impact of the « transitionnal socialization » : </a:t>
            </a:r>
            <a:br>
              <a:rPr lang="fr-FR" sz="2000" b="1"/>
            </a:br>
            <a:r>
              <a:rPr lang="fr-FR" sz="2000" b="1"/>
              <a:t>« scar effect »</a:t>
            </a:r>
          </a:p>
          <a:p>
            <a:pPr marL="582613" lvl="2" indent="-168275" defTabSz="957263">
              <a:spcBef>
                <a:spcPct val="20000"/>
              </a:spcBef>
              <a:buClr>
                <a:schemeClr val="tx1"/>
              </a:buClr>
              <a:buFontTx/>
              <a:buChar char="•"/>
              <a:tabLst>
                <a:tab pos="741363" algn="l"/>
              </a:tabLst>
            </a:pPr>
            <a:r>
              <a:rPr lang="fr-FR" sz="2000" b="1"/>
              <a:t>History  and the constitution of a </a:t>
            </a:r>
            <a:r>
              <a:rPr lang="fr-FR" sz="2000" b="1" i="1"/>
              <a:t>Generationengeist</a:t>
            </a:r>
            <a:r>
              <a:rPr lang="fr-FR" sz="2000" b="1"/>
              <a:t> (spirit of generations) and of a </a:t>
            </a:r>
            <a:r>
              <a:rPr lang="fr-FR" sz="2000" b="1" i="1"/>
              <a:t>Generationenlage </a:t>
            </a:r>
            <a:r>
              <a:rPr lang="fr-FR" sz="2000" b="1"/>
              <a:t>(situation of generation) </a:t>
            </a:r>
          </a:p>
          <a:p>
            <a:pPr defTabSz="957263">
              <a:spcBef>
                <a:spcPct val="20000"/>
              </a:spcBef>
              <a:spcAft>
                <a:spcPct val="100000"/>
              </a:spcAft>
              <a:tabLst>
                <a:tab pos="741363" algn="l"/>
              </a:tabLst>
            </a:pPr>
            <a:endParaRPr lang="fr-FR" sz="1600" b="1"/>
          </a:p>
        </p:txBody>
      </p:sp>
      <p:sp>
        <p:nvSpPr>
          <p:cNvPr id="5124" name="Rectangle 3" descr="noir)"/>
          <p:cNvSpPr>
            <a:spLocks noChangeArrowheads="1"/>
          </p:cNvSpPr>
          <p:nvPr/>
        </p:nvSpPr>
        <p:spPr bwMode="auto">
          <a:xfrm>
            <a:off x="3886200" y="3863975"/>
            <a:ext cx="2057400" cy="304800"/>
          </a:xfrm>
          <a:prstGeom prst="rect">
            <a:avLst/>
          </a:prstGeom>
          <a:pattFill prst="ltUpDiag">
            <a:fgClr>
              <a:schemeClr val="accent1"/>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5" name="AutoShape 4"/>
          <p:cNvSpPr>
            <a:spLocks noChangeArrowheads="1"/>
          </p:cNvSpPr>
          <p:nvPr/>
        </p:nvSpPr>
        <p:spPr bwMode="auto">
          <a:xfrm>
            <a:off x="3733800" y="3863975"/>
            <a:ext cx="304800" cy="304800"/>
          </a:xfrm>
          <a:prstGeom prst="diamond">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6" name="AutoShape 5"/>
          <p:cNvSpPr>
            <a:spLocks noChangeArrowheads="1"/>
          </p:cNvSpPr>
          <p:nvPr/>
        </p:nvSpPr>
        <p:spPr bwMode="auto">
          <a:xfrm>
            <a:off x="5791200" y="3863975"/>
            <a:ext cx="304800" cy="304800"/>
          </a:xfrm>
          <a:prstGeom prst="diamond">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7" name="Rectangle 6"/>
          <p:cNvSpPr>
            <a:spLocks noChangeArrowheads="1"/>
          </p:cNvSpPr>
          <p:nvPr/>
        </p:nvSpPr>
        <p:spPr bwMode="auto">
          <a:xfrm>
            <a:off x="762000" y="2492375"/>
            <a:ext cx="8305800" cy="213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835591" name="Group 7"/>
          <p:cNvGraphicFramePr>
            <a:graphicFrameLocks noGrp="1"/>
          </p:cNvGraphicFramePr>
          <p:nvPr>
            <p:extLst>
              <p:ext uri="{D42A27DB-BD31-4B8C-83A1-F6EECF244321}">
                <p14:modId xmlns:p14="http://schemas.microsoft.com/office/powerpoint/2010/main" val="3779724888"/>
              </p:ext>
            </p:extLst>
          </p:nvPr>
        </p:nvGraphicFramePr>
        <p:xfrm>
          <a:off x="1066800" y="2797175"/>
          <a:ext cx="7756525" cy="1752600"/>
        </p:xfrm>
        <a:graphic>
          <a:graphicData uri="http://schemas.openxmlformats.org/drawingml/2006/table">
            <a:tbl>
              <a:tblPr/>
              <a:tblGrid>
                <a:gridCol w="2574925"/>
                <a:gridCol w="2286000"/>
                <a:gridCol w="2895600"/>
              </a:tblGrid>
              <a:tr h="1752600">
                <a:tc>
                  <a:txBody>
                    <a:body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fr-FR" altLang="ja-JP" sz="1700" b="1" i="0" u="none" strike="noStrike" cap="none" normalizeH="0" baseline="0" dirty="0" err="1" smtClean="0">
                          <a:ln>
                            <a:noFill/>
                          </a:ln>
                          <a:solidFill>
                            <a:schemeClr val="tx1"/>
                          </a:solidFill>
                          <a:effectLst/>
                          <a:latin typeface="Times New Roman" pitchFamily="18" charset="0"/>
                          <a:ea typeface="MS PGothic" pitchFamily="34" charset="-128"/>
                        </a:rPr>
                        <a:t>Primary</a:t>
                      </a:r>
                      <a:r>
                        <a:rPr kumimoji="0" lang="fr-FR" altLang="ja-JP" sz="1700" b="1" i="0" u="none" strike="noStrike" cap="none" normalizeH="0" baseline="0" dirty="0" smtClean="0">
                          <a:ln>
                            <a:noFill/>
                          </a:ln>
                          <a:solidFill>
                            <a:schemeClr val="tx1"/>
                          </a:solidFill>
                          <a:effectLst/>
                          <a:latin typeface="Times New Roman" pitchFamily="18" charset="0"/>
                          <a:ea typeface="MS PGothic" pitchFamily="34" charset="-128"/>
                        </a:rPr>
                        <a:t> </a:t>
                      </a:r>
                      <a:r>
                        <a:rPr kumimoji="0" lang="fr-FR" altLang="ja-JP" sz="1700" b="1" i="0" u="none" strike="noStrike" cap="none" normalizeH="0" baseline="0" dirty="0" err="1" smtClean="0">
                          <a:ln>
                            <a:noFill/>
                          </a:ln>
                          <a:solidFill>
                            <a:schemeClr val="tx1"/>
                          </a:solidFill>
                          <a:effectLst/>
                          <a:latin typeface="Times New Roman" pitchFamily="18" charset="0"/>
                          <a:ea typeface="MS PGothic" pitchFamily="34" charset="-128"/>
                        </a:rPr>
                        <a:t>socialization</a:t>
                      </a:r>
                      <a:r>
                        <a:rPr kumimoji="0" lang="fr-FR" altLang="ja-JP" sz="1700" b="1" i="0" u="none" strike="noStrike" cap="none" normalizeH="0" baseline="0" dirty="0" smtClean="0">
                          <a:ln>
                            <a:noFill/>
                          </a:ln>
                          <a:solidFill>
                            <a:schemeClr val="tx1"/>
                          </a:solidFill>
                          <a:effectLst/>
                          <a:latin typeface="Times New Roman" pitchFamily="18" charset="0"/>
                          <a:ea typeface="MS PGothic" pitchFamily="34" charset="-128"/>
                        </a:rPr>
                        <a:t> </a:t>
                      </a:r>
                    </a:p>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fr-FR" altLang="ja-JP" sz="1700" b="0" i="0" u="none" strike="noStrike" cap="none" normalizeH="0" baseline="0" dirty="0" err="1" smtClean="0">
                          <a:ln>
                            <a:noFill/>
                          </a:ln>
                          <a:solidFill>
                            <a:schemeClr val="tx1"/>
                          </a:solidFill>
                          <a:effectLst/>
                          <a:latin typeface="Times New Roman" pitchFamily="18" charset="0"/>
                          <a:ea typeface="MS PGothic" pitchFamily="34" charset="-128"/>
                        </a:rPr>
                        <a:t>Until</a:t>
                      </a:r>
                      <a:r>
                        <a:rPr kumimoji="0" lang="fr-FR" altLang="ja-JP" sz="1700" b="0" i="0" u="none" strike="noStrike" cap="none" normalizeH="0" baseline="0" dirty="0" smtClean="0">
                          <a:ln>
                            <a:noFill/>
                          </a:ln>
                          <a:solidFill>
                            <a:schemeClr val="tx1"/>
                          </a:solidFill>
                          <a:effectLst/>
                          <a:latin typeface="Times New Roman" pitchFamily="18" charset="0"/>
                          <a:ea typeface="MS PGothic" pitchFamily="34" charset="-128"/>
                        </a:rPr>
                        <a:t> end of </a:t>
                      </a:r>
                      <a:r>
                        <a:rPr kumimoji="0" lang="fr-FR" altLang="ja-JP" sz="1700" b="0" i="0" u="none" strike="noStrike" cap="none" normalizeH="0" baseline="0" dirty="0" err="1" smtClean="0">
                          <a:ln>
                            <a:noFill/>
                          </a:ln>
                          <a:solidFill>
                            <a:schemeClr val="tx1"/>
                          </a:solidFill>
                          <a:effectLst/>
                          <a:latin typeface="Times New Roman" pitchFamily="18" charset="0"/>
                          <a:ea typeface="MS PGothic" pitchFamily="34" charset="-128"/>
                        </a:rPr>
                        <a:t>compulsory</a:t>
                      </a:r>
                      <a:r>
                        <a:rPr kumimoji="0" lang="fr-FR" altLang="ja-JP" sz="1700" b="0" i="0" u="none" strike="noStrike" cap="none" normalizeH="0" baseline="0" dirty="0" smtClean="0">
                          <a:ln>
                            <a:noFill/>
                          </a:ln>
                          <a:solidFill>
                            <a:schemeClr val="tx1"/>
                          </a:solidFill>
                          <a:effectLst/>
                          <a:latin typeface="Times New Roman" pitchFamily="18" charset="0"/>
                          <a:ea typeface="MS PGothic" pitchFamily="34" charset="-128"/>
                        </a:rPr>
                        <a:t> </a:t>
                      </a:r>
                      <a:r>
                        <a:rPr kumimoji="0" lang="fr-FR" altLang="ja-JP" sz="1700" b="0" i="0" u="none" strike="noStrike" cap="none" normalizeH="0" baseline="0" dirty="0" err="1" smtClean="0">
                          <a:ln>
                            <a:noFill/>
                          </a:ln>
                          <a:solidFill>
                            <a:schemeClr val="tx1"/>
                          </a:solidFill>
                          <a:effectLst/>
                          <a:latin typeface="Times New Roman" pitchFamily="18" charset="0"/>
                          <a:ea typeface="MS PGothic" pitchFamily="34" charset="-128"/>
                        </a:rPr>
                        <a:t>secondary</a:t>
                      </a:r>
                      <a:r>
                        <a:rPr kumimoji="0" lang="fr-FR" altLang="ja-JP" sz="1700" b="0" i="0" u="none" strike="noStrike" cap="none" normalizeH="0" baseline="0" dirty="0" smtClean="0">
                          <a:ln>
                            <a:noFill/>
                          </a:ln>
                          <a:solidFill>
                            <a:schemeClr val="tx1"/>
                          </a:solidFill>
                          <a:effectLst/>
                          <a:latin typeface="Times New Roman" pitchFamily="18" charset="0"/>
                          <a:ea typeface="MS PGothic" pitchFamily="34" charset="-128"/>
                        </a:rPr>
                        <a:t> </a:t>
                      </a:r>
                      <a:r>
                        <a:rPr kumimoji="0" lang="fr-FR" altLang="ja-JP" sz="1700" b="0" i="0" u="none" strike="noStrike" cap="none" normalizeH="0" baseline="0" dirty="0" err="1" smtClean="0">
                          <a:ln>
                            <a:noFill/>
                          </a:ln>
                          <a:solidFill>
                            <a:schemeClr val="tx1"/>
                          </a:solidFill>
                          <a:effectLst/>
                          <a:latin typeface="Times New Roman" pitchFamily="18" charset="0"/>
                          <a:ea typeface="MS PGothic" pitchFamily="34" charset="-128"/>
                        </a:rPr>
                        <a:t>education</a:t>
                      </a:r>
                      <a:r>
                        <a:rPr kumimoji="0" lang="fr-FR" altLang="ja-JP" sz="1700" b="0" i="0" u="none" strike="noStrike" cap="none" normalizeH="0" baseline="0" dirty="0" smtClean="0">
                          <a:ln>
                            <a:noFill/>
                          </a:ln>
                          <a:solidFill>
                            <a:schemeClr val="tx1"/>
                          </a:solidFill>
                          <a:effectLst/>
                          <a:latin typeface="Times New Roman" pitchFamily="18" charset="0"/>
                          <a:ea typeface="MS PGothic" pitchFamily="34" charset="-128"/>
                        </a:rPr>
                        <a:t> (?)</a:t>
                      </a:r>
                      <a:endParaRPr kumimoji="0" lang="fr-FR" sz="1700" b="0" i="0" u="none" strike="noStrike" cap="none" normalizeH="0" baseline="0" dirty="0" smtClean="0">
                        <a:ln>
                          <a:noFill/>
                        </a:ln>
                        <a:solidFill>
                          <a:schemeClr val="tx1"/>
                        </a:solidFill>
                        <a:effectLst/>
                        <a:latin typeface="Times New Roman" pitchFamily="18" charset="0"/>
                        <a:ea typeface="MS PGothic" pitchFamily="34" charset="-128"/>
                      </a:endParaRPr>
                    </a:p>
                  </a:txBody>
                  <a:tcPr horzOverflow="overflow">
                    <a:lnL cap="flat">
                      <a:noFill/>
                    </a:lnL>
                    <a:lnR>
                      <a:noFill/>
                    </a:lnR>
                    <a:lnT cap="flat">
                      <a:noFill/>
                    </a:lnT>
                    <a:lnB cap="flat">
                      <a:noFill/>
                    </a:lnB>
                    <a:lnTlToBr>
                      <a:noFill/>
                    </a:lnTlToBr>
                    <a:lnBlToTr>
                      <a:noFill/>
                    </a:lnBlToTr>
                    <a:noFill/>
                  </a:tcPr>
                </a:tc>
                <a:tc>
                  <a:txBody>
                    <a:body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fr-FR" altLang="ja-JP" sz="1700" b="1" i="0" u="none" strike="noStrike" cap="none" normalizeH="0" baseline="0" smtClean="0">
                          <a:ln>
                            <a:noFill/>
                          </a:ln>
                          <a:solidFill>
                            <a:schemeClr val="tx1"/>
                          </a:solidFill>
                          <a:effectLst/>
                          <a:latin typeface="Times New Roman" pitchFamily="18" charset="0"/>
                          <a:ea typeface="MS PGothic" pitchFamily="34" charset="-128"/>
                        </a:rPr>
                        <a:t>Transitionnal socialization</a:t>
                      </a:r>
                      <a:endParaRPr kumimoji="0" lang="fr-FR" sz="1700" b="0" i="0" u="none" strike="noStrike" cap="none" normalizeH="0" baseline="0" smtClean="0">
                        <a:ln>
                          <a:noFill/>
                        </a:ln>
                        <a:solidFill>
                          <a:schemeClr val="tx1"/>
                        </a:solidFill>
                        <a:effectLst/>
                        <a:latin typeface="Times New Roman" pitchFamily="18" charset="0"/>
                        <a:ea typeface="MS PGothic" pitchFamily="34" charset="-128"/>
                      </a:endParaRPr>
                    </a:p>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endParaRPr kumimoji="0" lang="fr-FR" sz="1700" b="0" i="0" u="none" strike="noStrike" cap="none" normalizeH="0" baseline="0" smtClean="0">
                        <a:ln>
                          <a:noFill/>
                        </a:ln>
                        <a:solidFill>
                          <a:schemeClr val="tx1"/>
                        </a:solidFill>
                        <a:effectLst/>
                        <a:latin typeface="Times New Roman" pitchFamily="18" charset="0"/>
                        <a:ea typeface="MS PGothic" pitchFamily="34" charset="-128"/>
                      </a:endParaRPr>
                    </a:p>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endParaRPr kumimoji="0" lang="fr-FR" sz="1700" b="1" i="0" u="none" strike="noStrike" cap="none" normalizeH="0" baseline="0" smtClean="0">
                        <a:ln>
                          <a:noFill/>
                        </a:ln>
                        <a:solidFill>
                          <a:schemeClr val="tx1"/>
                        </a:solidFill>
                        <a:effectLst/>
                        <a:latin typeface="Times New Roman" pitchFamily="18" charset="0"/>
                        <a:ea typeface="MS PGothic" pitchFamily="34" charset="-128"/>
                      </a:endParaRP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fr-FR" altLang="ja-JP" sz="1700" b="1" i="0" u="none" strike="noStrike" cap="none" normalizeH="0" baseline="0" dirty="0" err="1" smtClean="0">
                          <a:ln>
                            <a:noFill/>
                          </a:ln>
                          <a:solidFill>
                            <a:schemeClr val="tx1"/>
                          </a:solidFill>
                          <a:effectLst/>
                          <a:latin typeface="Times New Roman" pitchFamily="18" charset="0"/>
                          <a:ea typeface="MS PGothic" pitchFamily="34" charset="-128"/>
                        </a:rPr>
                        <a:t>Secondary</a:t>
                      </a:r>
                      <a:r>
                        <a:rPr kumimoji="0" lang="fr-FR" altLang="ja-JP" sz="1700" b="1" i="0" u="none" strike="noStrike" cap="none" normalizeH="0" baseline="0" dirty="0" smtClean="0">
                          <a:ln>
                            <a:noFill/>
                          </a:ln>
                          <a:solidFill>
                            <a:schemeClr val="tx1"/>
                          </a:solidFill>
                          <a:effectLst/>
                          <a:latin typeface="Times New Roman" pitchFamily="18" charset="0"/>
                          <a:ea typeface="MS PGothic" pitchFamily="34" charset="-128"/>
                        </a:rPr>
                        <a:t> </a:t>
                      </a:r>
                      <a:r>
                        <a:rPr kumimoji="0" lang="fr-FR" altLang="ja-JP" sz="1700" b="1" i="0" u="none" strike="noStrike" cap="none" normalizeH="0" baseline="0" dirty="0" err="1" smtClean="0">
                          <a:ln>
                            <a:noFill/>
                          </a:ln>
                          <a:solidFill>
                            <a:schemeClr val="tx1"/>
                          </a:solidFill>
                          <a:effectLst/>
                          <a:latin typeface="Times New Roman" pitchFamily="18" charset="0"/>
                          <a:ea typeface="MS PGothic" pitchFamily="34" charset="-128"/>
                        </a:rPr>
                        <a:t>socialization</a:t>
                      </a:r>
                      <a:endParaRPr kumimoji="0" lang="fr-FR" altLang="ja-JP" sz="1700" b="1" i="0" u="none" strike="noStrike" cap="none" normalizeH="0" baseline="0" dirty="0" smtClean="0">
                        <a:ln>
                          <a:noFill/>
                        </a:ln>
                        <a:solidFill>
                          <a:schemeClr val="tx1"/>
                        </a:solidFill>
                        <a:effectLst/>
                        <a:latin typeface="Times New Roman" pitchFamily="18" charset="0"/>
                        <a:ea typeface="MS PGothic" pitchFamily="34" charset="-128"/>
                      </a:endParaRPr>
                    </a:p>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fr-FR" altLang="ja-JP" sz="1700" b="0" i="0" u="none" strike="noStrike" cap="none" normalizeH="0" baseline="0" dirty="0" smtClean="0">
                          <a:ln>
                            <a:noFill/>
                          </a:ln>
                          <a:solidFill>
                            <a:schemeClr val="tx1"/>
                          </a:solidFill>
                          <a:effectLst/>
                          <a:latin typeface="Times New Roman" pitchFamily="18" charset="0"/>
                          <a:ea typeface="MS PGothic" pitchFamily="34" charset="-128"/>
                        </a:rPr>
                        <a:t>« </a:t>
                      </a:r>
                      <a:r>
                        <a:rPr kumimoji="0" lang="fr-FR" altLang="ja-JP" sz="1700" b="0" i="0" u="none" strike="noStrike" cap="none" normalizeH="0" baseline="0" dirty="0" err="1" smtClean="0">
                          <a:ln>
                            <a:noFill/>
                          </a:ln>
                          <a:solidFill>
                            <a:schemeClr val="tx1"/>
                          </a:solidFill>
                          <a:effectLst/>
                          <a:latin typeface="Times New Roman" pitchFamily="18" charset="0"/>
                          <a:ea typeface="MS PGothic" pitchFamily="34" charset="-128"/>
                        </a:rPr>
                        <a:t>adulthood</a:t>
                      </a:r>
                      <a:r>
                        <a:rPr kumimoji="0" lang="fr-FR" altLang="ja-JP" sz="1700" b="0" i="0" u="none" strike="noStrike" cap="none" normalizeH="0" baseline="0" dirty="0" smtClean="0">
                          <a:ln>
                            <a:noFill/>
                          </a:ln>
                          <a:solidFill>
                            <a:schemeClr val="tx1"/>
                          </a:solidFill>
                          <a:effectLst/>
                          <a:latin typeface="Times New Roman" pitchFamily="18" charset="0"/>
                          <a:ea typeface="MS PGothic" pitchFamily="34" charset="-128"/>
                        </a:rPr>
                        <a:t> »</a:t>
                      </a:r>
                      <a:endParaRPr kumimoji="0" lang="fr-FR" sz="1700" b="0" i="0" u="none" strike="noStrike" cap="none" normalizeH="0" baseline="0" dirty="0" smtClean="0">
                        <a:ln>
                          <a:noFill/>
                        </a:ln>
                        <a:solidFill>
                          <a:schemeClr val="tx1"/>
                        </a:solidFill>
                        <a:effectLst/>
                        <a:latin typeface="Times New Roman" pitchFamily="18" charset="0"/>
                        <a:ea typeface="MS PGothic" pitchFamily="34" charset="-128"/>
                      </a:endParaRPr>
                    </a:p>
                  </a:txBody>
                  <a:tcPr horzOverflow="overflow">
                    <a:lnL>
                      <a:noFill/>
                    </a:lnL>
                    <a:lnR cap="flat">
                      <a:noFill/>
                    </a:lnR>
                    <a:lnT cap="flat">
                      <a:noFill/>
                    </a:lnT>
                    <a:lnB cap="flat">
                      <a:noFill/>
                    </a:lnB>
                    <a:lnTlToBr>
                      <a:noFill/>
                    </a:lnTlToBr>
                    <a:lnBlToTr>
                      <a:noFill/>
                    </a:lnBlToTr>
                    <a:noFill/>
                  </a:tcPr>
                </a:tc>
              </a:tr>
            </a:tbl>
          </a:graphicData>
        </a:graphic>
      </p:graphicFrame>
      <p:sp>
        <p:nvSpPr>
          <p:cNvPr id="5132" name="Line 19"/>
          <p:cNvSpPr>
            <a:spLocks noChangeShapeType="1"/>
          </p:cNvSpPr>
          <p:nvPr/>
        </p:nvSpPr>
        <p:spPr bwMode="auto">
          <a:xfrm>
            <a:off x="1295400" y="4016375"/>
            <a:ext cx="73152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3" name="Rectangle 20"/>
          <p:cNvSpPr>
            <a:spLocks noChangeArrowheads="1"/>
          </p:cNvSpPr>
          <p:nvPr/>
        </p:nvSpPr>
        <p:spPr bwMode="auto">
          <a:xfrm>
            <a:off x="4648200" y="4200525"/>
            <a:ext cx="198120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marL="747713" lvl="3" algn="r" defTabSz="957263">
              <a:spcBef>
                <a:spcPts val="300"/>
              </a:spcBef>
              <a:spcAft>
                <a:spcPts val="300"/>
              </a:spcAft>
              <a:tabLst>
                <a:tab pos="741363" algn="l"/>
              </a:tabLst>
            </a:pPr>
            <a:r>
              <a:rPr lang="fr-FR" altLang="ja-JP" sz="1600" b="1">
                <a:solidFill>
                  <a:srgbClr val="000000"/>
                </a:solidFill>
                <a:ea typeface="MS PGothic" pitchFamily="34" charset="-128"/>
                <a:cs typeface="Times New Roman" pitchFamily="18" charset="0"/>
              </a:rPr>
              <a:t>25-30 y.o.</a:t>
            </a:r>
            <a:endParaRPr lang="en-US" altLang="ja-JP" sz="1600">
              <a:solidFill>
                <a:srgbClr val="000000"/>
              </a:solidFill>
              <a:ea typeface="MS PGothic" pitchFamily="34" charset="-128"/>
              <a:cs typeface="Times New Roman" pitchFamily="18" charset="0"/>
            </a:endParaRPr>
          </a:p>
        </p:txBody>
      </p:sp>
      <p:sp>
        <p:nvSpPr>
          <p:cNvPr id="5134" name="Rectangle 21"/>
          <p:cNvSpPr>
            <a:spLocks noChangeArrowheads="1"/>
          </p:cNvSpPr>
          <p:nvPr/>
        </p:nvSpPr>
        <p:spPr bwMode="auto">
          <a:xfrm>
            <a:off x="3581400" y="4200525"/>
            <a:ext cx="106680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defTabSz="957263">
              <a:spcBef>
                <a:spcPts val="300"/>
              </a:spcBef>
              <a:spcAft>
                <a:spcPts val="600"/>
              </a:spcAft>
              <a:tabLst>
                <a:tab pos="741363" algn="l"/>
              </a:tabLst>
            </a:pPr>
            <a:r>
              <a:rPr lang="fr-FR" altLang="ja-JP" sz="1600" b="1">
                <a:solidFill>
                  <a:srgbClr val="000000"/>
                </a:solidFill>
                <a:ea typeface="MS PGothic" pitchFamily="34" charset="-128"/>
                <a:cs typeface="Times New Roman" pitchFamily="18" charset="0"/>
              </a:rPr>
              <a:t>16-18 y.o.</a:t>
            </a:r>
            <a:endParaRPr lang="fr-FR" sz="1600">
              <a:solidFill>
                <a:srgbClr val="000000"/>
              </a:solidFill>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AE66F4D6-7A1E-4C0A-A483-BA4B07BD7909}" type="slidenum">
              <a:rPr lang="fr-FR" sz="1400"/>
              <a:pPr/>
              <a:t>12</a:t>
            </a:fld>
            <a:endParaRPr lang="fr-FR" sz="1400"/>
          </a:p>
        </p:txBody>
      </p:sp>
      <p:sp>
        <p:nvSpPr>
          <p:cNvPr id="9219" name="Rectangle 2"/>
          <p:cNvSpPr>
            <a:spLocks noChangeArrowheads="1"/>
          </p:cNvSpPr>
          <p:nvPr/>
        </p:nvSpPr>
        <p:spPr bwMode="auto">
          <a:xfrm>
            <a:off x="838202" y="260350"/>
            <a:ext cx="8723313"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marL="747713" lvl="3" algn="l" defTabSz="957263">
              <a:spcBef>
                <a:spcPct val="20000"/>
              </a:spcBef>
              <a:tabLst>
                <a:tab pos="741363" algn="l"/>
              </a:tabLst>
            </a:pPr>
            <a:endParaRPr lang="fr-FR" sz="900" dirty="0"/>
          </a:p>
          <a:p>
            <a:pPr algn="l" defTabSz="957263">
              <a:spcBef>
                <a:spcPct val="20000"/>
              </a:spcBef>
              <a:spcAft>
                <a:spcPct val="100000"/>
              </a:spcAft>
              <a:tabLst>
                <a:tab pos="741363" algn="l"/>
              </a:tabLst>
            </a:pPr>
            <a:r>
              <a:rPr lang="fr-FR" sz="2100" b="1" dirty="0" err="1"/>
              <a:t>Material</a:t>
            </a:r>
            <a:r>
              <a:rPr lang="fr-FR" sz="2100" b="1" dirty="0"/>
              <a:t>-objective or </a:t>
            </a:r>
            <a:r>
              <a:rPr lang="fr-FR" sz="2100" b="1" dirty="0" err="1"/>
              <a:t>political</a:t>
            </a:r>
            <a:r>
              <a:rPr lang="fr-FR" sz="2100" b="1" dirty="0"/>
              <a:t>-cultural </a:t>
            </a:r>
            <a:r>
              <a:rPr lang="fr-FR" sz="2100" b="1" dirty="0" err="1"/>
              <a:t>generations</a:t>
            </a:r>
            <a:r>
              <a:rPr lang="fr-FR" sz="2100" b="1" dirty="0"/>
              <a:t>?... Or all of </a:t>
            </a:r>
            <a:r>
              <a:rPr lang="fr-FR" sz="2100" b="1" dirty="0" err="1"/>
              <a:t>that</a:t>
            </a:r>
            <a:r>
              <a:rPr lang="fr-FR" sz="2100" b="1" dirty="0"/>
              <a:t>  </a:t>
            </a:r>
            <a:endParaRPr lang="fr-FR" sz="2800" b="1" dirty="0"/>
          </a:p>
          <a:p>
            <a:pPr marL="582613" lvl="2" indent="-168275" algn="l" defTabSz="957263">
              <a:spcBef>
                <a:spcPct val="20000"/>
              </a:spcBef>
              <a:buClr>
                <a:schemeClr val="tx1"/>
              </a:buClr>
              <a:buFont typeface="Wingdings" pitchFamily="2" charset="2"/>
              <a:buChar char="Ø"/>
              <a:tabLst>
                <a:tab pos="741363" algn="l"/>
              </a:tabLst>
            </a:pPr>
            <a:r>
              <a:rPr lang="fr-FR" sz="2000" b="1" dirty="0"/>
              <a:t>Karl Mannheim</a:t>
            </a:r>
          </a:p>
          <a:p>
            <a:pPr marL="582613" lvl="2" indent="-168275" algn="l" defTabSz="957263">
              <a:spcBef>
                <a:spcPct val="20000"/>
              </a:spcBef>
              <a:buClr>
                <a:schemeClr val="tx1"/>
              </a:buClr>
              <a:buFont typeface="Zapf Dingbats" charset="2"/>
              <a:buChar char="l"/>
              <a:tabLst>
                <a:tab pos="741363" algn="l"/>
              </a:tabLst>
            </a:pPr>
            <a:r>
              <a:rPr lang="fr-FR" sz="2000" b="1" dirty="0"/>
              <a:t>The impact of new social </a:t>
            </a:r>
            <a:r>
              <a:rPr lang="fr-FR" sz="2000" b="1" dirty="0" err="1"/>
              <a:t>contexts</a:t>
            </a:r>
            <a:r>
              <a:rPr lang="fr-FR" sz="2000" b="1" dirty="0"/>
              <a:t> on the </a:t>
            </a:r>
            <a:r>
              <a:rPr lang="fr-FR" sz="2000" b="1" dirty="0" err="1"/>
              <a:t>young</a:t>
            </a:r>
            <a:r>
              <a:rPr lang="fr-FR" sz="2000" b="1" dirty="0"/>
              <a:t>: </a:t>
            </a:r>
          </a:p>
          <a:p>
            <a:pPr marL="582613" lvl="2" indent="-168275" defTabSz="957263">
              <a:spcBef>
                <a:spcPct val="20000"/>
              </a:spcBef>
              <a:buClr>
                <a:schemeClr val="tx1"/>
              </a:buClr>
              <a:tabLst>
                <a:tab pos="741363" algn="l"/>
              </a:tabLst>
            </a:pPr>
            <a:r>
              <a:rPr lang="fr-FR" sz="2000" b="1" dirty="0" smtClean="0"/>
              <a:t>«</a:t>
            </a:r>
            <a:r>
              <a:rPr lang="en-US" sz="2000" b="1" dirty="0"/>
              <a:t>Mental data are of sociological </a:t>
            </a:r>
            <a:r>
              <a:rPr lang="en-US" sz="2000" b="1" dirty="0" smtClean="0"/>
              <a:t>importance not </a:t>
            </a:r>
            <a:r>
              <a:rPr lang="en-US" sz="2000" b="1" dirty="0"/>
              <a:t>only because of their actual content, but also because they </a:t>
            </a:r>
            <a:r>
              <a:rPr lang="en-US" sz="2000" b="1" dirty="0" smtClean="0"/>
              <a:t>cause the </a:t>
            </a:r>
            <a:r>
              <a:rPr lang="en-US" sz="2000" b="1" dirty="0"/>
              <a:t>individuals sharing them to form one group—they have a socializing </a:t>
            </a:r>
            <a:r>
              <a:rPr lang="en-US" sz="2000" b="1" dirty="0" smtClean="0"/>
              <a:t>effect</a:t>
            </a:r>
            <a:r>
              <a:rPr lang="fr-FR" sz="2000" b="1" dirty="0" smtClean="0"/>
              <a:t>».  (…</a:t>
            </a:r>
            <a:r>
              <a:rPr lang="de-DE" sz="2000" b="1" i="1" dirty="0" smtClean="0"/>
              <a:t>dass sie die Einzelnen zur Gruppe verbinden, „sozialisierend“ wirken</a:t>
            </a:r>
            <a:r>
              <a:rPr lang="de-DE" sz="2000" b="1" dirty="0" smtClean="0"/>
              <a:t> </a:t>
            </a:r>
            <a:r>
              <a:rPr lang="fr-FR" sz="2000" b="1" dirty="0" smtClean="0"/>
              <a:t>) </a:t>
            </a:r>
            <a:br>
              <a:rPr lang="fr-FR" sz="2000" b="1" dirty="0" smtClean="0"/>
            </a:br>
            <a:r>
              <a:rPr lang="de-DE" altLang="ja-JP" sz="1900" dirty="0" smtClean="0">
                <a:solidFill>
                  <a:srgbClr val="000000"/>
                </a:solidFill>
                <a:ea typeface="MS PGothic" pitchFamily="34" charset="-128"/>
              </a:rPr>
              <a:t>(K. Mannheim, </a:t>
            </a:r>
            <a:r>
              <a:rPr lang="de-DE" altLang="ja-JP" sz="1900" i="1" dirty="0" smtClean="0">
                <a:solidFill>
                  <a:srgbClr val="000000"/>
                </a:solidFill>
                <a:ea typeface="MS PGothic" pitchFamily="34" charset="-128"/>
              </a:rPr>
              <a:t>Das Problem der Generationen</a:t>
            </a:r>
            <a:r>
              <a:rPr lang="de-DE" altLang="ja-JP" sz="1900" dirty="0" smtClean="0">
                <a:solidFill>
                  <a:srgbClr val="000000"/>
                </a:solidFill>
                <a:ea typeface="MS PGothic" pitchFamily="34" charset="-128"/>
              </a:rPr>
              <a:t>, 1928)</a:t>
            </a:r>
            <a:endParaRPr lang="fr-FR" sz="2000" b="1" dirty="0" smtClean="0"/>
          </a:p>
          <a:p>
            <a:pPr marL="582613" lvl="2" indent="-168275" algn="l" defTabSz="957263">
              <a:spcBef>
                <a:spcPct val="20000"/>
              </a:spcBef>
              <a:buClr>
                <a:schemeClr val="tx1"/>
              </a:buClr>
              <a:buFont typeface="Wingdings" pitchFamily="2" charset="2"/>
              <a:buChar char="Ø"/>
              <a:tabLst>
                <a:tab pos="741363" algn="l"/>
              </a:tabLst>
            </a:pPr>
            <a:r>
              <a:rPr lang="fr-FR" sz="2000" b="1" dirty="0" smtClean="0"/>
              <a:t>QUESTION </a:t>
            </a:r>
            <a:r>
              <a:rPr lang="fr-FR" sz="2000" b="1" dirty="0"/>
              <a:t>1</a:t>
            </a:r>
            <a:br>
              <a:rPr lang="fr-FR" sz="2000" b="1" dirty="0"/>
            </a:br>
            <a:r>
              <a:rPr lang="fr-FR" sz="2000" b="1" dirty="0" err="1"/>
              <a:t>From</a:t>
            </a:r>
            <a:r>
              <a:rPr lang="fr-FR" sz="2000" b="1" dirty="0"/>
              <a:t> </a:t>
            </a:r>
            <a:r>
              <a:rPr lang="fr-FR" sz="2000" b="1" dirty="0" err="1"/>
              <a:t>cohort</a:t>
            </a:r>
            <a:r>
              <a:rPr lang="fr-FR" sz="2000" b="1" dirty="0"/>
              <a:t> to </a:t>
            </a:r>
            <a:r>
              <a:rPr lang="fr-FR" sz="2000" b="1" dirty="0" err="1"/>
              <a:t>generations</a:t>
            </a:r>
            <a:r>
              <a:rPr lang="fr-FR" sz="2000" b="1" dirty="0"/>
              <a:t> ? How </a:t>
            </a:r>
            <a:r>
              <a:rPr lang="fr-FR" sz="2000" b="1" dirty="0" err="1"/>
              <a:t>generational</a:t>
            </a:r>
            <a:r>
              <a:rPr lang="fr-FR" sz="2000" b="1" dirty="0"/>
              <a:t> </a:t>
            </a:r>
            <a:r>
              <a:rPr lang="fr-FR" sz="2000" b="1" dirty="0" err="1"/>
              <a:t>cristallization</a:t>
            </a:r>
            <a:r>
              <a:rPr lang="fr-FR" sz="2000" b="1" dirty="0"/>
              <a:t> ?</a:t>
            </a:r>
          </a:p>
          <a:p>
            <a:pPr marL="582613" lvl="2" indent="-168275" algn="l" defTabSz="957263">
              <a:spcBef>
                <a:spcPct val="20000"/>
              </a:spcBef>
              <a:buClr>
                <a:schemeClr val="tx1"/>
              </a:buClr>
              <a:buFont typeface="Wingdings" pitchFamily="2" charset="2"/>
              <a:buChar char="Ø"/>
              <a:tabLst>
                <a:tab pos="741363" algn="l"/>
              </a:tabLst>
            </a:pPr>
            <a:r>
              <a:rPr lang="fr-FR" sz="2000" b="1" dirty="0"/>
              <a:t>QUESTION 2</a:t>
            </a:r>
            <a:br>
              <a:rPr lang="fr-FR" sz="2000" b="1" dirty="0"/>
            </a:br>
            <a:r>
              <a:rPr lang="fr-FR" sz="2000" b="1" dirty="0" err="1"/>
              <a:t>Does</a:t>
            </a:r>
            <a:r>
              <a:rPr lang="fr-FR" sz="2000" b="1" dirty="0"/>
              <a:t> the </a:t>
            </a:r>
            <a:r>
              <a:rPr lang="fr-FR" sz="2000" b="1" dirty="0" smtClean="0"/>
              <a:t>national/</a:t>
            </a:r>
            <a:r>
              <a:rPr lang="fr-FR" sz="2000" b="1" dirty="0" err="1" smtClean="0"/>
              <a:t>Welfare</a:t>
            </a:r>
            <a:r>
              <a:rPr lang="fr-FR" sz="2000" b="1" dirty="0" smtClean="0"/>
              <a:t> </a:t>
            </a:r>
            <a:r>
              <a:rPr lang="fr-FR" sz="2000" b="1" dirty="0" err="1" smtClean="0"/>
              <a:t>regime</a:t>
            </a:r>
            <a:r>
              <a:rPr lang="fr-FR" sz="2000" b="1" dirty="0" smtClean="0"/>
              <a:t> </a:t>
            </a:r>
            <a:r>
              <a:rPr lang="fr-FR" sz="2000" b="1" dirty="0" err="1" smtClean="0"/>
              <a:t>context</a:t>
            </a:r>
            <a:r>
              <a:rPr lang="fr-FR" sz="2000" b="1" dirty="0" smtClean="0"/>
              <a:t> </a:t>
            </a:r>
            <a:r>
              <a:rPr lang="fr-FR" sz="2000" b="1" dirty="0"/>
              <a:t>of entry </a:t>
            </a:r>
            <a:r>
              <a:rPr lang="fr-FR" sz="2000" b="1" dirty="0" err="1"/>
              <a:t>into</a:t>
            </a:r>
            <a:r>
              <a:rPr lang="fr-FR" sz="2000" b="1" dirty="0"/>
              <a:t> </a:t>
            </a:r>
            <a:r>
              <a:rPr lang="fr-FR" sz="2000" b="1" dirty="0" err="1"/>
              <a:t>adulthood</a:t>
            </a:r>
            <a:r>
              <a:rPr lang="fr-FR" sz="2000" b="1" dirty="0"/>
              <a:t> has a durable </a:t>
            </a:r>
            <a:r>
              <a:rPr lang="fr-FR" sz="2000" b="1" dirty="0" err="1"/>
              <a:t>effect</a:t>
            </a:r>
            <a:r>
              <a:rPr lang="fr-FR" sz="2000" b="1" dirty="0"/>
              <a:t> on future life chances of </a:t>
            </a:r>
            <a:r>
              <a:rPr lang="fr-FR" sz="2000" b="1" dirty="0" err="1"/>
              <a:t>generations</a:t>
            </a:r>
            <a:r>
              <a:rPr lang="fr-FR" sz="2000" b="1" dirty="0"/>
              <a:t> </a:t>
            </a:r>
            <a:r>
              <a:rPr lang="fr-FR" sz="2000" b="1" dirty="0" smtClean="0"/>
              <a:t>?</a:t>
            </a:r>
            <a:endParaRPr lang="fr-FR" sz="2000" b="1" dirty="0"/>
          </a:p>
        </p:txBody>
      </p:sp>
    </p:spTree>
    <p:extLst>
      <p:ext uri="{BB962C8B-B14F-4D97-AF65-F5344CB8AC3E}">
        <p14:creationId xmlns:p14="http://schemas.microsoft.com/office/powerpoint/2010/main" val="26363784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344488" y="161339"/>
            <a:ext cx="9433047" cy="5139869"/>
          </a:xfrm>
          <a:prstGeom prst="rect">
            <a:avLst/>
          </a:prstGeom>
          <a:noFill/>
        </p:spPr>
        <p:txBody>
          <a:bodyPr wrap="square" rtlCol="0">
            <a:spAutoFit/>
          </a:bodyPr>
          <a:lstStyle/>
          <a:p>
            <a:r>
              <a:rPr lang="en-US" sz="2800" b="1" dirty="0" smtClean="0"/>
              <a:t>General question of research on cohort inequalities:</a:t>
            </a:r>
            <a:br>
              <a:rPr lang="en-US" sz="2800" b="1" dirty="0" smtClean="0"/>
            </a:br>
            <a:r>
              <a:rPr lang="en-US" sz="2800" b="1" dirty="0" smtClean="0"/>
              <a:t>Economic crises and the social integration of new cohorts. </a:t>
            </a:r>
          </a:p>
          <a:p>
            <a:endParaRPr lang="en-US" sz="2400" dirty="0" smtClean="0"/>
          </a:p>
          <a:p>
            <a:pPr marL="342900" indent="-342900">
              <a:spcAft>
                <a:spcPts val="2400"/>
              </a:spcAft>
              <a:buFont typeface="Arial" charset="0"/>
              <a:buChar char="•"/>
            </a:pPr>
            <a:r>
              <a:rPr lang="en-US" sz="2400" dirty="0" smtClean="0"/>
              <a:t>Scarring effects of youth unemployment (Ellwood 1982 / </a:t>
            </a:r>
            <a:r>
              <a:rPr lang="en-US" sz="2400" dirty="0" err="1" smtClean="0"/>
              <a:t>Gangl</a:t>
            </a:r>
            <a:r>
              <a:rPr lang="en-US" sz="2400" dirty="0" smtClean="0"/>
              <a:t> 2004).</a:t>
            </a:r>
          </a:p>
          <a:p>
            <a:pPr marL="342900" indent="-342900">
              <a:spcAft>
                <a:spcPts val="2400"/>
              </a:spcAft>
              <a:buFont typeface="Arial" charset="0"/>
              <a:buChar char="•"/>
            </a:pPr>
            <a:r>
              <a:rPr lang="en-US" dirty="0"/>
              <a:t>Permanence or resilience of initial trauma </a:t>
            </a:r>
            <a:r>
              <a:rPr lang="en-US" dirty="0" smtClean="0"/>
              <a:t>and Cumulative </a:t>
            </a:r>
            <a:r>
              <a:rPr lang="en-US" dirty="0"/>
              <a:t>advantage/disadvantage  (R. Merton 1968, Th. </a:t>
            </a:r>
            <a:r>
              <a:rPr lang="en-US" dirty="0" err="1"/>
              <a:t>DiPrete</a:t>
            </a:r>
            <a:r>
              <a:rPr lang="en-US" dirty="0"/>
              <a:t> 2006)</a:t>
            </a:r>
          </a:p>
          <a:p>
            <a:pPr marL="342900" indent="-342900">
              <a:spcAft>
                <a:spcPts val="2400"/>
              </a:spcAft>
              <a:buFont typeface="Arial" charset="0"/>
              <a:buChar char="•"/>
            </a:pPr>
            <a:r>
              <a:rPr lang="en-US" dirty="0" smtClean="0"/>
              <a:t>Or </a:t>
            </a:r>
            <a:r>
              <a:rPr lang="en-US" dirty="0"/>
              <a:t>compensation, resilience </a:t>
            </a:r>
            <a:r>
              <a:rPr lang="en-US" dirty="0" smtClean="0"/>
              <a:t>(</a:t>
            </a:r>
            <a:r>
              <a:rPr lang="en-US" dirty="0" err="1" smtClean="0"/>
              <a:t>Luthar</a:t>
            </a:r>
            <a:r>
              <a:rPr lang="en-US" dirty="0" smtClean="0"/>
              <a:t> </a:t>
            </a:r>
            <a:r>
              <a:rPr lang="en-US" dirty="0"/>
              <a:t>&amp; al. 2000, </a:t>
            </a:r>
            <a:r>
              <a:rPr lang="en-US" dirty="0" err="1" smtClean="0"/>
              <a:t>Bonanno</a:t>
            </a:r>
            <a:r>
              <a:rPr lang="en-US" dirty="0" smtClean="0"/>
              <a:t> </a:t>
            </a:r>
            <a:r>
              <a:rPr lang="en-US" dirty="0"/>
              <a:t>2004</a:t>
            </a:r>
            <a:r>
              <a:rPr lang="en-US" dirty="0" smtClean="0"/>
              <a:t>)</a:t>
            </a:r>
            <a:endParaRPr lang="en-US" dirty="0"/>
          </a:p>
          <a:p>
            <a:pPr marL="342900" indent="-342900">
              <a:spcAft>
                <a:spcPts val="2400"/>
              </a:spcAft>
              <a:buFont typeface="Arial" charset="0"/>
              <a:buChar char="•"/>
            </a:pPr>
            <a:r>
              <a:rPr lang="en-US" sz="2400" dirty="0" smtClean="0"/>
              <a:t>Do states differ in how well they could integrate new cohorts or do we see more pronounced insider-outsider dynamics in some countries?</a:t>
            </a:r>
          </a:p>
          <a:p>
            <a:pPr marL="342900" indent="-342900">
              <a:spcAft>
                <a:spcPts val="2400"/>
              </a:spcAft>
              <a:buFont typeface="Arial" charset="0"/>
              <a:buChar char="•"/>
            </a:pPr>
            <a:r>
              <a:rPr lang="en-US" sz="2400" dirty="0" smtClean="0"/>
              <a:t>Are some generations sacrificed or do cohorts with a bad start catch up?</a:t>
            </a:r>
            <a:endParaRPr lang="en-US" sz="2400" dirty="0"/>
          </a:p>
        </p:txBody>
      </p:sp>
      <p:sp>
        <p:nvSpPr>
          <p:cNvPr id="3" name="Foliennummernplatzhalter 2"/>
          <p:cNvSpPr>
            <a:spLocks noGrp="1"/>
          </p:cNvSpPr>
          <p:nvPr>
            <p:ph type="sldNum" sz="quarter" idx="4294967295"/>
          </p:nvPr>
        </p:nvSpPr>
        <p:spPr>
          <a:xfrm>
            <a:off x="7099300" y="6356351"/>
            <a:ext cx="2311400" cy="365125"/>
          </a:xfrm>
          <a:prstGeom prst="rect">
            <a:avLst/>
          </a:prstGeom>
        </p:spPr>
        <p:txBody>
          <a:bodyPr/>
          <a:lstStyle/>
          <a:p>
            <a:fld id="{3D304243-3656-402B-8372-AF8AC471BDF5}" type="slidenum">
              <a:rPr lang="fr-CH" smtClean="0"/>
              <a:pPr/>
              <a:t>13</a:t>
            </a:fld>
            <a:endParaRPr lang="fr-CH" dirty="0"/>
          </a:p>
        </p:txBody>
      </p:sp>
      <p:sp>
        <p:nvSpPr>
          <p:cNvPr id="2" name="Rectangle 1"/>
          <p:cNvSpPr/>
          <p:nvPr/>
        </p:nvSpPr>
        <p:spPr>
          <a:xfrm>
            <a:off x="560512" y="5229200"/>
            <a:ext cx="9001000" cy="1200329"/>
          </a:xfrm>
          <a:prstGeom prst="rect">
            <a:avLst/>
          </a:prstGeom>
        </p:spPr>
        <p:txBody>
          <a:bodyPr wrap="square">
            <a:spAutoFit/>
          </a:bodyPr>
          <a:lstStyle/>
          <a:p>
            <a:r>
              <a:rPr lang="en-US" b="1" dirty="0" err="1"/>
              <a:t>Goerres</a:t>
            </a:r>
            <a:r>
              <a:rPr lang="en-US" b="1" dirty="0"/>
              <a:t> and </a:t>
            </a:r>
            <a:r>
              <a:rPr lang="en-US" b="1" dirty="0" err="1"/>
              <a:t>Vanhuysse</a:t>
            </a:r>
            <a:r>
              <a:rPr lang="en-US" b="1" dirty="0"/>
              <a:t> (2012: 1) </a:t>
            </a:r>
            <a:br>
              <a:rPr lang="en-US" b="1" dirty="0"/>
            </a:br>
            <a:r>
              <a:rPr lang="en-US" b="1" dirty="0"/>
              <a:t>‘developing an </a:t>
            </a:r>
            <a:r>
              <a:rPr lang="en-US" b="1" dirty="0" smtClean="0"/>
              <a:t>integrated </a:t>
            </a:r>
            <a:r>
              <a:rPr lang="en-US" b="1" dirty="0"/>
              <a:t>body of knowledge to answer the question of which generations get what, when and how.’ </a:t>
            </a:r>
          </a:p>
        </p:txBody>
      </p:sp>
    </p:spTree>
    <p:extLst>
      <p:ext uri="{BB962C8B-B14F-4D97-AF65-F5344CB8AC3E}">
        <p14:creationId xmlns:p14="http://schemas.microsoft.com/office/powerpoint/2010/main" val="343020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4365941C-F8EA-4403-894A-D6E37A4767B0}" type="slidenum">
              <a:rPr lang="fr-FR" sz="1400"/>
              <a:pPr/>
              <a:t>14</a:t>
            </a:fld>
            <a:endParaRPr lang="fr-FR" sz="1400"/>
          </a:p>
        </p:txBody>
      </p:sp>
      <p:sp>
        <p:nvSpPr>
          <p:cNvPr id="17411" name="Rectangle 2"/>
          <p:cNvSpPr>
            <a:spLocks noChangeArrowheads="1"/>
          </p:cNvSpPr>
          <p:nvPr/>
        </p:nvSpPr>
        <p:spPr bwMode="auto">
          <a:xfrm>
            <a:off x="272480" y="2548343"/>
            <a:ext cx="9001125" cy="504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marL="1600200" lvl="3" indent="-228600">
              <a:spcBef>
                <a:spcPct val="20000"/>
              </a:spcBef>
            </a:pPr>
            <a:endParaRPr lang="fr-FR" sz="800" dirty="0"/>
          </a:p>
          <a:p>
            <a:pPr marL="342900" indent="-342900">
              <a:spcBef>
                <a:spcPct val="20000"/>
              </a:spcBef>
              <a:spcAft>
                <a:spcPct val="100000"/>
              </a:spcAft>
            </a:pPr>
            <a:endParaRPr lang="fr-FR" sz="1900" b="1" dirty="0"/>
          </a:p>
          <a:p>
            <a:pPr marL="342900" indent="-342900">
              <a:spcBef>
                <a:spcPct val="20000"/>
              </a:spcBef>
              <a:spcAft>
                <a:spcPct val="100000"/>
              </a:spcAft>
            </a:pPr>
            <a:endParaRPr lang="fr-FR" sz="1200" b="1" dirty="0"/>
          </a:p>
        </p:txBody>
      </p:sp>
      <p:sp>
        <p:nvSpPr>
          <p:cNvPr id="17412" name="Rectangle 3"/>
          <p:cNvSpPr>
            <a:spLocks noChangeArrowheads="1"/>
          </p:cNvSpPr>
          <p:nvPr/>
        </p:nvSpPr>
        <p:spPr bwMode="auto">
          <a:xfrm>
            <a:off x="685801" y="914400"/>
            <a:ext cx="8382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defTabSz="957263">
              <a:spcBef>
                <a:spcPct val="20000"/>
              </a:spcBef>
              <a:spcAft>
                <a:spcPct val="100000"/>
              </a:spcAft>
              <a:tabLst>
                <a:tab pos="741363" algn="l"/>
              </a:tabLst>
            </a:pPr>
            <a:endParaRPr lang="fr-FR" b="1"/>
          </a:p>
        </p:txBody>
      </p:sp>
      <p:sp>
        <p:nvSpPr>
          <p:cNvPr id="17413" name="Rectangle 4"/>
          <p:cNvSpPr>
            <a:spLocks noChangeArrowheads="1"/>
          </p:cNvSpPr>
          <p:nvPr/>
        </p:nvSpPr>
        <p:spPr bwMode="auto">
          <a:xfrm>
            <a:off x="2513013" y="1550988"/>
            <a:ext cx="4311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1800" b="1">
                <a:solidFill>
                  <a:srgbClr val="000000"/>
                </a:solidFill>
                <a:cs typeface="Times New Roman" pitchFamily="18" charset="0"/>
              </a:rPr>
              <a:t>Risks of unemployment </a:t>
            </a:r>
            <a:br>
              <a:rPr lang="fr-FR" sz="1800" b="1">
                <a:solidFill>
                  <a:srgbClr val="000000"/>
                </a:solidFill>
                <a:cs typeface="Times New Roman" pitchFamily="18" charset="0"/>
              </a:rPr>
            </a:br>
            <a:r>
              <a:rPr lang="fr-FR" sz="1800" b="1">
                <a:solidFill>
                  <a:srgbClr val="000000"/>
                </a:solidFill>
                <a:cs typeface="Times New Roman" pitchFamily="18" charset="0"/>
              </a:rPr>
              <a:t>12 months after living school  (%)</a:t>
            </a:r>
            <a:endParaRPr lang="en-GB" sz="2800"/>
          </a:p>
        </p:txBody>
      </p:sp>
      <p:sp>
        <p:nvSpPr>
          <p:cNvPr id="17414" name="Rectangle 200"/>
          <p:cNvSpPr>
            <a:spLocks noChangeArrowheads="1"/>
          </p:cNvSpPr>
          <p:nvPr/>
        </p:nvSpPr>
        <p:spPr bwMode="auto">
          <a:xfrm>
            <a:off x="177800" y="115889"/>
            <a:ext cx="6587509"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90000"/>
              </a:lnSpc>
              <a:spcBef>
                <a:spcPct val="20000"/>
              </a:spcBef>
              <a:spcAft>
                <a:spcPct val="100000"/>
              </a:spcAft>
            </a:pPr>
            <a:r>
              <a:rPr lang="fr-FR" sz="2800" b="1" dirty="0" smtClean="0"/>
              <a:t>FACTS : </a:t>
            </a:r>
            <a:r>
              <a:rPr lang="fr-FR" sz="2800" b="1" dirty="0" err="1" smtClean="0"/>
              <a:t>Example</a:t>
            </a:r>
            <a:r>
              <a:rPr lang="fr-FR" sz="2800" b="1" dirty="0" smtClean="0"/>
              <a:t> The French crash test  </a:t>
            </a:r>
            <a:endParaRPr lang="en-US" sz="2800" b="1" dirty="0"/>
          </a:p>
        </p:txBody>
      </p:sp>
      <p:sp>
        <p:nvSpPr>
          <p:cNvPr id="9" name="Rectangle 8"/>
          <p:cNvSpPr/>
          <p:nvPr/>
        </p:nvSpPr>
        <p:spPr>
          <a:xfrm>
            <a:off x="1208637" y="514090"/>
            <a:ext cx="7859164" cy="830997"/>
          </a:xfrm>
          <a:prstGeom prst="rect">
            <a:avLst/>
          </a:prstGeom>
          <a:solidFill>
            <a:schemeClr val="bg1"/>
          </a:solidFill>
          <a:ln>
            <a:solidFill>
              <a:schemeClr val="accent1"/>
            </a:solidFill>
          </a:ln>
        </p:spPr>
        <p:txBody>
          <a:bodyPr wrap="square">
            <a:spAutoFit/>
          </a:bodyPr>
          <a:lstStyle/>
          <a:p>
            <a:pPr algn="ctr"/>
            <a:r>
              <a:rPr lang="en-US" dirty="0" smtClean="0"/>
              <a:t>Unemployment rate for the male and female </a:t>
            </a:r>
            <a:br>
              <a:rPr lang="en-US" dirty="0" smtClean="0"/>
            </a:br>
            <a:r>
              <a:rPr lang="en-US" dirty="0" smtClean="0"/>
              <a:t>20 to 24 year old</a:t>
            </a:r>
            <a:endParaRPr lang="en-US" dirty="0"/>
          </a:p>
        </p:txBody>
      </p:sp>
      <p:pic>
        <p:nvPicPr>
          <p:cNvPr id="2" name="Picture 1"/>
          <p:cNvPicPr>
            <a:picLocks noChangeAspect="1"/>
          </p:cNvPicPr>
          <p:nvPr/>
        </p:nvPicPr>
        <p:blipFill>
          <a:blip r:embed="rId3"/>
          <a:stretch>
            <a:fillRect/>
          </a:stretch>
        </p:blipFill>
        <p:spPr>
          <a:xfrm>
            <a:off x="797259" y="1356801"/>
            <a:ext cx="8159084" cy="4891599"/>
          </a:xfrm>
          <a:prstGeom prst="rect">
            <a:avLst/>
          </a:prstGeom>
        </p:spPr>
      </p:pic>
      <p:cxnSp>
        <p:nvCxnSpPr>
          <p:cNvPr id="4" name="Straight Connector 3"/>
          <p:cNvCxnSpPr/>
          <p:nvPr/>
        </p:nvCxnSpPr>
        <p:spPr bwMode="auto">
          <a:xfrm>
            <a:off x="4448944" y="2192338"/>
            <a:ext cx="0" cy="252397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Rectangle 2"/>
          <p:cNvSpPr/>
          <p:nvPr/>
        </p:nvSpPr>
        <p:spPr>
          <a:xfrm>
            <a:off x="76933" y="5589240"/>
            <a:ext cx="9599736" cy="1766637"/>
          </a:xfrm>
          <a:prstGeom prst="rect">
            <a:avLst/>
          </a:prstGeom>
        </p:spPr>
        <p:txBody>
          <a:bodyPr wrap="square">
            <a:spAutoFit/>
          </a:bodyPr>
          <a:lstStyle/>
          <a:p>
            <a:pPr marL="342900" indent="-342900">
              <a:spcBef>
                <a:spcPct val="20000"/>
              </a:spcBef>
              <a:spcAft>
                <a:spcPct val="100000"/>
              </a:spcAft>
            </a:pPr>
            <a:r>
              <a:rPr lang="fr-FR" sz="2000" b="1" dirty="0"/>
              <a:t>QUESTION : </a:t>
            </a:r>
            <a:br>
              <a:rPr lang="fr-FR" sz="2000" b="1" dirty="0"/>
            </a:br>
            <a:r>
              <a:rPr lang="fr-FR" sz="2000" dirty="0" smtClean="0"/>
              <a:t>long </a:t>
            </a:r>
            <a:r>
              <a:rPr lang="fr-FR" sz="2000" dirty="0" err="1"/>
              <a:t>term</a:t>
            </a:r>
            <a:r>
              <a:rPr lang="fr-FR" sz="2000" dirty="0"/>
              <a:t> </a:t>
            </a:r>
            <a:r>
              <a:rPr lang="fr-FR" sz="2000" dirty="0" err="1"/>
              <a:t>consequences</a:t>
            </a:r>
            <a:r>
              <a:rPr lang="fr-FR" sz="2000" dirty="0"/>
              <a:t> of </a:t>
            </a:r>
            <a:r>
              <a:rPr lang="fr-FR" sz="2000" dirty="0" smtClean="0"/>
              <a:t>the </a:t>
            </a:r>
            <a:r>
              <a:rPr lang="fr-FR" sz="2000" dirty="0" err="1" smtClean="0"/>
              <a:t>shock</a:t>
            </a:r>
            <a:r>
              <a:rPr lang="fr-FR" sz="2000" dirty="0" smtClean="0"/>
              <a:t> of the 1970?</a:t>
            </a:r>
            <a:br>
              <a:rPr lang="fr-FR" sz="2000" dirty="0" smtClean="0"/>
            </a:br>
            <a:r>
              <a:rPr lang="fr-FR" sz="2000" dirty="0"/>
              <a:t>long </a:t>
            </a:r>
            <a:r>
              <a:rPr lang="fr-FR" sz="2000" dirty="0" err="1"/>
              <a:t>term</a:t>
            </a:r>
            <a:r>
              <a:rPr lang="fr-FR" sz="2000" dirty="0"/>
              <a:t> </a:t>
            </a:r>
            <a:r>
              <a:rPr lang="fr-FR" sz="2000" dirty="0" err="1"/>
              <a:t>consequences</a:t>
            </a:r>
            <a:r>
              <a:rPr lang="fr-FR" sz="2000" dirty="0"/>
              <a:t> of </a:t>
            </a:r>
            <a:r>
              <a:rPr lang="fr-FR" sz="2000" dirty="0" smtClean="0"/>
              <a:t>permanent </a:t>
            </a:r>
            <a:r>
              <a:rPr lang="fr-FR" sz="2000" dirty="0" err="1" smtClean="0"/>
              <a:t>difficulties</a:t>
            </a:r>
            <a:r>
              <a:rPr lang="fr-FR" sz="2000" dirty="0" smtClean="0"/>
              <a:t> of entry in the </a:t>
            </a:r>
            <a:r>
              <a:rPr lang="fr-FR" sz="2000" dirty="0" err="1" smtClean="0"/>
              <a:t>labor</a:t>
            </a:r>
            <a:r>
              <a:rPr lang="fr-FR" sz="2000" dirty="0" smtClean="0"/>
              <a:t> </a:t>
            </a:r>
            <a:r>
              <a:rPr lang="fr-FR" sz="2000" dirty="0" err="1" smtClean="0"/>
              <a:t>market</a:t>
            </a:r>
            <a:r>
              <a:rPr lang="fr-FR" sz="2000" dirty="0" smtClean="0"/>
              <a:t>?</a:t>
            </a:r>
            <a:endParaRPr lang="fr-FR" sz="2000" dirty="0"/>
          </a:p>
          <a:p>
            <a:pPr marL="342900" indent="-342900">
              <a:spcBef>
                <a:spcPct val="20000"/>
              </a:spcBef>
              <a:spcAft>
                <a:spcPct val="100000"/>
              </a:spcAft>
            </a:pPr>
            <a:endParaRPr lang="fr-FR" dirty="0"/>
          </a:p>
        </p:txBody>
      </p:sp>
    </p:spTree>
    <p:extLst>
      <p:ext uri="{BB962C8B-B14F-4D97-AF65-F5344CB8AC3E}">
        <p14:creationId xmlns:p14="http://schemas.microsoft.com/office/powerpoint/2010/main" val="2955274102"/>
      </p:ext>
    </p:extLst>
  </p:cSld>
  <p:clrMapOvr>
    <a:masterClrMapping/>
  </p:clrMapOvr>
  <p:transition advTm="83568"/>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98267D2B-96CC-4DE9-90C8-C0C59FC4AF1C}" type="slidenum">
              <a:rPr lang="fr-FR" sz="1400"/>
              <a:pPr/>
              <a:t>15</a:t>
            </a:fld>
            <a:endParaRPr lang="fr-FR" sz="1400"/>
          </a:p>
        </p:txBody>
      </p:sp>
      <p:sp>
        <p:nvSpPr>
          <p:cNvPr id="13315" name="Rectangle 2"/>
          <p:cNvSpPr>
            <a:spLocks noChangeArrowheads="1"/>
          </p:cNvSpPr>
          <p:nvPr/>
        </p:nvSpPr>
        <p:spPr bwMode="auto">
          <a:xfrm>
            <a:off x="990600" y="1500188"/>
            <a:ext cx="8305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marL="995363" lvl="3" indent="-247650" algn="l" defTabSz="957263">
              <a:spcBef>
                <a:spcPct val="20000"/>
              </a:spcBef>
              <a:tabLst>
                <a:tab pos="741363" algn="l"/>
              </a:tabLst>
            </a:pPr>
            <a:endParaRPr lang="en-US" sz="800" dirty="0"/>
          </a:p>
          <a:p>
            <a:pPr marL="361950" indent="-361950" algn="l" defTabSz="957263">
              <a:spcBef>
                <a:spcPct val="20000"/>
              </a:spcBef>
              <a:spcAft>
                <a:spcPct val="100000"/>
              </a:spcAft>
              <a:tabLst>
                <a:tab pos="741363" algn="l"/>
              </a:tabLst>
            </a:pPr>
            <a:r>
              <a:rPr lang="en-US" sz="2500" b="1" dirty="0"/>
              <a:t>Multidimensional generational fractures in France </a:t>
            </a:r>
            <a:endParaRPr lang="en-US" sz="3200" b="1" dirty="0"/>
          </a:p>
          <a:p>
            <a:pPr marL="361950" indent="-361950" algn="just" defTabSz="957263">
              <a:spcBef>
                <a:spcPts val="300"/>
              </a:spcBef>
              <a:spcAft>
                <a:spcPts val="300"/>
              </a:spcAft>
              <a:buFont typeface="+mj-lt"/>
              <a:buAutoNum type="alphaLcPeriod"/>
              <a:tabLst>
                <a:tab pos="741363" algn="l"/>
              </a:tabLst>
            </a:pPr>
            <a:r>
              <a:rPr lang="en-US" b="1" dirty="0">
                <a:solidFill>
                  <a:srgbClr val="000000"/>
                </a:solidFill>
              </a:rPr>
              <a:t>Relative(?) socio-economic decline</a:t>
            </a:r>
          </a:p>
          <a:p>
            <a:pPr marL="361950" indent="-361950" algn="just" defTabSz="957263">
              <a:spcBef>
                <a:spcPts val="300"/>
              </a:spcBef>
              <a:spcAft>
                <a:spcPts val="300"/>
              </a:spcAft>
              <a:buFont typeface="+mj-lt"/>
              <a:buAutoNum type="alphaLcPeriod"/>
              <a:tabLst>
                <a:tab pos="741363" algn="l"/>
              </a:tabLst>
            </a:pPr>
            <a:r>
              <a:rPr lang="en-US" b="1" dirty="0">
                <a:solidFill>
                  <a:srgbClr val="000000"/>
                </a:solidFill>
              </a:rPr>
              <a:t>Overeducation and educational </a:t>
            </a:r>
            <a:r>
              <a:rPr lang="en-US" b="1" i="1" dirty="0" err="1">
                <a:solidFill>
                  <a:srgbClr val="000000"/>
                </a:solidFill>
              </a:rPr>
              <a:t>déclassés</a:t>
            </a:r>
            <a:endParaRPr lang="en-US" b="1" i="1" dirty="0">
              <a:solidFill>
                <a:srgbClr val="000000"/>
              </a:solidFill>
            </a:endParaRPr>
          </a:p>
          <a:p>
            <a:pPr marL="361950" indent="-361950" algn="just" defTabSz="957263">
              <a:spcBef>
                <a:spcPts val="300"/>
              </a:spcBef>
              <a:spcAft>
                <a:spcPts val="300"/>
              </a:spcAft>
              <a:buFont typeface="+mj-lt"/>
              <a:buAutoNum type="alphaLcPeriod"/>
              <a:tabLst>
                <a:tab pos="741363" algn="l"/>
              </a:tabLst>
            </a:pPr>
            <a:r>
              <a:rPr lang="en-US" b="1" dirty="0"/>
              <a:t>Risks of downward mobility</a:t>
            </a:r>
            <a:endParaRPr lang="en-US" b="1" dirty="0">
              <a:solidFill>
                <a:srgbClr val="000000"/>
              </a:solidFill>
            </a:endParaRPr>
          </a:p>
          <a:p>
            <a:pPr marL="361950" indent="-361950" algn="just" defTabSz="957263">
              <a:spcBef>
                <a:spcPts val="300"/>
              </a:spcBef>
              <a:spcAft>
                <a:spcPts val="300"/>
              </a:spcAft>
              <a:buFont typeface="+mj-lt"/>
              <a:buAutoNum type="alphaLcPeriod"/>
              <a:tabLst>
                <a:tab pos="741363" algn="l"/>
              </a:tabLst>
            </a:pPr>
            <a:r>
              <a:rPr lang="en-US" b="1" dirty="0" err="1" smtClean="0">
                <a:solidFill>
                  <a:srgbClr val="000000"/>
                </a:solidFill>
              </a:rPr>
              <a:t>Dyssocialisation</a:t>
            </a:r>
            <a:r>
              <a:rPr lang="en-US" b="1" dirty="0" smtClean="0">
                <a:solidFill>
                  <a:srgbClr val="000000"/>
                </a:solidFill>
              </a:rPr>
              <a:t> </a:t>
            </a:r>
          </a:p>
          <a:p>
            <a:pPr marL="361950" indent="-361950" algn="just" defTabSz="957263">
              <a:spcBef>
                <a:spcPts val="300"/>
              </a:spcBef>
              <a:spcAft>
                <a:spcPts val="300"/>
              </a:spcAft>
              <a:buFont typeface="+mj-lt"/>
              <a:buAutoNum type="alphaLcPeriod"/>
              <a:tabLst>
                <a:tab pos="741363" algn="l"/>
              </a:tabLst>
            </a:pPr>
            <a:r>
              <a:rPr lang="en-US" b="1" dirty="0" err="1" smtClean="0">
                <a:solidFill>
                  <a:srgbClr val="000000"/>
                </a:solidFill>
              </a:rPr>
              <a:t>Recomposition</a:t>
            </a:r>
            <a:r>
              <a:rPr lang="en-US" b="1" dirty="0" smtClean="0">
                <a:solidFill>
                  <a:srgbClr val="000000"/>
                </a:solidFill>
              </a:rPr>
              <a:t> </a:t>
            </a:r>
            <a:r>
              <a:rPr lang="en-US" b="1" dirty="0">
                <a:solidFill>
                  <a:srgbClr val="000000"/>
                </a:solidFill>
              </a:rPr>
              <a:t>of risks of suicide</a:t>
            </a:r>
          </a:p>
          <a:p>
            <a:pPr marL="361950" indent="-361950" algn="just" defTabSz="957263">
              <a:spcBef>
                <a:spcPts val="300"/>
              </a:spcBef>
              <a:spcAft>
                <a:spcPts val="300"/>
              </a:spcAft>
              <a:buFont typeface="+mj-lt"/>
              <a:buAutoNum type="alphaLcPeriod"/>
              <a:tabLst>
                <a:tab pos="741363" algn="l"/>
              </a:tabLst>
            </a:pPr>
            <a:r>
              <a:rPr lang="en-US" b="1" dirty="0">
                <a:solidFill>
                  <a:srgbClr val="000000"/>
                </a:solidFill>
              </a:rPr>
              <a:t>Out of the political arena</a:t>
            </a:r>
          </a:p>
          <a:p>
            <a:pPr marL="661988" lvl="2" indent="-247650" algn="l" defTabSz="957263">
              <a:spcBef>
                <a:spcPct val="20000"/>
              </a:spcBef>
              <a:buClr>
                <a:schemeClr val="tx1"/>
              </a:buClr>
              <a:buFont typeface="Zapf Dingbats" charset="2"/>
              <a:buChar char="l"/>
              <a:tabLst>
                <a:tab pos="741363" algn="l"/>
              </a:tabLst>
            </a:pPr>
            <a:endParaRPr lang="en-US" b="1" dirty="0"/>
          </a:p>
          <a:p>
            <a:pPr marL="361950" indent="-361950" algn="l" defTabSz="957263">
              <a:spcBef>
                <a:spcPct val="20000"/>
              </a:spcBef>
              <a:spcAft>
                <a:spcPct val="100000"/>
              </a:spcAft>
              <a:tabLst>
                <a:tab pos="741363" algn="l"/>
              </a:tabLst>
            </a:pPr>
            <a:endParaRPr lang="en-US" sz="1800" b="1" dirty="0"/>
          </a:p>
        </p:txBody>
      </p:sp>
      <p:sp>
        <p:nvSpPr>
          <p:cNvPr id="13316" name="Rectangle 4"/>
          <p:cNvSpPr>
            <a:spLocks noChangeArrowheads="1"/>
          </p:cNvSpPr>
          <p:nvPr/>
        </p:nvSpPr>
        <p:spPr bwMode="auto">
          <a:xfrm>
            <a:off x="455897" y="581780"/>
            <a:ext cx="621150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sz="2400" b="1" dirty="0" smtClean="0"/>
              <a:t>Young </a:t>
            </a:r>
            <a:r>
              <a:rPr lang="en-AU" sz="2400" b="1" dirty="0"/>
              <a:t>generations as </a:t>
            </a:r>
            <a:r>
              <a:rPr lang="en-AU" sz="2400" b="1" dirty="0" smtClean="0"/>
              <a:t>victims </a:t>
            </a:r>
            <a:r>
              <a:rPr lang="en-AU" sz="2400" b="1" dirty="0"/>
              <a:t>of social change </a:t>
            </a:r>
            <a:r>
              <a:rPr lang="en-AU" sz="2400" b="1" dirty="0" smtClean="0"/>
              <a:t/>
            </a:r>
            <a:br>
              <a:rPr lang="en-AU" sz="2400" b="1" dirty="0" smtClean="0"/>
            </a:br>
            <a:r>
              <a:rPr lang="en-AU" sz="2400" b="1" dirty="0" smtClean="0"/>
              <a:t>France as a crash test </a:t>
            </a:r>
            <a:endParaRPr lang="fr-FR" sz="2400" b="1" dirty="0"/>
          </a:p>
        </p:txBody>
      </p:sp>
      <p:sp>
        <p:nvSpPr>
          <p:cNvPr id="3" name="Right Brace 2"/>
          <p:cNvSpPr/>
          <p:nvPr/>
        </p:nvSpPr>
        <p:spPr bwMode="auto">
          <a:xfrm>
            <a:off x="6667406" y="2996952"/>
            <a:ext cx="373826" cy="2160240"/>
          </a:xfrm>
          <a:prstGeom prst="rightBrace">
            <a:avLst/>
          </a:prstGeom>
          <a:solidFill>
            <a:schemeClr val="bg1"/>
          </a:solidFill>
          <a:ln w="222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0921127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598805" y="1371229"/>
            <a:ext cx="8512237" cy="5116398"/>
          </a:xfrm>
          <a:prstGeom prst="rect">
            <a:avLst/>
          </a:prstGeom>
        </p:spPr>
      </p:pic>
      <p:sp>
        <p:nvSpPr>
          <p:cNvPr id="14338"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729B3BFC-E4B3-4D78-A2F2-536AC9303399}" type="slidenum">
              <a:rPr lang="fr-FR" sz="1400"/>
              <a:pPr/>
              <a:t>16</a:t>
            </a:fld>
            <a:endParaRPr lang="fr-FR" sz="1400"/>
          </a:p>
        </p:txBody>
      </p:sp>
      <p:sp>
        <p:nvSpPr>
          <p:cNvPr id="14339" name="Rectangle 3"/>
          <p:cNvSpPr>
            <a:spLocks noChangeArrowheads="1"/>
          </p:cNvSpPr>
          <p:nvPr/>
        </p:nvSpPr>
        <p:spPr bwMode="auto">
          <a:xfrm>
            <a:off x="685800" y="44450"/>
            <a:ext cx="8382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defTabSz="957263">
              <a:spcBef>
                <a:spcPct val="20000"/>
              </a:spcBef>
              <a:spcAft>
                <a:spcPct val="100000"/>
              </a:spcAft>
              <a:tabLst>
                <a:tab pos="741363" algn="l"/>
              </a:tabLst>
            </a:pPr>
            <a:endParaRPr lang="fr-FR" b="1"/>
          </a:p>
        </p:txBody>
      </p:sp>
      <p:sp>
        <p:nvSpPr>
          <p:cNvPr id="14340" name="Rectangle 4"/>
          <p:cNvSpPr>
            <a:spLocks noChangeArrowheads="1"/>
          </p:cNvSpPr>
          <p:nvPr/>
        </p:nvSpPr>
        <p:spPr bwMode="auto">
          <a:xfrm>
            <a:off x="2073274" y="681039"/>
            <a:ext cx="553720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1800" b="1" dirty="0" smtClean="0">
                <a:solidFill>
                  <a:srgbClr val="000000"/>
                </a:solidFill>
                <a:cs typeface="Times New Roman" pitchFamily="18" charset="0"/>
              </a:rPr>
              <a:t>Log </a:t>
            </a:r>
            <a:r>
              <a:rPr lang="fr-FR" sz="1800" b="1" dirty="0" err="1" smtClean="0">
                <a:solidFill>
                  <a:srgbClr val="000000"/>
                </a:solidFill>
                <a:cs typeface="Times New Roman" pitchFamily="18" charset="0"/>
              </a:rPr>
              <a:t>level</a:t>
            </a:r>
            <a:r>
              <a:rPr lang="fr-FR" sz="1800" b="1" dirty="0" smtClean="0">
                <a:solidFill>
                  <a:srgbClr val="000000"/>
                </a:solidFill>
                <a:cs typeface="Times New Roman" pitchFamily="18" charset="0"/>
              </a:rPr>
              <a:t> of living (=</a:t>
            </a:r>
            <a:r>
              <a:rPr lang="fr-FR" sz="1800" b="1" dirty="0" err="1" smtClean="0">
                <a:solidFill>
                  <a:srgbClr val="000000"/>
                </a:solidFill>
                <a:cs typeface="Times New Roman" pitchFamily="18" charset="0"/>
              </a:rPr>
              <a:t>disposable</a:t>
            </a:r>
            <a:r>
              <a:rPr lang="fr-FR" sz="1800" b="1" dirty="0" smtClean="0">
                <a:solidFill>
                  <a:srgbClr val="000000"/>
                </a:solidFill>
                <a:cs typeface="Times New Roman" pitchFamily="18" charset="0"/>
              </a:rPr>
              <a:t> </a:t>
            </a:r>
            <a:r>
              <a:rPr lang="fr-FR" sz="1800" b="1" dirty="0" err="1" smtClean="0">
                <a:solidFill>
                  <a:srgbClr val="000000"/>
                </a:solidFill>
                <a:cs typeface="Times New Roman" pitchFamily="18" charset="0"/>
              </a:rPr>
              <a:t>income</a:t>
            </a:r>
            <a:r>
              <a:rPr lang="fr-FR" sz="1800" b="1" dirty="0" smtClean="0">
                <a:solidFill>
                  <a:srgbClr val="000000"/>
                </a:solidFill>
                <a:cs typeface="Times New Roman" pitchFamily="18" charset="0"/>
              </a:rPr>
              <a:t> per CU) </a:t>
            </a:r>
            <a:br>
              <a:rPr lang="fr-FR" sz="1800" b="1" dirty="0" smtClean="0">
                <a:solidFill>
                  <a:srgbClr val="000000"/>
                </a:solidFill>
                <a:cs typeface="Times New Roman" pitchFamily="18" charset="0"/>
              </a:rPr>
            </a:br>
            <a:r>
              <a:rPr lang="fr-FR" sz="1800" b="1" dirty="0" smtClean="0">
                <a:solidFill>
                  <a:srgbClr val="000000"/>
                </a:solidFill>
                <a:cs typeface="Times New Roman" pitchFamily="18" charset="0"/>
              </a:rPr>
              <a:t>by </a:t>
            </a:r>
            <a:r>
              <a:rPr lang="fr-FR" sz="1800" b="1" dirty="0" err="1">
                <a:solidFill>
                  <a:srgbClr val="000000"/>
                </a:solidFill>
                <a:cs typeface="Times New Roman" pitchFamily="18" charset="0"/>
              </a:rPr>
              <a:t>age</a:t>
            </a:r>
            <a:r>
              <a:rPr lang="fr-FR" sz="1800" b="1" dirty="0">
                <a:solidFill>
                  <a:srgbClr val="000000"/>
                </a:solidFill>
                <a:cs typeface="Times New Roman" pitchFamily="18" charset="0"/>
              </a:rPr>
              <a:t> group </a:t>
            </a:r>
            <a:r>
              <a:rPr lang="fr-FR" sz="1800" b="1" dirty="0" smtClean="0">
                <a:solidFill>
                  <a:srgbClr val="000000"/>
                </a:solidFill>
                <a:cs typeface="Times New Roman" pitchFamily="18" charset="0"/>
              </a:rPr>
              <a:t>(0</a:t>
            </a:r>
            <a:r>
              <a:rPr lang="fr-FR" sz="1800" b="1" dirty="0">
                <a:solidFill>
                  <a:srgbClr val="000000"/>
                </a:solidFill>
                <a:cs typeface="Times New Roman" pitchFamily="18" charset="0"/>
              </a:rPr>
              <a:t>= </a:t>
            </a:r>
            <a:r>
              <a:rPr lang="fr-FR" sz="1800" b="1" dirty="0" err="1">
                <a:solidFill>
                  <a:srgbClr val="000000"/>
                </a:solidFill>
                <a:cs typeface="Times New Roman" pitchFamily="18" charset="0"/>
              </a:rPr>
              <a:t>year</a:t>
            </a:r>
            <a:r>
              <a:rPr lang="fr-FR" sz="1800" b="1" dirty="0">
                <a:solidFill>
                  <a:srgbClr val="000000"/>
                </a:solidFill>
                <a:cs typeface="Times New Roman" pitchFamily="18" charset="0"/>
              </a:rPr>
              <a:t> </a:t>
            </a:r>
            <a:r>
              <a:rPr lang="fr-FR" sz="1800" b="1" dirty="0" err="1" smtClean="0">
                <a:solidFill>
                  <a:srgbClr val="000000"/>
                </a:solidFill>
                <a:cs typeface="Times New Roman" pitchFamily="18" charset="0"/>
              </a:rPr>
              <a:t>average</a:t>
            </a:r>
            <a:r>
              <a:rPr lang="fr-FR" sz="1800" b="1" dirty="0">
                <a:solidFill>
                  <a:srgbClr val="000000"/>
                </a:solidFill>
                <a:cs typeface="Times New Roman" pitchFamily="18" charset="0"/>
              </a:rPr>
              <a:t>)</a:t>
            </a:r>
            <a:endParaRPr lang="en-GB" sz="2800" dirty="0"/>
          </a:p>
        </p:txBody>
      </p:sp>
      <p:sp>
        <p:nvSpPr>
          <p:cNvPr id="14343" name="Rectangle 13"/>
          <p:cNvSpPr>
            <a:spLocks noChangeArrowheads="1"/>
          </p:cNvSpPr>
          <p:nvPr/>
        </p:nvSpPr>
        <p:spPr bwMode="auto">
          <a:xfrm>
            <a:off x="200025" y="188913"/>
            <a:ext cx="49840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ts val="300"/>
              </a:spcBef>
              <a:spcAft>
                <a:spcPts val="300"/>
              </a:spcAft>
            </a:pPr>
            <a:r>
              <a:rPr lang="en-US" b="1" dirty="0" smtClean="0">
                <a:solidFill>
                  <a:srgbClr val="000000"/>
                </a:solidFill>
              </a:rPr>
              <a:t>a. Relative</a:t>
            </a:r>
            <a:r>
              <a:rPr lang="en-US" b="1" dirty="0">
                <a:solidFill>
                  <a:srgbClr val="000000"/>
                </a:solidFill>
              </a:rPr>
              <a:t>(?) socio-economic decline</a:t>
            </a:r>
          </a:p>
        </p:txBody>
      </p:sp>
      <p:sp>
        <p:nvSpPr>
          <p:cNvPr id="2" name="Down Arrow 1"/>
          <p:cNvSpPr/>
          <p:nvPr/>
        </p:nvSpPr>
        <p:spPr>
          <a:xfrm>
            <a:off x="2091958" y="3352567"/>
            <a:ext cx="310572" cy="9405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own Arrow 2"/>
          <p:cNvSpPr/>
          <p:nvPr/>
        </p:nvSpPr>
        <p:spPr>
          <a:xfrm rot="10800000">
            <a:off x="7445571" y="3438116"/>
            <a:ext cx="702078" cy="12847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503879" y="2791785"/>
            <a:ext cx="800219" cy="830997"/>
          </a:xfrm>
          <a:prstGeom prst="rect">
            <a:avLst/>
          </a:prstGeom>
        </p:spPr>
        <p:txBody>
          <a:bodyPr wrap="none">
            <a:spAutoFit/>
          </a:bodyPr>
          <a:lstStyle/>
          <a:p>
            <a:r>
              <a:rPr lang="fr-FR" sz="2400" b="1" dirty="0" smtClean="0">
                <a:solidFill>
                  <a:srgbClr val="000000"/>
                </a:solidFill>
                <a:cs typeface="Times New Roman" pitchFamily="18" charset="0"/>
              </a:rPr>
              <a:t>1980</a:t>
            </a:r>
          </a:p>
          <a:p>
            <a:endParaRPr lang="en-US" sz="2400" dirty="0"/>
          </a:p>
        </p:txBody>
      </p:sp>
      <p:sp>
        <p:nvSpPr>
          <p:cNvPr id="13" name="Rectangle 12"/>
          <p:cNvSpPr/>
          <p:nvPr/>
        </p:nvSpPr>
        <p:spPr>
          <a:xfrm>
            <a:off x="7807914" y="2846958"/>
            <a:ext cx="800219" cy="461665"/>
          </a:xfrm>
          <a:prstGeom prst="rect">
            <a:avLst/>
          </a:prstGeom>
        </p:spPr>
        <p:txBody>
          <a:bodyPr wrap="none">
            <a:spAutoFit/>
          </a:bodyPr>
          <a:lstStyle/>
          <a:p>
            <a:r>
              <a:rPr lang="fr-FR" sz="2400" b="1" dirty="0" smtClean="0">
                <a:solidFill>
                  <a:srgbClr val="000000"/>
                </a:solidFill>
                <a:cs typeface="Times New Roman" pitchFamily="18" charset="0"/>
              </a:rPr>
              <a:t>2010</a:t>
            </a:r>
            <a:endParaRPr lang="en-US" sz="2400" dirty="0"/>
          </a:p>
        </p:txBody>
      </p:sp>
      <p:sp>
        <p:nvSpPr>
          <p:cNvPr id="5" name="Rectangle 4"/>
          <p:cNvSpPr/>
          <p:nvPr/>
        </p:nvSpPr>
        <p:spPr>
          <a:xfrm>
            <a:off x="7605295" y="140439"/>
            <a:ext cx="2005677" cy="830997"/>
          </a:xfrm>
          <a:prstGeom prst="rect">
            <a:avLst/>
          </a:prstGeom>
        </p:spPr>
        <p:txBody>
          <a:bodyPr wrap="none">
            <a:spAutoFit/>
          </a:bodyPr>
          <a:lstStyle/>
          <a:p>
            <a:r>
              <a:rPr lang="en-US" b="1" dirty="0" smtClean="0"/>
              <a:t>France </a:t>
            </a:r>
            <a:br>
              <a:rPr lang="en-US" b="1" dirty="0" smtClean="0"/>
            </a:br>
            <a:r>
              <a:rPr lang="en-US" b="1" dirty="0" smtClean="0"/>
              <a:t>Lis </a:t>
            </a:r>
            <a:r>
              <a:rPr lang="en-US" b="1" dirty="0" smtClean="0"/>
              <a:t>1985-2010</a:t>
            </a:r>
            <a:endParaRPr lang="en-US" dirty="0"/>
          </a:p>
        </p:txBody>
      </p:sp>
      <p:sp>
        <p:nvSpPr>
          <p:cNvPr id="6" name="Rectangle 5"/>
          <p:cNvSpPr/>
          <p:nvPr/>
        </p:nvSpPr>
        <p:spPr>
          <a:xfrm>
            <a:off x="7924702" y="1599183"/>
            <a:ext cx="628698" cy="461665"/>
          </a:xfrm>
          <a:prstGeom prst="rect">
            <a:avLst/>
          </a:prstGeom>
        </p:spPr>
        <p:txBody>
          <a:bodyPr wrap="none">
            <a:spAutoFit/>
          </a:bodyPr>
          <a:lstStyle/>
          <a:p>
            <a:r>
              <a:rPr lang="en-US" b="1" dirty="0" smtClean="0"/>
              <a:t>age</a:t>
            </a:r>
            <a:endParaRPr lang="en-US" dirty="0"/>
          </a:p>
        </p:txBody>
      </p:sp>
    </p:spTree>
    <p:extLst>
      <p:ext uri="{BB962C8B-B14F-4D97-AF65-F5344CB8AC3E}">
        <p14:creationId xmlns:p14="http://schemas.microsoft.com/office/powerpoint/2010/main" val="2214336731"/>
      </p:ext>
    </p:extLst>
  </p:cSld>
  <p:clrMapOvr>
    <a:masterClrMapping/>
  </p:clrMapOvr>
  <p:transition advTm="83568"/>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22831" y="1175370"/>
            <a:ext cx="9020247" cy="5428964"/>
          </a:xfrm>
          <a:prstGeom prst="rect">
            <a:avLst/>
          </a:prstGeom>
        </p:spPr>
      </p:pic>
      <p:sp>
        <p:nvSpPr>
          <p:cNvPr id="14338"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729B3BFC-E4B3-4D78-A2F2-536AC9303399}" type="slidenum">
              <a:rPr lang="fr-FR" sz="1400"/>
              <a:pPr/>
              <a:t>17</a:t>
            </a:fld>
            <a:endParaRPr lang="fr-FR" sz="1400"/>
          </a:p>
        </p:txBody>
      </p:sp>
      <p:sp>
        <p:nvSpPr>
          <p:cNvPr id="14339" name="Rectangle 3"/>
          <p:cNvSpPr>
            <a:spLocks noChangeArrowheads="1"/>
          </p:cNvSpPr>
          <p:nvPr/>
        </p:nvSpPr>
        <p:spPr bwMode="auto">
          <a:xfrm>
            <a:off x="685800" y="44450"/>
            <a:ext cx="8382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defTabSz="957263">
              <a:spcBef>
                <a:spcPct val="20000"/>
              </a:spcBef>
              <a:spcAft>
                <a:spcPct val="100000"/>
              </a:spcAft>
              <a:tabLst>
                <a:tab pos="741363" algn="l"/>
              </a:tabLst>
            </a:pPr>
            <a:endParaRPr lang="fr-FR" b="1"/>
          </a:p>
        </p:txBody>
      </p:sp>
      <p:sp>
        <p:nvSpPr>
          <p:cNvPr id="14340" name="Rectangle 4"/>
          <p:cNvSpPr>
            <a:spLocks noChangeArrowheads="1"/>
          </p:cNvSpPr>
          <p:nvPr/>
        </p:nvSpPr>
        <p:spPr bwMode="auto">
          <a:xfrm>
            <a:off x="2073274" y="681039"/>
            <a:ext cx="553720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1800" b="1" dirty="0" smtClean="0">
                <a:solidFill>
                  <a:srgbClr val="000000"/>
                </a:solidFill>
                <a:cs typeface="Times New Roman" pitchFamily="18" charset="0"/>
              </a:rPr>
              <a:t>Log </a:t>
            </a:r>
            <a:r>
              <a:rPr lang="fr-FR" sz="1800" b="1" dirty="0" err="1" smtClean="0">
                <a:solidFill>
                  <a:srgbClr val="000000"/>
                </a:solidFill>
                <a:cs typeface="Times New Roman" pitchFamily="18" charset="0"/>
              </a:rPr>
              <a:t>level</a:t>
            </a:r>
            <a:r>
              <a:rPr lang="fr-FR" sz="1800" b="1" dirty="0" smtClean="0">
                <a:solidFill>
                  <a:srgbClr val="000000"/>
                </a:solidFill>
                <a:cs typeface="Times New Roman" pitchFamily="18" charset="0"/>
              </a:rPr>
              <a:t> of living (=</a:t>
            </a:r>
            <a:r>
              <a:rPr lang="fr-FR" sz="1800" b="1" dirty="0" err="1" smtClean="0">
                <a:solidFill>
                  <a:srgbClr val="000000"/>
                </a:solidFill>
                <a:cs typeface="Times New Roman" pitchFamily="18" charset="0"/>
              </a:rPr>
              <a:t>disposable</a:t>
            </a:r>
            <a:r>
              <a:rPr lang="fr-FR" sz="1800" b="1" dirty="0" smtClean="0">
                <a:solidFill>
                  <a:srgbClr val="000000"/>
                </a:solidFill>
                <a:cs typeface="Times New Roman" pitchFamily="18" charset="0"/>
              </a:rPr>
              <a:t> </a:t>
            </a:r>
            <a:r>
              <a:rPr lang="fr-FR" sz="1800" b="1" dirty="0" err="1" smtClean="0">
                <a:solidFill>
                  <a:srgbClr val="000000"/>
                </a:solidFill>
                <a:cs typeface="Times New Roman" pitchFamily="18" charset="0"/>
              </a:rPr>
              <a:t>income</a:t>
            </a:r>
            <a:r>
              <a:rPr lang="fr-FR" sz="1800" b="1" dirty="0" smtClean="0">
                <a:solidFill>
                  <a:srgbClr val="000000"/>
                </a:solidFill>
                <a:cs typeface="Times New Roman" pitchFamily="18" charset="0"/>
              </a:rPr>
              <a:t> per CU) </a:t>
            </a:r>
            <a:br>
              <a:rPr lang="fr-FR" sz="1800" b="1" dirty="0" smtClean="0">
                <a:solidFill>
                  <a:srgbClr val="000000"/>
                </a:solidFill>
                <a:cs typeface="Times New Roman" pitchFamily="18" charset="0"/>
              </a:rPr>
            </a:br>
            <a:r>
              <a:rPr lang="fr-FR" sz="1800" b="1" dirty="0" smtClean="0">
                <a:solidFill>
                  <a:srgbClr val="000000"/>
                </a:solidFill>
                <a:cs typeface="Times New Roman" pitchFamily="18" charset="0"/>
              </a:rPr>
              <a:t>by </a:t>
            </a:r>
            <a:r>
              <a:rPr lang="fr-FR" sz="1800" b="1" dirty="0" err="1">
                <a:solidFill>
                  <a:srgbClr val="000000"/>
                </a:solidFill>
                <a:cs typeface="Times New Roman" pitchFamily="18" charset="0"/>
              </a:rPr>
              <a:t>age</a:t>
            </a:r>
            <a:r>
              <a:rPr lang="fr-FR" sz="1800" b="1" dirty="0">
                <a:solidFill>
                  <a:srgbClr val="000000"/>
                </a:solidFill>
                <a:cs typeface="Times New Roman" pitchFamily="18" charset="0"/>
              </a:rPr>
              <a:t> group </a:t>
            </a:r>
            <a:r>
              <a:rPr lang="fr-FR" sz="1800" b="1" dirty="0" smtClean="0">
                <a:solidFill>
                  <a:srgbClr val="000000"/>
                </a:solidFill>
                <a:cs typeface="Times New Roman" pitchFamily="18" charset="0"/>
              </a:rPr>
              <a:t>(0</a:t>
            </a:r>
            <a:r>
              <a:rPr lang="fr-FR" sz="1800" b="1" dirty="0">
                <a:solidFill>
                  <a:srgbClr val="000000"/>
                </a:solidFill>
                <a:cs typeface="Times New Roman" pitchFamily="18" charset="0"/>
              </a:rPr>
              <a:t>= </a:t>
            </a:r>
            <a:r>
              <a:rPr lang="fr-FR" sz="1800" b="1" dirty="0" err="1">
                <a:solidFill>
                  <a:srgbClr val="000000"/>
                </a:solidFill>
                <a:cs typeface="Times New Roman" pitchFamily="18" charset="0"/>
              </a:rPr>
              <a:t>year</a:t>
            </a:r>
            <a:r>
              <a:rPr lang="fr-FR" sz="1800" b="1" dirty="0">
                <a:solidFill>
                  <a:srgbClr val="000000"/>
                </a:solidFill>
                <a:cs typeface="Times New Roman" pitchFamily="18" charset="0"/>
              </a:rPr>
              <a:t> </a:t>
            </a:r>
            <a:r>
              <a:rPr lang="fr-FR" sz="1800" b="1" dirty="0" err="1" smtClean="0">
                <a:solidFill>
                  <a:srgbClr val="000000"/>
                </a:solidFill>
                <a:cs typeface="Times New Roman" pitchFamily="18" charset="0"/>
              </a:rPr>
              <a:t>average</a:t>
            </a:r>
            <a:r>
              <a:rPr lang="fr-FR" sz="1800" b="1" dirty="0">
                <a:solidFill>
                  <a:srgbClr val="000000"/>
                </a:solidFill>
                <a:cs typeface="Times New Roman" pitchFamily="18" charset="0"/>
              </a:rPr>
              <a:t>)</a:t>
            </a:r>
            <a:endParaRPr lang="en-GB" sz="2800" dirty="0"/>
          </a:p>
        </p:txBody>
      </p:sp>
      <p:sp>
        <p:nvSpPr>
          <p:cNvPr id="14343" name="Rectangle 13"/>
          <p:cNvSpPr>
            <a:spLocks noChangeArrowheads="1"/>
          </p:cNvSpPr>
          <p:nvPr/>
        </p:nvSpPr>
        <p:spPr bwMode="auto">
          <a:xfrm>
            <a:off x="200025" y="188913"/>
            <a:ext cx="49840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ts val="300"/>
              </a:spcBef>
              <a:spcAft>
                <a:spcPts val="300"/>
              </a:spcAft>
            </a:pPr>
            <a:r>
              <a:rPr lang="en-US" b="1" dirty="0" smtClean="0">
                <a:solidFill>
                  <a:srgbClr val="000000"/>
                </a:solidFill>
              </a:rPr>
              <a:t>a. Relative</a:t>
            </a:r>
            <a:r>
              <a:rPr lang="en-US" b="1" dirty="0">
                <a:solidFill>
                  <a:srgbClr val="000000"/>
                </a:solidFill>
              </a:rPr>
              <a:t>(?) socio-economic decline</a:t>
            </a:r>
          </a:p>
        </p:txBody>
      </p:sp>
      <p:sp>
        <p:nvSpPr>
          <p:cNvPr id="2" name="Down Arrow 1"/>
          <p:cNvSpPr/>
          <p:nvPr/>
        </p:nvSpPr>
        <p:spPr>
          <a:xfrm>
            <a:off x="1142081" y="4389899"/>
            <a:ext cx="310572" cy="531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own Arrow 2"/>
          <p:cNvSpPr/>
          <p:nvPr/>
        </p:nvSpPr>
        <p:spPr>
          <a:xfrm rot="10800000">
            <a:off x="7573663" y="4701085"/>
            <a:ext cx="351039" cy="4809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42081" y="3664997"/>
            <a:ext cx="800219" cy="830997"/>
          </a:xfrm>
          <a:prstGeom prst="rect">
            <a:avLst/>
          </a:prstGeom>
        </p:spPr>
        <p:txBody>
          <a:bodyPr wrap="none">
            <a:spAutoFit/>
          </a:bodyPr>
          <a:lstStyle/>
          <a:p>
            <a:r>
              <a:rPr lang="fr-FR" sz="2400" b="1" dirty="0" smtClean="0">
                <a:solidFill>
                  <a:srgbClr val="000000"/>
                </a:solidFill>
                <a:cs typeface="Times New Roman" pitchFamily="18" charset="0"/>
              </a:rPr>
              <a:t>1980</a:t>
            </a:r>
          </a:p>
          <a:p>
            <a:endParaRPr lang="en-US" sz="2400" dirty="0"/>
          </a:p>
        </p:txBody>
      </p:sp>
      <p:sp>
        <p:nvSpPr>
          <p:cNvPr id="13" name="Rectangle 12"/>
          <p:cNvSpPr/>
          <p:nvPr/>
        </p:nvSpPr>
        <p:spPr>
          <a:xfrm>
            <a:off x="6985340" y="3889852"/>
            <a:ext cx="800219" cy="461665"/>
          </a:xfrm>
          <a:prstGeom prst="rect">
            <a:avLst/>
          </a:prstGeom>
        </p:spPr>
        <p:txBody>
          <a:bodyPr wrap="none">
            <a:spAutoFit/>
          </a:bodyPr>
          <a:lstStyle/>
          <a:p>
            <a:r>
              <a:rPr lang="fr-FR" sz="2400" b="1" dirty="0" smtClean="0">
                <a:solidFill>
                  <a:srgbClr val="000000"/>
                </a:solidFill>
                <a:cs typeface="Times New Roman" pitchFamily="18" charset="0"/>
              </a:rPr>
              <a:t>2010</a:t>
            </a:r>
            <a:endParaRPr lang="en-US" sz="2400" dirty="0"/>
          </a:p>
        </p:txBody>
      </p:sp>
      <p:sp>
        <p:nvSpPr>
          <p:cNvPr id="5" name="Rectangle 4"/>
          <p:cNvSpPr/>
          <p:nvPr/>
        </p:nvSpPr>
        <p:spPr>
          <a:xfrm>
            <a:off x="7605295" y="140439"/>
            <a:ext cx="2005677" cy="830997"/>
          </a:xfrm>
          <a:prstGeom prst="rect">
            <a:avLst/>
          </a:prstGeom>
        </p:spPr>
        <p:txBody>
          <a:bodyPr wrap="none">
            <a:spAutoFit/>
          </a:bodyPr>
          <a:lstStyle/>
          <a:p>
            <a:r>
              <a:rPr lang="en-US" b="1" dirty="0" smtClean="0"/>
              <a:t>Germany</a:t>
            </a:r>
            <a:r>
              <a:rPr lang="en-US" b="1" dirty="0" smtClean="0"/>
              <a:t/>
            </a:r>
            <a:br>
              <a:rPr lang="en-US" b="1" dirty="0" smtClean="0"/>
            </a:br>
            <a:r>
              <a:rPr lang="en-US" b="1" dirty="0" smtClean="0"/>
              <a:t>Lis </a:t>
            </a:r>
            <a:r>
              <a:rPr lang="en-US" b="1" dirty="0" smtClean="0"/>
              <a:t>1985-2010</a:t>
            </a:r>
            <a:endParaRPr lang="en-US" dirty="0"/>
          </a:p>
        </p:txBody>
      </p:sp>
      <p:sp>
        <p:nvSpPr>
          <p:cNvPr id="6" name="Rectangle 5"/>
          <p:cNvSpPr/>
          <p:nvPr/>
        </p:nvSpPr>
        <p:spPr>
          <a:xfrm>
            <a:off x="7924702" y="1599183"/>
            <a:ext cx="628698" cy="461665"/>
          </a:xfrm>
          <a:prstGeom prst="rect">
            <a:avLst/>
          </a:prstGeom>
        </p:spPr>
        <p:txBody>
          <a:bodyPr wrap="none">
            <a:spAutoFit/>
          </a:bodyPr>
          <a:lstStyle/>
          <a:p>
            <a:r>
              <a:rPr lang="en-US" b="1" dirty="0" smtClean="0"/>
              <a:t>age</a:t>
            </a:r>
            <a:endParaRPr lang="en-US" dirty="0"/>
          </a:p>
        </p:txBody>
      </p:sp>
    </p:spTree>
    <p:extLst>
      <p:ext uri="{BB962C8B-B14F-4D97-AF65-F5344CB8AC3E}">
        <p14:creationId xmlns:p14="http://schemas.microsoft.com/office/powerpoint/2010/main" val="3455356137"/>
      </p:ext>
    </p:extLst>
  </p:cSld>
  <p:clrMapOvr>
    <a:masterClrMapping/>
  </p:clrMapOvr>
  <p:transition advTm="83568"/>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509511E0-8A77-4492-99E2-9E06B35ABB56}" type="slidenum">
              <a:rPr lang="fr-FR" sz="1400"/>
              <a:pPr/>
              <a:t>18</a:t>
            </a:fld>
            <a:endParaRPr lang="fr-FR" sz="1400"/>
          </a:p>
        </p:txBody>
      </p:sp>
      <p:sp>
        <p:nvSpPr>
          <p:cNvPr id="15366" name="Rectangle 5"/>
          <p:cNvSpPr>
            <a:spLocks noChangeArrowheads="1"/>
          </p:cNvSpPr>
          <p:nvPr/>
        </p:nvSpPr>
        <p:spPr bwMode="auto">
          <a:xfrm>
            <a:off x="7242331" y="5202934"/>
            <a:ext cx="7649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b="1" dirty="0" err="1" smtClean="0"/>
              <a:t>year</a:t>
            </a:r>
            <a:endParaRPr lang="fr-FR" b="1" dirty="0"/>
          </a:p>
        </p:txBody>
      </p:sp>
      <p:sp>
        <p:nvSpPr>
          <p:cNvPr id="15367" name="Rectangle 6"/>
          <p:cNvSpPr>
            <a:spLocks noChangeArrowheads="1"/>
          </p:cNvSpPr>
          <p:nvPr/>
        </p:nvSpPr>
        <p:spPr bwMode="auto">
          <a:xfrm>
            <a:off x="4902200" y="3835400"/>
            <a:ext cx="10397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b="1"/>
              <a:t>Wages</a:t>
            </a:r>
          </a:p>
        </p:txBody>
      </p:sp>
      <p:sp>
        <p:nvSpPr>
          <p:cNvPr id="15368" name="Rectangle 7"/>
          <p:cNvSpPr>
            <a:spLocks noChangeArrowheads="1"/>
          </p:cNvSpPr>
          <p:nvPr/>
        </p:nvSpPr>
        <p:spPr bwMode="auto">
          <a:xfrm>
            <a:off x="4305300" y="2349500"/>
            <a:ext cx="207460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b="1"/>
              <a:t>Housing index</a:t>
            </a:r>
          </a:p>
        </p:txBody>
      </p:sp>
      <p:sp>
        <p:nvSpPr>
          <p:cNvPr id="15369" name="Rectangle 9"/>
          <p:cNvSpPr>
            <a:spLocks noChangeArrowheads="1"/>
          </p:cNvSpPr>
          <p:nvPr/>
        </p:nvSpPr>
        <p:spPr bwMode="auto">
          <a:xfrm>
            <a:off x="200025" y="188913"/>
            <a:ext cx="49840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ts val="300"/>
              </a:spcBef>
              <a:spcAft>
                <a:spcPts val="300"/>
              </a:spcAft>
            </a:pPr>
            <a:r>
              <a:rPr lang="en-US" b="1" dirty="0" smtClean="0">
                <a:solidFill>
                  <a:srgbClr val="000000"/>
                </a:solidFill>
              </a:rPr>
              <a:t>a. Relative</a:t>
            </a:r>
            <a:r>
              <a:rPr lang="en-US" b="1" dirty="0">
                <a:solidFill>
                  <a:srgbClr val="000000"/>
                </a:solidFill>
              </a:rPr>
              <a:t>(?) socio-economic decline</a:t>
            </a:r>
          </a:p>
        </p:txBody>
      </p:sp>
      <p:sp>
        <p:nvSpPr>
          <p:cNvPr id="3" name="Rectangle 2"/>
          <p:cNvSpPr/>
          <p:nvPr/>
        </p:nvSpPr>
        <p:spPr>
          <a:xfrm>
            <a:off x="149448" y="551682"/>
            <a:ext cx="9505503" cy="461665"/>
          </a:xfrm>
          <a:prstGeom prst="rect">
            <a:avLst/>
          </a:prstGeom>
        </p:spPr>
        <p:txBody>
          <a:bodyPr wrap="square">
            <a:spAutoFit/>
          </a:bodyPr>
          <a:lstStyle/>
          <a:p>
            <a:r>
              <a:rPr lang="en-US" i="1" dirty="0"/>
              <a:t>real housing price index (dotted lines) </a:t>
            </a:r>
            <a:r>
              <a:rPr lang="en-US" i="1" dirty="0" smtClean="0"/>
              <a:t>and </a:t>
            </a:r>
            <a:r>
              <a:rPr lang="en-US" i="1" dirty="0"/>
              <a:t>real household incomes </a:t>
            </a:r>
            <a:r>
              <a:rPr lang="en-US" i="1" dirty="0" smtClean="0"/>
              <a:t>index</a:t>
            </a:r>
            <a:endParaRPr lang="fr-CH" i="1" dirty="0"/>
          </a:p>
        </p:txBody>
      </p:sp>
      <p:pic>
        <p:nvPicPr>
          <p:cNvPr id="12" name="Picture 1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544" y="981075"/>
            <a:ext cx="8191500" cy="5212795"/>
          </a:xfrm>
          <a:prstGeom prst="rect">
            <a:avLst/>
          </a:prstGeom>
          <a:noFill/>
          <a:ln>
            <a:noFill/>
          </a:ln>
        </p:spPr>
      </p:pic>
      <p:sp>
        <p:nvSpPr>
          <p:cNvPr id="13" name="TextBox 12"/>
          <p:cNvSpPr txBox="1"/>
          <p:nvPr/>
        </p:nvSpPr>
        <p:spPr>
          <a:xfrm>
            <a:off x="1014718" y="6193871"/>
            <a:ext cx="8237940" cy="738664"/>
          </a:xfrm>
          <a:prstGeom prst="rect">
            <a:avLst/>
          </a:prstGeom>
          <a:noFill/>
        </p:spPr>
        <p:txBody>
          <a:bodyPr wrap="none" rtlCol="0">
            <a:spAutoFit/>
          </a:bodyPr>
          <a:lstStyle/>
          <a:p>
            <a:r>
              <a:rPr lang="en-US" sz="1400" dirty="0"/>
              <a:t>Note: y-axis: Housing index and household incomes adjusted for inflation, indexed to year 2000 (y=100). </a:t>
            </a:r>
            <a:endParaRPr lang="en-US" sz="1400" dirty="0" smtClean="0"/>
          </a:p>
          <a:p>
            <a:r>
              <a:rPr lang="en-US" sz="1400" dirty="0" smtClean="0"/>
              <a:t>Source</a:t>
            </a:r>
            <a:r>
              <a:rPr lang="en-US" sz="1400" dirty="0"/>
              <a:t>: International House Price Database, Federal Reserve Bank of Dallas. </a:t>
            </a:r>
            <a:r>
              <a:rPr lang="lb-LU" sz="1400" dirty="0" smtClean="0"/>
              <a:t>Mack </a:t>
            </a:r>
            <a:r>
              <a:rPr lang="lb-LU" sz="1400" dirty="0"/>
              <a:t>and Martínez-García (2011). </a:t>
            </a:r>
            <a:endParaRPr lang="x-none" sz="1400" dirty="0"/>
          </a:p>
          <a:p>
            <a:endParaRPr lang="en-US" sz="1400" dirty="0"/>
          </a:p>
        </p:txBody>
      </p:sp>
    </p:spTree>
    <p:extLst>
      <p:ext uri="{BB962C8B-B14F-4D97-AF65-F5344CB8AC3E}">
        <p14:creationId xmlns:p14="http://schemas.microsoft.com/office/powerpoint/2010/main" val="19329355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664" y="1556792"/>
            <a:ext cx="7231672" cy="4600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6" name="Slide Number Placeholder 2"/>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BDBBC14E-C437-4974-84C5-E31426C9D545}" type="slidenum">
              <a:rPr lang="fr-FR" sz="1400"/>
              <a:pPr/>
              <a:t>19</a:t>
            </a:fld>
            <a:endParaRPr lang="fr-FR" sz="1400"/>
          </a:p>
        </p:txBody>
      </p:sp>
      <p:sp>
        <p:nvSpPr>
          <p:cNvPr id="16387" name="Rectangle 7"/>
          <p:cNvSpPr>
            <a:spLocks noChangeArrowheads="1"/>
          </p:cNvSpPr>
          <p:nvPr/>
        </p:nvSpPr>
        <p:spPr bwMode="auto">
          <a:xfrm>
            <a:off x="838200" y="260350"/>
            <a:ext cx="8305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marL="747713" lvl="3" algn="l" defTabSz="957263">
              <a:spcBef>
                <a:spcPct val="20000"/>
              </a:spcBef>
              <a:tabLst>
                <a:tab pos="741363" algn="l"/>
              </a:tabLst>
            </a:pPr>
            <a:endParaRPr lang="fr-FR" sz="800" dirty="0"/>
          </a:p>
          <a:p>
            <a:pPr algn="l" defTabSz="957263">
              <a:spcBef>
                <a:spcPct val="20000"/>
              </a:spcBef>
              <a:spcAft>
                <a:spcPct val="100000"/>
              </a:spcAft>
              <a:tabLst>
                <a:tab pos="741363" algn="l"/>
              </a:tabLst>
            </a:pPr>
            <a:r>
              <a:rPr lang="fr-FR" sz="1900" b="1" dirty="0" err="1"/>
              <a:t>Educational</a:t>
            </a:r>
            <a:r>
              <a:rPr lang="fr-FR" sz="1900" b="1" dirty="0"/>
              <a:t> inflation </a:t>
            </a:r>
            <a:r>
              <a:rPr lang="fr-FR" sz="1900" b="1" dirty="0" smtClean="0"/>
              <a:t/>
            </a:r>
            <a:br>
              <a:rPr lang="fr-FR" sz="1900" b="1" dirty="0" smtClean="0"/>
            </a:br>
            <a:r>
              <a:rPr lang="fr-FR" sz="1900" b="1" dirty="0" smtClean="0"/>
              <a:t/>
            </a:r>
            <a:br>
              <a:rPr lang="fr-FR" sz="1900" b="1" dirty="0" smtClean="0"/>
            </a:br>
            <a:r>
              <a:rPr lang="fr-FR" sz="1700" b="1" dirty="0" smtClean="0">
                <a:solidFill>
                  <a:srgbClr val="000000"/>
                </a:solidFill>
              </a:rPr>
              <a:t>% </a:t>
            </a:r>
            <a:r>
              <a:rPr lang="fr-FR" sz="1700" b="1" dirty="0">
                <a:solidFill>
                  <a:srgbClr val="000000"/>
                </a:solidFill>
              </a:rPr>
              <a:t>of </a:t>
            </a:r>
            <a:r>
              <a:rPr lang="fr-FR" sz="1700" b="1" dirty="0" smtClean="0">
                <a:solidFill>
                  <a:srgbClr val="000000"/>
                </a:solidFill>
              </a:rPr>
              <a:t>GED (‘bac’) (no more no </a:t>
            </a:r>
            <a:r>
              <a:rPr lang="fr-FR" sz="1700" b="1" dirty="0" err="1" smtClean="0">
                <a:solidFill>
                  <a:srgbClr val="000000"/>
                </a:solidFill>
              </a:rPr>
              <a:t>less</a:t>
            </a:r>
            <a:r>
              <a:rPr lang="fr-FR" sz="1700" b="1" dirty="0" smtClean="0">
                <a:solidFill>
                  <a:srgbClr val="000000"/>
                </a:solidFill>
              </a:rPr>
              <a:t>) </a:t>
            </a:r>
            <a:br>
              <a:rPr lang="fr-FR" sz="1700" b="1" dirty="0" smtClean="0">
                <a:solidFill>
                  <a:srgbClr val="000000"/>
                </a:solidFill>
              </a:rPr>
            </a:br>
            <a:r>
              <a:rPr lang="fr-FR" sz="1700" b="1" dirty="0" err="1" smtClean="0">
                <a:solidFill>
                  <a:srgbClr val="000000"/>
                </a:solidFill>
              </a:rPr>
              <a:t>holders</a:t>
            </a:r>
            <a:r>
              <a:rPr lang="fr-FR" sz="1700" b="1" dirty="0" smtClean="0">
                <a:solidFill>
                  <a:srgbClr val="000000"/>
                </a:solidFill>
              </a:rPr>
              <a:t> </a:t>
            </a:r>
            <a:r>
              <a:rPr lang="fr-FR" sz="1700" b="1" dirty="0" err="1">
                <a:solidFill>
                  <a:srgbClr val="000000"/>
                </a:solidFill>
              </a:rPr>
              <a:t>accessing</a:t>
            </a:r>
            <a:r>
              <a:rPr lang="fr-FR" sz="1700" b="1" dirty="0">
                <a:solidFill>
                  <a:srgbClr val="000000"/>
                </a:solidFill>
              </a:rPr>
              <a:t> </a:t>
            </a:r>
            <a:r>
              <a:rPr lang="fr-FR" sz="1700" b="1" dirty="0" smtClean="0">
                <a:solidFill>
                  <a:srgbClr val="000000"/>
                </a:solidFill>
              </a:rPr>
              <a:t>middle class jobs (service cl </a:t>
            </a:r>
            <a:r>
              <a:rPr lang="fr-FR" sz="1700" b="1" dirty="0" err="1" smtClean="0">
                <a:solidFill>
                  <a:srgbClr val="000000"/>
                </a:solidFill>
              </a:rPr>
              <a:t>h+l</a:t>
            </a:r>
            <a:r>
              <a:rPr lang="fr-FR" sz="1700" b="1" dirty="0">
                <a:solidFill>
                  <a:srgbClr val="000000"/>
                </a:solidFill>
              </a:rPr>
              <a:t>) </a:t>
            </a:r>
            <a:r>
              <a:rPr lang="fr-FR" sz="1700" b="1" dirty="0" smtClean="0">
                <a:solidFill>
                  <a:srgbClr val="000000"/>
                </a:solidFill>
              </a:rPr>
              <a:t>1970-2012</a:t>
            </a:r>
            <a:endParaRPr lang="en-GB" sz="1400" b="1" dirty="0">
              <a:solidFill>
                <a:srgbClr val="000000"/>
              </a:solidFill>
            </a:endParaRPr>
          </a:p>
          <a:p>
            <a:pPr algn="l" defTabSz="957263">
              <a:spcBef>
                <a:spcPct val="20000"/>
              </a:spcBef>
              <a:spcAft>
                <a:spcPct val="100000"/>
              </a:spcAft>
              <a:tabLst>
                <a:tab pos="741363" algn="l"/>
              </a:tabLst>
            </a:pPr>
            <a:endParaRPr lang="fr-FR" sz="2300" b="1" dirty="0"/>
          </a:p>
        </p:txBody>
      </p:sp>
      <p:sp>
        <p:nvSpPr>
          <p:cNvPr id="16389" name="Rectangle 3"/>
          <p:cNvSpPr>
            <a:spLocks noChangeArrowheads="1"/>
          </p:cNvSpPr>
          <p:nvPr/>
        </p:nvSpPr>
        <p:spPr bwMode="auto">
          <a:xfrm>
            <a:off x="838200" y="6108700"/>
            <a:ext cx="8305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marL="747713" lvl="3" algn="l" defTabSz="957263">
              <a:spcBef>
                <a:spcPct val="20000"/>
              </a:spcBef>
              <a:tabLst>
                <a:tab pos="741363" algn="l"/>
              </a:tabLst>
            </a:pPr>
            <a:endParaRPr lang="fr-FR" sz="800" dirty="0"/>
          </a:p>
          <a:p>
            <a:pPr algn="l" defTabSz="957263">
              <a:spcBef>
                <a:spcPct val="20000"/>
              </a:spcBef>
              <a:spcAft>
                <a:spcPct val="100000"/>
              </a:spcAft>
              <a:tabLst>
                <a:tab pos="741363" algn="l"/>
              </a:tabLst>
            </a:pPr>
            <a:r>
              <a:rPr lang="fr-FR" sz="1700" b="1" dirty="0">
                <a:solidFill>
                  <a:srgbClr val="000000"/>
                </a:solidFill>
              </a:rPr>
              <a:t>French </a:t>
            </a:r>
            <a:r>
              <a:rPr lang="fr-FR" sz="1700" b="1" dirty="0" err="1">
                <a:solidFill>
                  <a:srgbClr val="000000"/>
                </a:solidFill>
              </a:rPr>
              <a:t>labor</a:t>
            </a:r>
            <a:r>
              <a:rPr lang="fr-FR" sz="1700" b="1" dirty="0">
                <a:solidFill>
                  <a:srgbClr val="000000"/>
                </a:solidFill>
              </a:rPr>
              <a:t> force </a:t>
            </a:r>
            <a:r>
              <a:rPr lang="fr-FR" sz="1700" b="1" dirty="0" err="1">
                <a:solidFill>
                  <a:srgbClr val="000000"/>
                </a:solidFill>
              </a:rPr>
              <a:t>surveys</a:t>
            </a:r>
            <a:r>
              <a:rPr lang="fr-FR" sz="1700" b="1" dirty="0">
                <a:solidFill>
                  <a:srgbClr val="000000"/>
                </a:solidFill>
              </a:rPr>
              <a:t> </a:t>
            </a:r>
            <a:r>
              <a:rPr lang="fr-FR" sz="1700" b="1" dirty="0" smtClean="0">
                <a:solidFill>
                  <a:srgbClr val="000000"/>
                </a:solidFill>
              </a:rPr>
              <a:t>1970-2012</a:t>
            </a:r>
            <a:endParaRPr lang="en-GB" sz="1400" b="1" dirty="0">
              <a:solidFill>
                <a:srgbClr val="000000"/>
              </a:solidFill>
            </a:endParaRPr>
          </a:p>
          <a:p>
            <a:pPr algn="l" defTabSz="957263">
              <a:spcBef>
                <a:spcPct val="20000"/>
              </a:spcBef>
              <a:spcAft>
                <a:spcPct val="100000"/>
              </a:spcAft>
              <a:tabLst>
                <a:tab pos="741363" algn="l"/>
              </a:tabLst>
            </a:pPr>
            <a:endParaRPr lang="fr-FR" sz="2300" b="1" dirty="0"/>
          </a:p>
        </p:txBody>
      </p:sp>
      <p:sp>
        <p:nvSpPr>
          <p:cNvPr id="16390" name="Rectangle 4"/>
          <p:cNvSpPr>
            <a:spLocks noChangeArrowheads="1"/>
          </p:cNvSpPr>
          <p:nvPr/>
        </p:nvSpPr>
        <p:spPr bwMode="auto">
          <a:xfrm>
            <a:off x="7545389" y="5084763"/>
            <a:ext cx="7997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fr-FR" b="1"/>
              <a:t>Year</a:t>
            </a:r>
          </a:p>
        </p:txBody>
      </p:sp>
      <p:sp>
        <p:nvSpPr>
          <p:cNvPr id="16391" name="Rectangle 5"/>
          <p:cNvSpPr>
            <a:spLocks noChangeArrowheads="1"/>
          </p:cNvSpPr>
          <p:nvPr/>
        </p:nvSpPr>
        <p:spPr bwMode="auto">
          <a:xfrm>
            <a:off x="8266625" y="2132856"/>
            <a:ext cx="6976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fr-FR" b="1" dirty="0"/>
              <a:t>Age</a:t>
            </a:r>
          </a:p>
        </p:txBody>
      </p:sp>
      <p:sp>
        <p:nvSpPr>
          <p:cNvPr id="16392" name="Rectangle 8"/>
          <p:cNvSpPr>
            <a:spLocks noChangeArrowheads="1"/>
          </p:cNvSpPr>
          <p:nvPr/>
        </p:nvSpPr>
        <p:spPr bwMode="auto">
          <a:xfrm>
            <a:off x="276225" y="188913"/>
            <a:ext cx="58633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457200" indent="-457200">
              <a:spcBef>
                <a:spcPts val="300"/>
              </a:spcBef>
              <a:spcAft>
                <a:spcPts val="300"/>
              </a:spcAft>
            </a:pPr>
            <a:r>
              <a:rPr lang="en-US" b="1" dirty="0" smtClean="0">
                <a:solidFill>
                  <a:srgbClr val="000000"/>
                </a:solidFill>
              </a:rPr>
              <a:t>b. Overeducation </a:t>
            </a:r>
            <a:r>
              <a:rPr lang="en-US" b="1" dirty="0">
                <a:solidFill>
                  <a:srgbClr val="000000"/>
                </a:solidFill>
              </a:rPr>
              <a:t>and educational </a:t>
            </a:r>
            <a:r>
              <a:rPr lang="en-US" b="1" i="1" dirty="0" err="1">
                <a:solidFill>
                  <a:srgbClr val="000000"/>
                </a:solidFill>
              </a:rPr>
              <a:t>déclassés</a:t>
            </a:r>
            <a:endParaRPr lang="en-US" b="1" i="1" dirty="0">
              <a:solidFill>
                <a:srgbClr val="000000"/>
              </a:solidFill>
            </a:endParaRPr>
          </a:p>
        </p:txBody>
      </p:sp>
    </p:spTree>
    <p:extLst>
      <p:ext uri="{BB962C8B-B14F-4D97-AF65-F5344CB8AC3E}">
        <p14:creationId xmlns:p14="http://schemas.microsoft.com/office/powerpoint/2010/main" val="6783363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344488" y="161339"/>
            <a:ext cx="9433047" cy="4524315"/>
          </a:xfrm>
          <a:prstGeom prst="rect">
            <a:avLst/>
          </a:prstGeom>
          <a:noFill/>
        </p:spPr>
        <p:txBody>
          <a:bodyPr wrap="square" rtlCol="0">
            <a:spAutoFit/>
          </a:bodyPr>
          <a:lstStyle/>
          <a:p>
            <a:r>
              <a:rPr lang="en-US" sz="3200" b="1" dirty="0"/>
              <a:t>4</a:t>
            </a:r>
            <a:r>
              <a:rPr lang="en-US" sz="3200" b="1" dirty="0" smtClean="0"/>
              <a:t> PARTS</a:t>
            </a:r>
          </a:p>
          <a:p>
            <a:endParaRPr lang="en-US" sz="2800" dirty="0" smtClean="0"/>
          </a:p>
          <a:p>
            <a:endParaRPr lang="en-US" sz="2800" dirty="0"/>
          </a:p>
          <a:p>
            <a:endParaRPr lang="en-US" sz="2800" dirty="0" smtClean="0"/>
          </a:p>
          <a:p>
            <a:pPr>
              <a:spcAft>
                <a:spcPts val="2400"/>
              </a:spcAft>
            </a:pPr>
            <a:r>
              <a:rPr lang="en-US" sz="2800" dirty="0" smtClean="0"/>
              <a:t>1- Theory of Cohort inequalities </a:t>
            </a:r>
          </a:p>
          <a:p>
            <a:pPr>
              <a:spcAft>
                <a:spcPts val="2400"/>
              </a:spcAft>
            </a:pPr>
            <a:r>
              <a:rPr lang="en-US" sz="2800" dirty="0" smtClean="0"/>
              <a:t>2- Welfare regimes and international comparisons with the LIS </a:t>
            </a:r>
          </a:p>
          <a:p>
            <a:pPr>
              <a:spcAft>
                <a:spcPts val="2400"/>
              </a:spcAft>
            </a:pPr>
            <a:r>
              <a:rPr lang="en-US" sz="2800" dirty="0" smtClean="0"/>
              <a:t>3- Inequalities of education, income, wealth and APC </a:t>
            </a:r>
          </a:p>
          <a:p>
            <a:pPr>
              <a:spcAft>
                <a:spcPts val="2400"/>
              </a:spcAft>
            </a:pPr>
            <a:r>
              <a:rPr lang="en-US" sz="2800" dirty="0"/>
              <a:t>4</a:t>
            </a:r>
            <a:r>
              <a:rPr lang="en-US" sz="2800" dirty="0" smtClean="0"/>
              <a:t>- An APC approach to gender inequality in 12 countries </a:t>
            </a:r>
          </a:p>
        </p:txBody>
      </p:sp>
      <p:sp>
        <p:nvSpPr>
          <p:cNvPr id="3" name="Foliennummernplatzhalter 2"/>
          <p:cNvSpPr>
            <a:spLocks noGrp="1"/>
          </p:cNvSpPr>
          <p:nvPr>
            <p:ph type="sldNum" sz="quarter" idx="4294967295"/>
          </p:nvPr>
        </p:nvSpPr>
        <p:spPr>
          <a:xfrm>
            <a:off x="7099300" y="6356351"/>
            <a:ext cx="2311400" cy="365125"/>
          </a:xfrm>
          <a:prstGeom prst="rect">
            <a:avLst/>
          </a:prstGeom>
        </p:spPr>
        <p:txBody>
          <a:bodyPr/>
          <a:lstStyle/>
          <a:p>
            <a:fld id="{3D304243-3656-402B-8372-AF8AC471BDF5}" type="slidenum">
              <a:rPr lang="fr-CH" smtClean="0"/>
              <a:pPr/>
              <a:t>2</a:t>
            </a:fld>
            <a:endParaRPr lang="fr-CH" dirty="0"/>
          </a:p>
        </p:txBody>
      </p:sp>
    </p:spTree>
    <p:extLst>
      <p:ext uri="{BB962C8B-B14F-4D97-AF65-F5344CB8AC3E}">
        <p14:creationId xmlns:p14="http://schemas.microsoft.com/office/powerpoint/2010/main" val="4257239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4648" y="1598707"/>
            <a:ext cx="7357382" cy="4422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6" name="Slide Number Placeholder 2"/>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BDBBC14E-C437-4974-84C5-E31426C9D545}" type="slidenum">
              <a:rPr lang="fr-FR" sz="1400"/>
              <a:pPr/>
              <a:t>20</a:t>
            </a:fld>
            <a:endParaRPr lang="fr-FR" sz="1400"/>
          </a:p>
        </p:txBody>
      </p:sp>
      <p:sp>
        <p:nvSpPr>
          <p:cNvPr id="16387" name="Rectangle 7"/>
          <p:cNvSpPr>
            <a:spLocks noChangeArrowheads="1"/>
          </p:cNvSpPr>
          <p:nvPr/>
        </p:nvSpPr>
        <p:spPr bwMode="auto">
          <a:xfrm>
            <a:off x="838200" y="260350"/>
            <a:ext cx="8305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marL="747713" lvl="3" algn="l" defTabSz="957263">
              <a:spcBef>
                <a:spcPct val="20000"/>
              </a:spcBef>
              <a:tabLst>
                <a:tab pos="741363" algn="l"/>
              </a:tabLst>
            </a:pPr>
            <a:endParaRPr lang="fr-FR" sz="800" dirty="0"/>
          </a:p>
          <a:p>
            <a:pPr algn="l" defTabSz="957263">
              <a:spcBef>
                <a:spcPct val="20000"/>
              </a:spcBef>
              <a:spcAft>
                <a:spcPct val="100000"/>
              </a:spcAft>
              <a:tabLst>
                <a:tab pos="741363" algn="l"/>
              </a:tabLst>
            </a:pPr>
            <a:r>
              <a:rPr lang="fr-FR" sz="1900" b="1" dirty="0" err="1"/>
              <a:t>Educational</a:t>
            </a:r>
            <a:r>
              <a:rPr lang="fr-FR" sz="1900" b="1" dirty="0"/>
              <a:t> inflation </a:t>
            </a:r>
            <a:r>
              <a:rPr lang="fr-FR" sz="1900" b="1" dirty="0" smtClean="0"/>
              <a:t/>
            </a:r>
            <a:br>
              <a:rPr lang="fr-FR" sz="1900" b="1" dirty="0" smtClean="0"/>
            </a:br>
            <a:r>
              <a:rPr lang="fr-FR" sz="1900" b="1" dirty="0" smtClean="0"/>
              <a:t/>
            </a:r>
            <a:br>
              <a:rPr lang="fr-FR" sz="1900" b="1" dirty="0" smtClean="0"/>
            </a:br>
            <a:r>
              <a:rPr lang="fr-FR" sz="1700" b="1" dirty="0" smtClean="0">
                <a:solidFill>
                  <a:srgbClr val="000000"/>
                </a:solidFill>
              </a:rPr>
              <a:t>% </a:t>
            </a:r>
            <a:r>
              <a:rPr lang="fr-FR" sz="1700" b="1" dirty="0">
                <a:solidFill>
                  <a:srgbClr val="000000"/>
                </a:solidFill>
              </a:rPr>
              <a:t>of </a:t>
            </a:r>
            <a:r>
              <a:rPr lang="fr-FR" sz="1700" b="1" dirty="0" smtClean="0">
                <a:solidFill>
                  <a:srgbClr val="000000"/>
                </a:solidFill>
              </a:rPr>
              <a:t>GED (‘bac’) (no more no </a:t>
            </a:r>
            <a:r>
              <a:rPr lang="fr-FR" sz="1700" b="1" dirty="0" err="1" smtClean="0">
                <a:solidFill>
                  <a:srgbClr val="000000"/>
                </a:solidFill>
              </a:rPr>
              <a:t>less</a:t>
            </a:r>
            <a:r>
              <a:rPr lang="fr-FR" sz="1700" b="1" dirty="0" smtClean="0">
                <a:solidFill>
                  <a:srgbClr val="000000"/>
                </a:solidFill>
              </a:rPr>
              <a:t>) </a:t>
            </a:r>
            <a:br>
              <a:rPr lang="fr-FR" sz="1700" b="1" dirty="0" smtClean="0">
                <a:solidFill>
                  <a:srgbClr val="000000"/>
                </a:solidFill>
              </a:rPr>
            </a:br>
            <a:r>
              <a:rPr lang="fr-FR" sz="1700" b="1" dirty="0" err="1" smtClean="0">
                <a:solidFill>
                  <a:srgbClr val="000000"/>
                </a:solidFill>
              </a:rPr>
              <a:t>holders</a:t>
            </a:r>
            <a:r>
              <a:rPr lang="fr-FR" sz="1700" b="1" dirty="0" smtClean="0">
                <a:solidFill>
                  <a:srgbClr val="000000"/>
                </a:solidFill>
              </a:rPr>
              <a:t> </a:t>
            </a:r>
            <a:r>
              <a:rPr lang="fr-FR" sz="1700" b="1" dirty="0" err="1">
                <a:solidFill>
                  <a:srgbClr val="000000"/>
                </a:solidFill>
              </a:rPr>
              <a:t>accessing</a:t>
            </a:r>
            <a:r>
              <a:rPr lang="fr-FR" sz="1700" b="1" dirty="0">
                <a:solidFill>
                  <a:srgbClr val="000000"/>
                </a:solidFill>
              </a:rPr>
              <a:t> </a:t>
            </a:r>
            <a:r>
              <a:rPr lang="fr-FR" sz="1700" b="1" dirty="0" smtClean="0">
                <a:solidFill>
                  <a:srgbClr val="000000"/>
                </a:solidFill>
              </a:rPr>
              <a:t>middle class jobs (service cl </a:t>
            </a:r>
            <a:r>
              <a:rPr lang="fr-FR" sz="1700" b="1" dirty="0" err="1" smtClean="0">
                <a:solidFill>
                  <a:srgbClr val="000000"/>
                </a:solidFill>
              </a:rPr>
              <a:t>h+l</a:t>
            </a:r>
            <a:r>
              <a:rPr lang="fr-FR" sz="1700" b="1" dirty="0">
                <a:solidFill>
                  <a:srgbClr val="000000"/>
                </a:solidFill>
              </a:rPr>
              <a:t>) </a:t>
            </a:r>
            <a:r>
              <a:rPr lang="fr-FR" sz="1700" b="1" dirty="0" smtClean="0">
                <a:solidFill>
                  <a:srgbClr val="000000"/>
                </a:solidFill>
              </a:rPr>
              <a:t>1970-2012</a:t>
            </a:r>
            <a:endParaRPr lang="en-GB" sz="1400" b="1" dirty="0">
              <a:solidFill>
                <a:srgbClr val="000000"/>
              </a:solidFill>
            </a:endParaRPr>
          </a:p>
          <a:p>
            <a:pPr algn="l" defTabSz="957263">
              <a:spcBef>
                <a:spcPct val="20000"/>
              </a:spcBef>
              <a:spcAft>
                <a:spcPct val="100000"/>
              </a:spcAft>
              <a:tabLst>
                <a:tab pos="741363" algn="l"/>
              </a:tabLst>
            </a:pPr>
            <a:endParaRPr lang="fr-FR" sz="2300" b="1" dirty="0"/>
          </a:p>
        </p:txBody>
      </p:sp>
      <p:sp>
        <p:nvSpPr>
          <p:cNvPr id="16389" name="Rectangle 3"/>
          <p:cNvSpPr>
            <a:spLocks noChangeArrowheads="1"/>
          </p:cNvSpPr>
          <p:nvPr/>
        </p:nvSpPr>
        <p:spPr bwMode="auto">
          <a:xfrm>
            <a:off x="838200" y="6108700"/>
            <a:ext cx="8305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marL="747713" lvl="3" algn="l" defTabSz="957263">
              <a:spcBef>
                <a:spcPct val="20000"/>
              </a:spcBef>
              <a:tabLst>
                <a:tab pos="741363" algn="l"/>
              </a:tabLst>
            </a:pPr>
            <a:endParaRPr lang="fr-FR" sz="800" dirty="0"/>
          </a:p>
          <a:p>
            <a:pPr algn="l" defTabSz="957263">
              <a:spcBef>
                <a:spcPct val="20000"/>
              </a:spcBef>
              <a:spcAft>
                <a:spcPct val="100000"/>
              </a:spcAft>
              <a:tabLst>
                <a:tab pos="741363" algn="l"/>
              </a:tabLst>
            </a:pPr>
            <a:r>
              <a:rPr lang="fr-FR" sz="1700" b="1" dirty="0">
                <a:solidFill>
                  <a:srgbClr val="000000"/>
                </a:solidFill>
              </a:rPr>
              <a:t>French </a:t>
            </a:r>
            <a:r>
              <a:rPr lang="fr-FR" sz="1700" b="1" dirty="0" err="1">
                <a:solidFill>
                  <a:srgbClr val="000000"/>
                </a:solidFill>
              </a:rPr>
              <a:t>labor</a:t>
            </a:r>
            <a:r>
              <a:rPr lang="fr-FR" sz="1700" b="1" dirty="0">
                <a:solidFill>
                  <a:srgbClr val="000000"/>
                </a:solidFill>
              </a:rPr>
              <a:t> force </a:t>
            </a:r>
            <a:r>
              <a:rPr lang="fr-FR" sz="1700" b="1" dirty="0" err="1">
                <a:solidFill>
                  <a:srgbClr val="000000"/>
                </a:solidFill>
              </a:rPr>
              <a:t>surveys</a:t>
            </a:r>
            <a:r>
              <a:rPr lang="fr-FR" sz="1700" b="1" dirty="0">
                <a:solidFill>
                  <a:srgbClr val="000000"/>
                </a:solidFill>
              </a:rPr>
              <a:t> </a:t>
            </a:r>
            <a:r>
              <a:rPr lang="fr-FR" sz="1700" b="1" dirty="0" smtClean="0">
                <a:solidFill>
                  <a:srgbClr val="000000"/>
                </a:solidFill>
              </a:rPr>
              <a:t>1970-2012</a:t>
            </a:r>
            <a:endParaRPr lang="en-GB" sz="1400" b="1" dirty="0">
              <a:solidFill>
                <a:srgbClr val="000000"/>
              </a:solidFill>
            </a:endParaRPr>
          </a:p>
          <a:p>
            <a:pPr algn="l" defTabSz="957263">
              <a:spcBef>
                <a:spcPct val="20000"/>
              </a:spcBef>
              <a:spcAft>
                <a:spcPct val="100000"/>
              </a:spcAft>
              <a:tabLst>
                <a:tab pos="741363" algn="l"/>
              </a:tabLst>
            </a:pPr>
            <a:endParaRPr lang="fr-FR" sz="2300" b="1" dirty="0"/>
          </a:p>
        </p:txBody>
      </p:sp>
      <p:sp>
        <p:nvSpPr>
          <p:cNvPr id="16390" name="Rectangle 4"/>
          <p:cNvSpPr>
            <a:spLocks noChangeArrowheads="1"/>
          </p:cNvSpPr>
          <p:nvPr/>
        </p:nvSpPr>
        <p:spPr bwMode="auto">
          <a:xfrm>
            <a:off x="6033120" y="5084763"/>
            <a:ext cx="18165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fr-FR" b="1" dirty="0" err="1" smtClean="0"/>
              <a:t>Birth</a:t>
            </a:r>
            <a:r>
              <a:rPr lang="fr-FR" b="1" dirty="0" smtClean="0"/>
              <a:t> </a:t>
            </a:r>
            <a:r>
              <a:rPr lang="fr-FR" b="1" dirty="0" err="1" smtClean="0"/>
              <a:t>cohort</a:t>
            </a:r>
            <a:endParaRPr lang="fr-FR" b="1" dirty="0"/>
          </a:p>
        </p:txBody>
      </p:sp>
      <p:sp>
        <p:nvSpPr>
          <p:cNvPr id="16391" name="Rectangle 5"/>
          <p:cNvSpPr>
            <a:spLocks noChangeArrowheads="1"/>
          </p:cNvSpPr>
          <p:nvPr/>
        </p:nvSpPr>
        <p:spPr bwMode="auto">
          <a:xfrm>
            <a:off x="8266625" y="2132856"/>
            <a:ext cx="6976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fr-FR" b="1" dirty="0"/>
              <a:t>Age</a:t>
            </a:r>
          </a:p>
        </p:txBody>
      </p:sp>
      <p:sp>
        <p:nvSpPr>
          <p:cNvPr id="16392" name="Rectangle 8"/>
          <p:cNvSpPr>
            <a:spLocks noChangeArrowheads="1"/>
          </p:cNvSpPr>
          <p:nvPr/>
        </p:nvSpPr>
        <p:spPr bwMode="auto">
          <a:xfrm>
            <a:off x="276225" y="188913"/>
            <a:ext cx="58633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457200" indent="-457200">
              <a:spcBef>
                <a:spcPts val="300"/>
              </a:spcBef>
              <a:spcAft>
                <a:spcPts val="300"/>
              </a:spcAft>
            </a:pPr>
            <a:r>
              <a:rPr lang="en-US" b="1" dirty="0" smtClean="0">
                <a:solidFill>
                  <a:srgbClr val="000000"/>
                </a:solidFill>
              </a:rPr>
              <a:t>b. Overeducation </a:t>
            </a:r>
            <a:r>
              <a:rPr lang="en-US" b="1" dirty="0">
                <a:solidFill>
                  <a:srgbClr val="000000"/>
                </a:solidFill>
              </a:rPr>
              <a:t>and educational </a:t>
            </a:r>
            <a:r>
              <a:rPr lang="en-US" b="1" i="1" dirty="0" err="1">
                <a:solidFill>
                  <a:srgbClr val="000000"/>
                </a:solidFill>
              </a:rPr>
              <a:t>déclassés</a:t>
            </a:r>
            <a:endParaRPr lang="en-US" b="1" i="1" dirty="0">
              <a:solidFill>
                <a:srgbClr val="000000"/>
              </a:solidFill>
            </a:endParaRPr>
          </a:p>
        </p:txBody>
      </p:sp>
    </p:spTree>
    <p:extLst>
      <p:ext uri="{BB962C8B-B14F-4D97-AF65-F5344CB8AC3E}">
        <p14:creationId xmlns:p14="http://schemas.microsoft.com/office/powerpoint/2010/main" val="34829644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416496" y="404664"/>
            <a:ext cx="9217024" cy="1569660"/>
          </a:xfrm>
          <a:prstGeom prst="rect">
            <a:avLst/>
          </a:prstGeom>
          <a:noFill/>
        </p:spPr>
        <p:txBody>
          <a:bodyPr wrap="square" rtlCol="0">
            <a:spAutoFit/>
          </a:bodyPr>
          <a:lstStyle/>
          <a:p>
            <a:r>
              <a:rPr lang="en-US" b="1" dirty="0" smtClean="0"/>
              <a:t>First conclusions:</a:t>
            </a:r>
            <a:endParaRPr lang="en-US" sz="2400" b="1" dirty="0" smtClean="0"/>
          </a:p>
          <a:p>
            <a:r>
              <a:rPr lang="en-US" i="1" dirty="0" smtClean="0"/>
              <a:t>“As </a:t>
            </a:r>
            <a:r>
              <a:rPr lang="en-US" i="1" dirty="0"/>
              <a:t>happy as God in </a:t>
            </a:r>
            <a:r>
              <a:rPr lang="en-US" i="1" dirty="0" smtClean="0"/>
              <a:t>France?” </a:t>
            </a:r>
            <a:r>
              <a:rPr lang="en-US" sz="2400" i="1" dirty="0" smtClean="0"/>
              <a:t/>
            </a:r>
            <a:br>
              <a:rPr lang="en-US" sz="2400" i="1" dirty="0" smtClean="0"/>
            </a:br>
            <a:r>
              <a:rPr lang="en-US" sz="2400" i="1" dirty="0" smtClean="0"/>
              <a:t>(Hypothesis might be true(?) </a:t>
            </a:r>
            <a:r>
              <a:rPr lang="en-US" i="1" dirty="0" smtClean="0"/>
              <a:t>But avoid generalization to the young </a:t>
            </a:r>
            <a:r>
              <a:rPr lang="en-US" i="1" dirty="0" err="1" smtClean="0"/>
              <a:t>plz</a:t>
            </a:r>
            <a:r>
              <a:rPr lang="en-US" i="1" dirty="0" smtClean="0"/>
              <a:t>.)</a:t>
            </a:r>
            <a:endParaRPr lang="en-US" sz="2400" dirty="0" smtClean="0"/>
          </a:p>
          <a:p>
            <a:endParaRPr lang="en-US" sz="2400" dirty="0" smtClean="0"/>
          </a:p>
        </p:txBody>
      </p:sp>
      <p:sp>
        <p:nvSpPr>
          <p:cNvPr id="3" name="Foliennummernplatzhalter 2"/>
          <p:cNvSpPr>
            <a:spLocks noGrp="1"/>
          </p:cNvSpPr>
          <p:nvPr>
            <p:ph type="sldNum" sz="quarter" idx="4294967295"/>
          </p:nvPr>
        </p:nvSpPr>
        <p:spPr>
          <a:xfrm>
            <a:off x="7099300" y="6356351"/>
            <a:ext cx="2311400" cy="365125"/>
          </a:xfrm>
          <a:prstGeom prst="rect">
            <a:avLst/>
          </a:prstGeom>
        </p:spPr>
        <p:txBody>
          <a:bodyPr/>
          <a:lstStyle/>
          <a:p>
            <a:fld id="{3D304243-3656-402B-8372-AF8AC471BDF5}" type="slidenum">
              <a:rPr lang="fr-CH" smtClean="0"/>
              <a:pPr/>
              <a:t>21</a:t>
            </a:fld>
            <a:endParaRPr lang="fr-CH" dirty="0"/>
          </a:p>
        </p:txBody>
      </p:sp>
      <p:sp>
        <p:nvSpPr>
          <p:cNvPr id="4" name="Rectangle 2"/>
          <p:cNvSpPr>
            <a:spLocks noChangeArrowheads="1"/>
          </p:cNvSpPr>
          <p:nvPr/>
        </p:nvSpPr>
        <p:spPr bwMode="auto">
          <a:xfrm>
            <a:off x="273050" y="1356320"/>
            <a:ext cx="917575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marL="747713" lvl="3" algn="l" defTabSz="957263">
              <a:spcBef>
                <a:spcPct val="20000"/>
              </a:spcBef>
              <a:tabLst>
                <a:tab pos="741363" algn="l"/>
              </a:tabLst>
              <a:defRPr/>
            </a:pPr>
            <a:endParaRPr lang="en-US" sz="900" dirty="0"/>
          </a:p>
          <a:p>
            <a:pPr algn="l" defTabSz="957263">
              <a:spcBef>
                <a:spcPct val="20000"/>
              </a:spcBef>
              <a:spcAft>
                <a:spcPct val="100000"/>
              </a:spcAft>
              <a:tabLst>
                <a:tab pos="741363" algn="l"/>
              </a:tabLst>
              <a:defRPr/>
            </a:pPr>
            <a:r>
              <a:rPr lang="en-US" sz="2100" b="1" dirty="0"/>
              <a:t>Interpreting the French case:</a:t>
            </a:r>
          </a:p>
          <a:p>
            <a:pPr marL="582613" lvl="2" indent="-168275" algn="l" defTabSz="957263">
              <a:spcBef>
                <a:spcPct val="20000"/>
              </a:spcBef>
              <a:buClr>
                <a:schemeClr val="tx1"/>
              </a:buClr>
              <a:buFont typeface="Zapf Dingbats" charset="2"/>
              <a:buChar char="l"/>
              <a:tabLst>
                <a:tab pos="741363" algn="l"/>
              </a:tabLst>
              <a:defRPr/>
            </a:pPr>
            <a:r>
              <a:rPr lang="en-US" sz="2000" b="1" dirty="0" err="1"/>
              <a:t>Esping</a:t>
            </a:r>
            <a:r>
              <a:rPr lang="en-US" sz="2000" b="1" dirty="0"/>
              <a:t>-Andersen Typology of Welfare states: </a:t>
            </a:r>
            <a:br>
              <a:rPr lang="en-US" sz="2000" b="1" dirty="0"/>
            </a:br>
            <a:r>
              <a:rPr lang="en-US" sz="1800" dirty="0"/>
              <a:t>France = “corporatist-conservative” welfare regime, stabilization of social relations</a:t>
            </a:r>
            <a:br>
              <a:rPr lang="en-US" sz="1800" dirty="0"/>
            </a:br>
            <a:r>
              <a:rPr lang="en-US" sz="1800" dirty="0"/>
              <a:t>Protection of insiders (protected male workers) against </a:t>
            </a:r>
            <a:r>
              <a:rPr lang="en-US" sz="1800" dirty="0" smtClean="0"/>
              <a:t>outsiders</a:t>
            </a:r>
            <a:endParaRPr lang="en-US" sz="2000" b="1" dirty="0"/>
          </a:p>
          <a:p>
            <a:pPr marL="582613" lvl="2" indent="-168275" algn="l" defTabSz="957263">
              <a:spcBef>
                <a:spcPct val="20000"/>
              </a:spcBef>
              <a:buClr>
                <a:schemeClr val="tx1"/>
              </a:buClr>
              <a:buFont typeface="Zapf Dingbats" charset="2"/>
              <a:buChar char="l"/>
              <a:tabLst>
                <a:tab pos="741363" algn="l"/>
              </a:tabLst>
              <a:defRPr/>
            </a:pPr>
            <a:r>
              <a:rPr lang="en-US" sz="2000" b="1" dirty="0"/>
              <a:t>In case of economic brake :</a:t>
            </a:r>
            <a:br>
              <a:rPr lang="en-US" sz="2000" b="1" dirty="0"/>
            </a:br>
            <a:r>
              <a:rPr lang="en-US" sz="1800" dirty="0"/>
              <a:t> « </a:t>
            </a:r>
            <a:r>
              <a:rPr lang="en-US" sz="1800" dirty="0" err="1"/>
              <a:t>Insiderisation</a:t>
            </a:r>
            <a:r>
              <a:rPr lang="en-US" sz="1800" dirty="0"/>
              <a:t> » of insiders, already in the stable labor force </a:t>
            </a:r>
            <a:br>
              <a:rPr lang="en-US" sz="1800" dirty="0"/>
            </a:br>
            <a:r>
              <a:rPr lang="en-US" sz="1800" dirty="0"/>
              <a:t>and « </a:t>
            </a:r>
            <a:r>
              <a:rPr lang="en-US" sz="1800" dirty="0" err="1"/>
              <a:t>outsiderisation</a:t>
            </a:r>
            <a:r>
              <a:rPr lang="en-US" sz="1800" dirty="0"/>
              <a:t> » of new </a:t>
            </a:r>
            <a:r>
              <a:rPr lang="en-US" sz="1800" dirty="0" smtClean="0"/>
              <a:t>entrants</a:t>
            </a:r>
            <a:endParaRPr lang="en-US" sz="1800" b="1" dirty="0"/>
          </a:p>
          <a:p>
            <a:pPr marL="582613" lvl="2" indent="-168275" algn="l" defTabSz="957263">
              <a:spcBef>
                <a:spcPct val="20000"/>
              </a:spcBef>
              <a:buClr>
                <a:schemeClr val="tx1"/>
              </a:buClr>
              <a:buFont typeface="Zapf Dingbats" charset="2"/>
              <a:buChar char="l"/>
              <a:tabLst>
                <a:tab pos="741363" algn="l"/>
              </a:tabLst>
              <a:defRPr/>
            </a:pPr>
            <a:r>
              <a:rPr lang="en-US" sz="2000" b="1" dirty="0"/>
              <a:t>In France, young people can wait … decades </a:t>
            </a:r>
            <a:br>
              <a:rPr lang="en-US" sz="2000" b="1" dirty="0"/>
            </a:br>
            <a:r>
              <a:rPr lang="en-US" sz="2000" dirty="0" smtClean="0"/>
              <a:t>Job seeking = Musical chairs game</a:t>
            </a:r>
            <a:endParaRPr lang="en-US" sz="2000" b="1" dirty="0" smtClean="0"/>
          </a:p>
          <a:p>
            <a:pPr marL="582613" lvl="2" indent="-168275" algn="l" defTabSz="957263">
              <a:spcBef>
                <a:spcPct val="20000"/>
              </a:spcBef>
              <a:buClr>
                <a:schemeClr val="tx1"/>
              </a:buClr>
              <a:buFont typeface="Zapf Dingbats" charset="2"/>
              <a:buChar char="l"/>
              <a:tabLst>
                <a:tab pos="741363" algn="l"/>
              </a:tabLst>
              <a:defRPr/>
            </a:pPr>
            <a:r>
              <a:rPr lang="en-US" sz="2000" b="1" dirty="0" smtClean="0"/>
              <a:t>Increasing </a:t>
            </a:r>
            <a:r>
              <a:rPr lang="en-US" sz="2000" b="1" dirty="0"/>
              <a:t>poverty rates for young people</a:t>
            </a:r>
            <a:r>
              <a:rPr lang="en-US" sz="1800" b="1" dirty="0"/>
              <a:t>, stable </a:t>
            </a:r>
            <a:r>
              <a:rPr lang="en-US" sz="1800" b="1" dirty="0" err="1"/>
              <a:t>intracohort</a:t>
            </a:r>
            <a:r>
              <a:rPr lang="en-US" sz="1800" b="1" dirty="0"/>
              <a:t> inequalities </a:t>
            </a:r>
            <a:br>
              <a:rPr lang="en-US" sz="1800" b="1" dirty="0"/>
            </a:br>
            <a:r>
              <a:rPr lang="en-US" sz="1800" b="1" dirty="0"/>
              <a:t>(after taxes and welfare reallocations)</a:t>
            </a:r>
            <a:endParaRPr lang="en-US" sz="1600" b="1" dirty="0"/>
          </a:p>
          <a:p>
            <a:pPr marL="414338" lvl="2" algn="l" defTabSz="957263">
              <a:spcBef>
                <a:spcPct val="20000"/>
              </a:spcBef>
              <a:buClr>
                <a:schemeClr val="tx1"/>
              </a:buClr>
              <a:tabLst>
                <a:tab pos="741363" algn="l"/>
              </a:tabLst>
              <a:defRPr/>
            </a:pPr>
            <a:endParaRPr lang="en-US" sz="2000" b="1" dirty="0"/>
          </a:p>
        </p:txBody>
      </p:sp>
      <p:sp>
        <p:nvSpPr>
          <p:cNvPr id="2" name="Rectangle 1"/>
          <p:cNvSpPr/>
          <p:nvPr/>
        </p:nvSpPr>
        <p:spPr>
          <a:xfrm>
            <a:off x="704528" y="5415607"/>
            <a:ext cx="8331961" cy="830997"/>
          </a:xfrm>
          <a:prstGeom prst="rect">
            <a:avLst/>
          </a:prstGeom>
        </p:spPr>
        <p:txBody>
          <a:bodyPr wrap="none">
            <a:spAutoFit/>
          </a:bodyPr>
          <a:lstStyle/>
          <a:p>
            <a:r>
              <a:rPr lang="en-US" b="1" dirty="0" smtClean="0"/>
              <a:t>Strong problem of social welfare sustainability:</a:t>
            </a:r>
          </a:p>
          <a:p>
            <a:r>
              <a:rPr lang="en-US" b="1" dirty="0" smtClean="0"/>
              <a:t>Those who pay might experience the collapse of this regime… </a:t>
            </a:r>
            <a:endParaRPr lang="en-US" b="1" dirty="0"/>
          </a:p>
        </p:txBody>
      </p:sp>
    </p:spTree>
    <p:extLst>
      <p:ext uri="{BB962C8B-B14F-4D97-AF65-F5344CB8AC3E}">
        <p14:creationId xmlns:p14="http://schemas.microsoft.com/office/powerpoint/2010/main" val="14812105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0991A9D-D730-49AF-92A2-375396CBF1F7}" type="slidenum">
              <a:rPr lang="fr-FR" sz="1400">
                <a:latin typeface="Old English Text MT" pitchFamily="66" charset="0"/>
              </a:rPr>
              <a:pPr/>
              <a:t>22</a:t>
            </a:fld>
            <a:endParaRPr lang="fr-FR" sz="1400">
              <a:latin typeface="Old English Text MT" pitchFamily="66" charset="0"/>
            </a:endParaRPr>
          </a:p>
        </p:txBody>
      </p:sp>
      <p:sp>
        <p:nvSpPr>
          <p:cNvPr id="2051" name="Rectangle 6"/>
          <p:cNvSpPr>
            <a:spLocks noGrp="1" noChangeArrowheads="1"/>
          </p:cNvSpPr>
          <p:nvPr>
            <p:ph type="body" idx="1"/>
          </p:nvPr>
        </p:nvSpPr>
        <p:spPr>
          <a:xfrm>
            <a:off x="575666" y="-269081"/>
            <a:ext cx="10714038" cy="4376738"/>
          </a:xfrm>
          <a:noFill/>
        </p:spPr>
        <p:txBody>
          <a:bodyPr/>
          <a:lstStyle/>
          <a:p>
            <a:pPr marL="0" indent="0"/>
            <a:endParaRPr lang="en-US" sz="1800" dirty="0" smtClean="0">
              <a:latin typeface="Old English Text MT" pitchFamily="66" charset="0"/>
            </a:endParaRPr>
          </a:p>
          <a:p>
            <a:pPr marL="0" indent="0" algn="ctr"/>
            <a:endParaRPr lang="en-GB" altLang="ja-JP" sz="3300" dirty="0" smtClean="0">
              <a:latin typeface="Old English Text MT" pitchFamily="66" charset="0"/>
              <a:ea typeface="MS PGothic" pitchFamily="34" charset="-128"/>
            </a:endParaRPr>
          </a:p>
          <a:p>
            <a:pPr marL="0" indent="0" algn="ctr"/>
            <a:r>
              <a:rPr lang="en-US" sz="3600" cap="small" dirty="0"/>
              <a:t>inequality across birth cohorts</a:t>
            </a:r>
            <a:br>
              <a:rPr lang="en-US" sz="3600" cap="small" dirty="0"/>
            </a:br>
            <a:r>
              <a:rPr lang="en-US" sz="3600" cap="small" dirty="0" smtClean="0"/>
              <a:t>PART 2: </a:t>
            </a:r>
            <a:br>
              <a:rPr lang="en-US" sz="3600" cap="small" dirty="0" smtClean="0"/>
            </a:br>
            <a:r>
              <a:rPr lang="en-US" sz="3600" cap="small" dirty="0" smtClean="0"/>
              <a:t>Comparing cohort inequalities</a:t>
            </a:r>
            <a:endParaRPr lang="fr-FR" altLang="ja-JP" sz="3300" dirty="0" smtClean="0">
              <a:ea typeface="MS PGothic" pitchFamily="34" charset="-128"/>
            </a:endParaRPr>
          </a:p>
        </p:txBody>
      </p:sp>
      <p:sp>
        <p:nvSpPr>
          <p:cNvPr id="21511" name="Rectangle 7"/>
          <p:cNvSpPr>
            <a:spLocks noChangeArrowheads="1"/>
          </p:cNvSpPr>
          <p:nvPr/>
        </p:nvSpPr>
        <p:spPr bwMode="auto">
          <a:xfrm>
            <a:off x="2720975" y="333375"/>
            <a:ext cx="6183313"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algn="r" defTabSz="957263">
              <a:spcBef>
                <a:spcPct val="20000"/>
              </a:spcBef>
              <a:spcAft>
                <a:spcPct val="20000"/>
              </a:spcAft>
              <a:tabLst>
                <a:tab pos="741363" algn="l"/>
              </a:tabLst>
              <a:defRPr/>
            </a:pPr>
            <a:r>
              <a:rPr lang="fr-FR" sz="4400" dirty="0">
                <a:latin typeface="+mn-lt"/>
              </a:rPr>
              <a:t>Louis Chauvel </a:t>
            </a:r>
          </a:p>
          <a:p>
            <a:pPr algn="r" defTabSz="957263">
              <a:spcBef>
                <a:spcPct val="20000"/>
              </a:spcBef>
              <a:spcAft>
                <a:spcPct val="20000"/>
              </a:spcAft>
              <a:tabLst>
                <a:tab pos="741363" algn="l"/>
              </a:tabLst>
              <a:defRPr/>
            </a:pPr>
            <a:r>
              <a:rPr lang="fr-FR" sz="1800" dirty="0">
                <a:latin typeface="Old English Text MT" pitchFamily="66" charset="0"/>
              </a:rPr>
              <a:t>Pr Dr </a:t>
            </a:r>
            <a:r>
              <a:rPr lang="fr-FR" sz="1800" dirty="0" err="1">
                <a:latin typeface="Old English Text MT" pitchFamily="66" charset="0"/>
              </a:rPr>
              <a:t>at</a:t>
            </a:r>
            <a:r>
              <a:rPr lang="fr-FR" sz="1800" dirty="0">
                <a:latin typeface="Old English Text MT" pitchFamily="66" charset="0"/>
              </a:rPr>
              <a:t> </a:t>
            </a:r>
            <a:r>
              <a:rPr lang="fr-FR" sz="1800" dirty="0" err="1">
                <a:latin typeface="Old English Text MT" pitchFamily="66" charset="0"/>
              </a:rPr>
              <a:t>University</a:t>
            </a:r>
            <a:r>
              <a:rPr lang="fr-FR" sz="1800" dirty="0">
                <a:latin typeface="Old English Text MT" pitchFamily="66" charset="0"/>
              </a:rPr>
              <a:t> of Luxembourg</a:t>
            </a:r>
            <a:br>
              <a:rPr lang="fr-FR" sz="1800" dirty="0">
                <a:latin typeface="Old English Text MT" pitchFamily="66" charset="0"/>
              </a:rPr>
            </a:b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mj-lt"/>
            </a:endParaRPr>
          </a:p>
          <a:p>
            <a:pPr algn="r" defTabSz="957263">
              <a:spcBef>
                <a:spcPct val="20000"/>
              </a:spcBef>
              <a:spcAft>
                <a:spcPct val="20000"/>
              </a:spcAft>
              <a:tabLst>
                <a:tab pos="741363" algn="l"/>
              </a:tabLst>
              <a:defRPr/>
            </a:pPr>
            <a:endParaRPr lang="fr-FR" sz="1800" b="1" dirty="0" smtClean="0">
              <a:latin typeface="+mj-lt"/>
            </a:endParaRPr>
          </a:p>
          <a:p>
            <a:pPr algn="r" defTabSz="957263">
              <a:spcBef>
                <a:spcPct val="20000"/>
              </a:spcBef>
              <a:spcAft>
                <a:spcPct val="20000"/>
              </a:spcAft>
              <a:tabLst>
                <a:tab pos="741363" algn="l"/>
              </a:tabLst>
              <a:defRPr/>
            </a:pPr>
            <a:r>
              <a:rPr lang="fr-FR" sz="1800" b="1" dirty="0" smtClean="0">
                <a:latin typeface="+mj-lt"/>
              </a:rPr>
              <a:t>louis.chauvel@uni.lu</a:t>
            </a:r>
            <a:r>
              <a:rPr lang="fr-FR" sz="1800" b="1" dirty="0">
                <a:latin typeface="+mj-lt"/>
              </a:rPr>
              <a:t/>
            </a:r>
            <a:br>
              <a:rPr lang="fr-FR" sz="1800" b="1" dirty="0">
                <a:latin typeface="+mj-lt"/>
              </a:rPr>
            </a:br>
            <a:r>
              <a:rPr lang="fr-FR" sz="1800" b="1" dirty="0">
                <a:latin typeface="+mj-lt"/>
              </a:rPr>
              <a:t>http://www.louischauvel.org </a:t>
            </a:r>
          </a:p>
        </p:txBody>
      </p:sp>
      <p:pic>
        <p:nvPicPr>
          <p:cNvPr id="2054" name="Picture 6">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4141" y="4350841"/>
            <a:ext cx="2081313" cy="10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25"/>
          <p:cNvSpPr>
            <a:spLocks noChangeArrowheads="1"/>
          </p:cNvSpPr>
          <p:nvPr/>
        </p:nvSpPr>
        <p:spPr bwMode="auto">
          <a:xfrm>
            <a:off x="0" y="-1588"/>
            <a:ext cx="184150" cy="460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atin typeface="Old English Text MT" pitchFamily="66" charset="0"/>
            </a:endParaRPr>
          </a:p>
        </p:txBody>
      </p:sp>
      <p:sp>
        <p:nvSpPr>
          <p:cNvPr id="2056" name="Rectangle 26"/>
          <p:cNvSpPr>
            <a:spLocks noChangeArrowheads="1"/>
          </p:cNvSpPr>
          <p:nvPr/>
        </p:nvSpPr>
        <p:spPr bwMode="auto">
          <a:xfrm>
            <a:off x="0" y="1643063"/>
            <a:ext cx="2254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200">
                <a:solidFill>
                  <a:srgbClr val="000000"/>
                </a:solidFill>
                <a:latin typeface="Old English Text MT" pitchFamily="66" charset="0"/>
                <a:cs typeface="Times New Roman" pitchFamily="18" charset="0"/>
              </a:rPr>
              <a:t> </a:t>
            </a:r>
            <a:endParaRPr lang="en-US">
              <a:latin typeface="Old English Text MT" pitchFamily="66" charset="0"/>
            </a:endParaRPr>
          </a:p>
        </p:txBody>
      </p:sp>
      <p:sp>
        <p:nvSpPr>
          <p:cNvPr id="9" name="Rectangle 1"/>
          <p:cNvSpPr>
            <a:spLocks noChangeArrowheads="1"/>
          </p:cNvSpPr>
          <p:nvPr/>
        </p:nvSpPr>
        <p:spPr bwMode="auto">
          <a:xfrm>
            <a:off x="3471151" y="5373216"/>
            <a:ext cx="2407292"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r>
              <a:rPr lang="en-US" altLang="en-US" sz="1800" b="1" dirty="0">
                <a:latin typeface="Papyrus" pitchFamily="66" charset="0"/>
              </a:rPr>
              <a:t>IRSEI </a:t>
            </a:r>
            <a:br>
              <a:rPr lang="en-US" altLang="en-US" sz="1800" b="1" dirty="0">
                <a:latin typeface="Papyrus" pitchFamily="66" charset="0"/>
              </a:rPr>
            </a:br>
            <a:r>
              <a:rPr lang="en-US" altLang="en-US" sz="1800" b="1" dirty="0">
                <a:latin typeface="Papyrus" pitchFamily="66" charset="0"/>
              </a:rPr>
              <a:t>Institute for Research </a:t>
            </a:r>
            <a:br>
              <a:rPr lang="en-US" altLang="en-US" sz="1800" b="1" dirty="0">
                <a:latin typeface="Papyrus" pitchFamily="66" charset="0"/>
              </a:rPr>
            </a:br>
            <a:r>
              <a:rPr lang="en-US" altLang="en-US" sz="1800" b="1" dirty="0">
                <a:latin typeface="Papyrus" pitchFamily="66" charset="0"/>
              </a:rPr>
              <a:t>on  Socio-Economic  </a:t>
            </a:r>
            <a:br>
              <a:rPr lang="en-US" altLang="en-US" sz="1800" b="1" dirty="0">
                <a:latin typeface="Papyrus" pitchFamily="66" charset="0"/>
              </a:rPr>
            </a:br>
            <a:r>
              <a:rPr lang="en-US" altLang="en-US" sz="1800" b="1" dirty="0">
                <a:latin typeface="Papyrus" pitchFamily="66" charset="0"/>
              </a:rPr>
              <a:t>Inequality</a:t>
            </a:r>
          </a:p>
        </p:txBody>
      </p:sp>
      <p:pic>
        <p:nvPicPr>
          <p:cNvPr id="10" name="Picture 4" descr="Fonds National de la Recherche Luxembour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683" y="291149"/>
            <a:ext cx="3760224"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2" descr="Résultats de recherche d'images pour « lisdatacenter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683" y="1461932"/>
            <a:ext cx="1880112" cy="2139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5611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smtClean="0"/>
          </a:p>
        </p:txBody>
      </p:sp>
      <p:sp>
        <p:nvSpPr>
          <p:cNvPr id="6147" name="Content Placeholder 2"/>
          <p:cNvSpPr>
            <a:spLocks noGrp="1"/>
          </p:cNvSpPr>
          <p:nvPr>
            <p:ph idx="1"/>
          </p:nvPr>
        </p:nvSpPr>
        <p:spPr/>
        <p:txBody>
          <a:bodyPr/>
          <a:lstStyle/>
          <a:p>
            <a:endParaRPr lang="en-US" altLang="en-US" smtClean="0"/>
          </a:p>
        </p:txBody>
      </p:sp>
      <p:sp>
        <p:nvSpPr>
          <p:cNvPr id="6148" name="Slide Number Placeholder 3"/>
          <p:cNvSpPr>
            <a:spLocks noGrp="1"/>
          </p:cNvSpPr>
          <p:nvPr>
            <p:ph type="sldNum" sz="quarter" idx="4294967295"/>
          </p:nvPr>
        </p:nvSpPr>
        <p:spPr>
          <a:xfrm>
            <a:off x="7616825" y="188913"/>
            <a:ext cx="2057400" cy="457200"/>
          </a:xfrm>
          <a:prstGeom prst="rect">
            <a:avLst/>
          </a:prstGeom>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AC39294E-B648-4C61-B97E-6B14729FA165}" type="slidenum">
              <a:rPr lang="fr-FR" altLang="en-US" sz="1400" smtClean="0"/>
              <a:pPr/>
              <a:t>23</a:t>
            </a:fld>
            <a:endParaRPr lang="fr-FR" altLang="en-US" sz="1400" smtClean="0"/>
          </a:p>
        </p:txBody>
      </p:sp>
      <p:pic>
        <p:nvPicPr>
          <p:cNvPr id="614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939" y="238125"/>
            <a:ext cx="7858125" cy="638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8538" y="260350"/>
            <a:ext cx="480695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51" name="Rectangle 11"/>
          <p:cNvSpPr>
            <a:spLocks noChangeArrowheads="1"/>
          </p:cNvSpPr>
          <p:nvPr/>
        </p:nvSpPr>
        <p:spPr bwMode="auto">
          <a:xfrm>
            <a:off x="615950" y="161925"/>
            <a:ext cx="3417923" cy="117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lvl="1">
              <a:spcBef>
                <a:spcPct val="20000"/>
              </a:spcBef>
              <a:buClr>
                <a:schemeClr val="tx1"/>
              </a:buClr>
              <a:buFont typeface="Zapf Dingbats" charset="2"/>
              <a:buNone/>
            </a:pPr>
            <a:r>
              <a:rPr lang="en-US" altLang="en-US" sz="3200" b="1" i="1" dirty="0" smtClean="0"/>
              <a:t>Backgrounds </a:t>
            </a:r>
            <a:r>
              <a:rPr lang="en-US" altLang="en-US" sz="3200" b="1" i="1" dirty="0"/>
              <a:t>…</a:t>
            </a:r>
          </a:p>
          <a:p>
            <a:pPr lvl="1">
              <a:spcBef>
                <a:spcPct val="20000"/>
              </a:spcBef>
              <a:buClr>
                <a:schemeClr val="tx1"/>
              </a:buClr>
              <a:buFont typeface="Zapf Dingbats" charset="2"/>
              <a:buNone/>
            </a:pPr>
            <a:r>
              <a:rPr lang="en-US" altLang="en-US" sz="3200" dirty="0"/>
              <a:t> </a:t>
            </a:r>
          </a:p>
        </p:txBody>
      </p:sp>
      <p:sp>
        <p:nvSpPr>
          <p:cNvPr id="6152" name="Rectangle 5"/>
          <p:cNvSpPr>
            <a:spLocks noChangeArrowheads="1"/>
          </p:cNvSpPr>
          <p:nvPr/>
        </p:nvSpPr>
        <p:spPr bwMode="auto">
          <a:xfrm>
            <a:off x="1065213" y="1700214"/>
            <a:ext cx="71327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b="1" i="1"/>
              <a:t>A 17 countries comparison  of inter-cohort inequalities</a:t>
            </a:r>
            <a:endParaRPr lang="en-US" altLang="en-US" i="1"/>
          </a:p>
        </p:txBody>
      </p:sp>
    </p:spTree>
    <p:extLst>
      <p:ext uri="{BB962C8B-B14F-4D97-AF65-F5344CB8AC3E}">
        <p14:creationId xmlns:p14="http://schemas.microsoft.com/office/powerpoint/2010/main" val="12093968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9A86C4B7-D394-4411-A9F2-6B6759A99887}" type="slidenum">
              <a:rPr lang="fr-FR" sz="1400"/>
              <a:pPr/>
              <a:t>24</a:t>
            </a:fld>
            <a:endParaRPr lang="fr-FR" sz="1400"/>
          </a:p>
        </p:txBody>
      </p:sp>
      <p:sp>
        <p:nvSpPr>
          <p:cNvPr id="803842" name="Rectangle 2"/>
          <p:cNvSpPr>
            <a:spLocks noChangeArrowheads="1"/>
          </p:cNvSpPr>
          <p:nvPr/>
        </p:nvSpPr>
        <p:spPr bwMode="auto">
          <a:xfrm>
            <a:off x="200472" y="1295400"/>
            <a:ext cx="917575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marL="747713" lvl="3" algn="l" defTabSz="957263">
              <a:spcBef>
                <a:spcPct val="20000"/>
              </a:spcBef>
              <a:tabLst>
                <a:tab pos="741363" algn="l"/>
              </a:tabLst>
              <a:defRPr/>
            </a:pPr>
            <a:endParaRPr lang="en-US" sz="900" dirty="0"/>
          </a:p>
          <a:p>
            <a:pPr algn="l" defTabSz="957263">
              <a:spcBef>
                <a:spcPct val="20000"/>
              </a:spcBef>
              <a:spcAft>
                <a:spcPct val="100000"/>
              </a:spcAft>
              <a:tabLst>
                <a:tab pos="741363" algn="l"/>
              </a:tabLst>
              <a:defRPr/>
            </a:pPr>
            <a:r>
              <a:rPr lang="en-US" sz="2100" b="1" dirty="0"/>
              <a:t>Interpreting the French case:</a:t>
            </a:r>
          </a:p>
          <a:p>
            <a:pPr marL="582613" lvl="2" indent="-168275" algn="l" defTabSz="957263">
              <a:spcBef>
                <a:spcPct val="20000"/>
              </a:spcBef>
              <a:buClr>
                <a:schemeClr val="tx1"/>
              </a:buClr>
              <a:buFont typeface="Zapf Dingbats" charset="2"/>
              <a:buChar char="l"/>
              <a:tabLst>
                <a:tab pos="741363" algn="l"/>
              </a:tabLst>
              <a:defRPr/>
            </a:pPr>
            <a:r>
              <a:rPr lang="en-US" sz="2000" b="1" dirty="0" err="1"/>
              <a:t>Esping</a:t>
            </a:r>
            <a:r>
              <a:rPr lang="en-US" sz="2000" b="1" dirty="0"/>
              <a:t>-Andersen Typology of Welfare states: </a:t>
            </a:r>
            <a:br>
              <a:rPr lang="en-US" sz="2000" b="1" dirty="0"/>
            </a:br>
            <a:r>
              <a:rPr lang="en-US" sz="1800" b="1" dirty="0"/>
              <a:t>France = “corporatist-conservative” welfare regime, stabilization of social relations</a:t>
            </a:r>
            <a:br>
              <a:rPr lang="en-US" sz="1800" b="1" dirty="0"/>
            </a:br>
            <a:r>
              <a:rPr lang="en-US" sz="1800" b="1" dirty="0"/>
              <a:t>Protection of insiders (protected male workers) against outsiders</a:t>
            </a:r>
          </a:p>
          <a:p>
            <a:pPr marL="582613" lvl="2" indent="-168275" algn="l" defTabSz="957263">
              <a:spcBef>
                <a:spcPct val="20000"/>
              </a:spcBef>
              <a:buClr>
                <a:schemeClr val="tx1"/>
              </a:buClr>
              <a:buFont typeface="Zapf Dingbats" charset="2"/>
              <a:buChar char="l"/>
              <a:tabLst>
                <a:tab pos="741363" algn="l"/>
              </a:tabLst>
              <a:defRPr/>
            </a:pPr>
            <a:endParaRPr lang="en-US" sz="2000" b="1" dirty="0"/>
          </a:p>
          <a:p>
            <a:pPr marL="582613" lvl="2" indent="-168275" algn="l" defTabSz="957263">
              <a:spcBef>
                <a:spcPct val="20000"/>
              </a:spcBef>
              <a:buClr>
                <a:schemeClr val="tx1"/>
              </a:buClr>
              <a:buFont typeface="Zapf Dingbats" charset="2"/>
              <a:buChar char="l"/>
              <a:tabLst>
                <a:tab pos="741363" algn="l"/>
              </a:tabLst>
              <a:defRPr/>
            </a:pPr>
            <a:r>
              <a:rPr lang="en-US" sz="2000" b="1" dirty="0"/>
              <a:t>In case of economic brake :</a:t>
            </a:r>
            <a:br>
              <a:rPr lang="en-US" sz="2000" b="1" dirty="0"/>
            </a:br>
            <a:r>
              <a:rPr lang="en-US" sz="1800" b="1" dirty="0"/>
              <a:t> « </a:t>
            </a:r>
            <a:r>
              <a:rPr lang="en-US" sz="1800" b="1" dirty="0" err="1"/>
              <a:t>Insiderisation</a:t>
            </a:r>
            <a:r>
              <a:rPr lang="en-US" sz="1800" b="1" dirty="0"/>
              <a:t> » of insiders, already in the stable labor force </a:t>
            </a:r>
            <a:br>
              <a:rPr lang="en-US" sz="1800" b="1" dirty="0"/>
            </a:br>
            <a:r>
              <a:rPr lang="en-US" sz="1800" b="1" dirty="0"/>
              <a:t>and « </a:t>
            </a:r>
            <a:r>
              <a:rPr lang="en-US" sz="1800" b="1" dirty="0" err="1"/>
              <a:t>outsiderisation</a:t>
            </a:r>
            <a:r>
              <a:rPr lang="en-US" sz="1800" b="1" dirty="0"/>
              <a:t> » of new entrants</a:t>
            </a:r>
          </a:p>
          <a:p>
            <a:pPr marL="582613" lvl="2" indent="-168275" algn="l" defTabSz="957263">
              <a:spcBef>
                <a:spcPct val="20000"/>
              </a:spcBef>
              <a:buClr>
                <a:schemeClr val="tx1"/>
              </a:buClr>
              <a:buFont typeface="Zapf Dingbats" charset="2"/>
              <a:buChar char="l"/>
              <a:tabLst>
                <a:tab pos="741363" algn="l"/>
              </a:tabLst>
              <a:defRPr/>
            </a:pPr>
            <a:endParaRPr lang="en-US" sz="1800" b="1" dirty="0"/>
          </a:p>
          <a:p>
            <a:pPr marL="582613" lvl="2" indent="-168275" algn="l" defTabSz="957263">
              <a:spcBef>
                <a:spcPct val="20000"/>
              </a:spcBef>
              <a:buClr>
                <a:schemeClr val="tx1"/>
              </a:buClr>
              <a:buFont typeface="Zapf Dingbats" charset="2"/>
              <a:buChar char="l"/>
              <a:tabLst>
                <a:tab pos="741363" algn="l"/>
              </a:tabLst>
              <a:defRPr/>
            </a:pPr>
            <a:r>
              <a:rPr lang="en-US" sz="2000" b="1" dirty="0"/>
              <a:t>In France, young people can wait … decades </a:t>
            </a:r>
            <a:br>
              <a:rPr lang="en-US" sz="2000" b="1" dirty="0"/>
            </a:br>
            <a:r>
              <a:rPr lang="en-US" sz="2000" b="1" dirty="0"/>
              <a:t>Increasing poverty rates for young people</a:t>
            </a:r>
            <a:r>
              <a:rPr lang="en-US" sz="1800" b="1" dirty="0"/>
              <a:t>, stable </a:t>
            </a:r>
            <a:r>
              <a:rPr lang="en-US" sz="1800" b="1" dirty="0" err="1"/>
              <a:t>intracohort</a:t>
            </a:r>
            <a:r>
              <a:rPr lang="en-US" sz="1800" b="1" dirty="0"/>
              <a:t> inequalities </a:t>
            </a:r>
            <a:br>
              <a:rPr lang="en-US" sz="1800" b="1" dirty="0"/>
            </a:br>
            <a:r>
              <a:rPr lang="en-US" sz="1800" b="1" dirty="0"/>
              <a:t>(after taxes and welfare reallocations)</a:t>
            </a:r>
            <a:endParaRPr lang="en-US" sz="1600" b="1" dirty="0"/>
          </a:p>
          <a:p>
            <a:pPr marL="414338" lvl="2" algn="l" defTabSz="957263">
              <a:spcBef>
                <a:spcPct val="20000"/>
              </a:spcBef>
              <a:buClr>
                <a:schemeClr val="tx1"/>
              </a:buClr>
              <a:tabLst>
                <a:tab pos="741363" algn="l"/>
              </a:tabLst>
              <a:defRPr/>
            </a:pPr>
            <a:endParaRPr lang="en-US" sz="2000" b="1" dirty="0"/>
          </a:p>
        </p:txBody>
      </p:sp>
      <p:pic>
        <p:nvPicPr>
          <p:cNvPr id="2" name="Picture 1"/>
          <p:cNvPicPr>
            <a:picLocks noChangeAspect="1"/>
          </p:cNvPicPr>
          <p:nvPr/>
        </p:nvPicPr>
        <p:blipFill>
          <a:blip r:embed="rId3"/>
          <a:stretch>
            <a:fillRect/>
          </a:stretch>
        </p:blipFill>
        <p:spPr>
          <a:xfrm>
            <a:off x="5745088" y="476672"/>
            <a:ext cx="3799218" cy="780673"/>
          </a:xfrm>
          <a:prstGeom prst="rect">
            <a:avLst/>
          </a:prstGeom>
        </p:spPr>
      </p:pic>
      <p:sp>
        <p:nvSpPr>
          <p:cNvPr id="3" name="Rectangle 2"/>
          <p:cNvSpPr/>
          <p:nvPr/>
        </p:nvSpPr>
        <p:spPr>
          <a:xfrm>
            <a:off x="5745088" y="1295400"/>
            <a:ext cx="2284600" cy="523220"/>
          </a:xfrm>
          <a:prstGeom prst="rect">
            <a:avLst/>
          </a:prstGeom>
        </p:spPr>
        <p:txBody>
          <a:bodyPr wrap="none">
            <a:spAutoFit/>
          </a:bodyPr>
          <a:lstStyle/>
          <a:p>
            <a:r>
              <a:rPr lang="en-US" sz="1400" dirty="0">
                <a:solidFill>
                  <a:srgbClr val="333333"/>
                </a:solidFill>
                <a:latin typeface="Arial" panose="020B0604020202020204" pitchFamily="34" charset="0"/>
              </a:rPr>
              <a:t>Emile Durkheim’s </a:t>
            </a:r>
            <a:r>
              <a:rPr lang="en-US" sz="1400" i="1" dirty="0" smtClean="0">
                <a:solidFill>
                  <a:srgbClr val="333333"/>
                </a:solidFill>
                <a:latin typeface="Arial" panose="020B0604020202020204" pitchFamily="34" charset="0"/>
              </a:rPr>
              <a:t>Suicide</a:t>
            </a:r>
            <a:br>
              <a:rPr lang="en-US" sz="1400" i="1" dirty="0" smtClean="0">
                <a:solidFill>
                  <a:srgbClr val="333333"/>
                </a:solidFill>
                <a:latin typeface="Arial" panose="020B0604020202020204" pitchFamily="34" charset="0"/>
              </a:rPr>
            </a:br>
            <a:endParaRPr lang="en-US" sz="1400" dirty="0"/>
          </a:p>
        </p:txBody>
      </p:sp>
      <p:cxnSp>
        <p:nvCxnSpPr>
          <p:cNvPr id="5" name="Straight Connector 4"/>
          <p:cNvCxnSpPr/>
          <p:nvPr/>
        </p:nvCxnSpPr>
        <p:spPr bwMode="auto">
          <a:xfrm>
            <a:off x="6033120" y="1124744"/>
            <a:ext cx="3439178" cy="0"/>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 name="Picture 5"/>
          <p:cNvPicPr>
            <a:picLocks noChangeAspect="1"/>
          </p:cNvPicPr>
          <p:nvPr/>
        </p:nvPicPr>
        <p:blipFill>
          <a:blip r:embed="rId4"/>
          <a:stretch>
            <a:fillRect/>
          </a:stretch>
        </p:blipFill>
        <p:spPr>
          <a:xfrm>
            <a:off x="632520" y="363367"/>
            <a:ext cx="4237223" cy="609306"/>
          </a:xfrm>
          <a:prstGeom prst="rect">
            <a:avLst/>
          </a:prstGeom>
        </p:spPr>
      </p:pic>
      <p:cxnSp>
        <p:nvCxnSpPr>
          <p:cNvPr id="9" name="Straight Connector 8"/>
          <p:cNvCxnSpPr/>
          <p:nvPr/>
        </p:nvCxnSpPr>
        <p:spPr bwMode="auto">
          <a:xfrm>
            <a:off x="920552" y="764704"/>
            <a:ext cx="3744416" cy="0"/>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9"/>
          <p:cNvSpPr/>
          <p:nvPr/>
        </p:nvSpPr>
        <p:spPr>
          <a:xfrm>
            <a:off x="920552" y="972673"/>
            <a:ext cx="2808312" cy="523220"/>
          </a:xfrm>
          <a:prstGeom prst="rect">
            <a:avLst/>
          </a:prstGeom>
        </p:spPr>
        <p:txBody>
          <a:bodyPr wrap="square">
            <a:spAutoFit/>
          </a:bodyPr>
          <a:lstStyle/>
          <a:p>
            <a:r>
              <a:rPr lang="fr-FR" sz="1400" dirty="0"/>
              <a:t>Émile Durkheim (1897), </a:t>
            </a:r>
            <a:r>
              <a:rPr lang="fr-FR" sz="1400" dirty="0" smtClean="0"/>
              <a:t/>
            </a:r>
            <a:br>
              <a:rPr lang="fr-FR" sz="1400" dirty="0" smtClean="0"/>
            </a:br>
            <a:r>
              <a:rPr lang="fr-FR" sz="1400" dirty="0" smtClean="0"/>
              <a:t>Le </a:t>
            </a:r>
            <a:r>
              <a:rPr lang="fr-FR" sz="1400" dirty="0"/>
              <a:t>suicide. Étude de </a:t>
            </a:r>
            <a:r>
              <a:rPr lang="fr-FR" sz="1400" dirty="0" smtClean="0"/>
              <a:t>sociologie, p.1</a:t>
            </a:r>
            <a:endParaRPr lang="en-US" sz="1400" dirty="0"/>
          </a:p>
        </p:txBody>
      </p:sp>
    </p:spTree>
    <p:extLst>
      <p:ext uri="{BB962C8B-B14F-4D97-AF65-F5344CB8AC3E}">
        <p14:creationId xmlns:p14="http://schemas.microsoft.com/office/powerpoint/2010/main" val="37821326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xfrm>
            <a:off x="7086600" y="6643688"/>
            <a:ext cx="2057400" cy="457200"/>
          </a:xfrm>
          <a:noFill/>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fld id="{C4BC2F36-2AED-4085-8C4E-0E6AE0B19A81}" type="slidenum">
              <a:rPr lang="fr-FR" altLang="en-US" sz="1800" smtClean="0"/>
              <a:pPr/>
              <a:t>25</a:t>
            </a:fld>
            <a:endParaRPr lang="fr-FR" altLang="en-US" sz="1800" smtClean="0"/>
          </a:p>
        </p:txBody>
      </p:sp>
      <p:sp>
        <p:nvSpPr>
          <p:cNvPr id="15363" name="Rectangle 2"/>
          <p:cNvSpPr>
            <a:spLocks noGrp="1" noChangeArrowheads="1"/>
          </p:cNvSpPr>
          <p:nvPr>
            <p:ph type="body" idx="1"/>
          </p:nvPr>
        </p:nvSpPr>
        <p:spPr>
          <a:xfrm>
            <a:off x="415925" y="-26988"/>
            <a:ext cx="9001125" cy="6207126"/>
          </a:xfrm>
          <a:noFill/>
        </p:spPr>
        <p:txBody>
          <a:bodyPr/>
          <a:lstStyle/>
          <a:p>
            <a:pPr marL="488950" lvl="1" indent="-323850">
              <a:buFont typeface="Zapf Dingbats" charset="2"/>
              <a:buNone/>
            </a:pPr>
            <a:endParaRPr lang="en-US" altLang="en-US" sz="2700" smtClean="0"/>
          </a:p>
          <a:p>
            <a:pPr marL="488950" lvl="1" indent="-323850">
              <a:buFont typeface="Zapf Dingbats" charset="2"/>
              <a:buNone/>
            </a:pPr>
            <a:r>
              <a:rPr lang="en-US" altLang="en-US" sz="3900" i="1" smtClean="0"/>
              <a:t>Theories of Welfare Regimes</a:t>
            </a:r>
            <a:r>
              <a:rPr lang="en-US" altLang="en-US" sz="2800" b="0" smtClean="0"/>
              <a:t/>
            </a:r>
            <a:br>
              <a:rPr lang="en-US" altLang="en-US" sz="2800" b="0" smtClean="0"/>
            </a:br>
            <a:r>
              <a:rPr lang="en-US" altLang="en-US" sz="2800" b="0" smtClean="0"/>
              <a:t>Decommodification models and welfare regimes </a:t>
            </a:r>
            <a:br>
              <a:rPr lang="en-US" altLang="en-US" sz="2800" b="0" smtClean="0"/>
            </a:br>
            <a:r>
              <a:rPr lang="en-US" altLang="en-US" sz="2800" b="0" smtClean="0"/>
              <a:t>				</a:t>
            </a:r>
          </a:p>
          <a:p>
            <a:pPr marL="488950" lvl="1" indent="-323850">
              <a:buFont typeface="Zapf Dingbats" charset="2"/>
              <a:buNone/>
            </a:pPr>
            <a:endParaRPr lang="en-US" altLang="en-US" sz="2800" b="0" smtClean="0"/>
          </a:p>
          <a:p>
            <a:pPr marL="661988" lvl="2" indent="-247650">
              <a:buFont typeface="Zapf Dingbats" charset="2"/>
              <a:buNone/>
            </a:pPr>
            <a:endParaRPr lang="en-US" altLang="en-US" sz="3000" smtClean="0"/>
          </a:p>
        </p:txBody>
      </p:sp>
      <p:pic>
        <p:nvPicPr>
          <p:cNvPr id="15364" name="Picture 4" descr="0745607969">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925" y="2179638"/>
            <a:ext cx="302895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3369558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6488" y="2384425"/>
            <a:ext cx="351472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Rectangle 6"/>
          <p:cNvSpPr>
            <a:spLocks noChangeArrowheads="1"/>
          </p:cNvSpPr>
          <p:nvPr/>
        </p:nvSpPr>
        <p:spPr bwMode="auto">
          <a:xfrm>
            <a:off x="3360738" y="5059363"/>
            <a:ext cx="2960687"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lgn="ctr"/>
            <a:r>
              <a:rPr lang="en-US" altLang="en-US" sz="2000"/>
              <a:t>Gosta Esping-Andersen (Danish, born 1947) </a:t>
            </a:r>
            <a:br>
              <a:rPr lang="en-US" altLang="en-US" sz="2000"/>
            </a:br>
            <a:r>
              <a:rPr lang="en-US" altLang="en-US" sz="2000"/>
              <a:t>Professor @ </a:t>
            </a:r>
            <a:r>
              <a:rPr lang="en-US" altLang="en-US" sz="2000" i="1"/>
              <a:t>Universitat Pompeu Fabra </a:t>
            </a:r>
            <a:r>
              <a:rPr lang="en-US" altLang="en-US" sz="2000"/>
              <a:t>(Barcelona). </a:t>
            </a:r>
          </a:p>
        </p:txBody>
      </p:sp>
      <p:sp>
        <p:nvSpPr>
          <p:cNvPr id="15368" name="Rectangle 2"/>
          <p:cNvSpPr>
            <a:spLocks noChangeArrowheads="1"/>
          </p:cNvSpPr>
          <p:nvPr/>
        </p:nvSpPr>
        <p:spPr bwMode="auto">
          <a:xfrm>
            <a:off x="276225" y="1558925"/>
            <a:ext cx="9572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r>
              <a:rPr lang="en-US" altLang="en-US" sz="1800" dirty="0"/>
              <a:t>“De-commodification occurs when a service is rendered as a matter of right, and when a person can maintain a livelihood without reliance on the market” (</a:t>
            </a:r>
            <a:r>
              <a:rPr lang="en-US" altLang="en-US" sz="1800" dirty="0" err="1"/>
              <a:t>Esping</a:t>
            </a:r>
            <a:r>
              <a:rPr lang="en-US" altLang="en-US" sz="1800" dirty="0"/>
              <a:t>-Anderson, pp. 21-22)</a:t>
            </a:r>
          </a:p>
        </p:txBody>
      </p:sp>
    </p:spTree>
    <p:extLst>
      <p:ext uri="{BB962C8B-B14F-4D97-AF65-F5344CB8AC3E}">
        <p14:creationId xmlns:p14="http://schemas.microsoft.com/office/powerpoint/2010/main" val="3168345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fld id="{144690C9-49DD-43A3-BDFC-157C885122C2}" type="slidenum">
              <a:rPr lang="fr-FR" altLang="en-US" sz="1800" smtClean="0"/>
              <a:pPr/>
              <a:t>26</a:t>
            </a:fld>
            <a:endParaRPr lang="fr-FR" altLang="en-US" sz="1800" smtClean="0"/>
          </a:p>
        </p:txBody>
      </p:sp>
      <p:sp>
        <p:nvSpPr>
          <p:cNvPr id="16387" name="Rectangle 2"/>
          <p:cNvSpPr>
            <a:spLocks noGrp="1" noChangeArrowheads="1"/>
          </p:cNvSpPr>
          <p:nvPr>
            <p:ph type="body" idx="1"/>
          </p:nvPr>
        </p:nvSpPr>
        <p:spPr>
          <a:xfrm>
            <a:off x="415925" y="-531813"/>
            <a:ext cx="9001125" cy="6207126"/>
          </a:xfrm>
          <a:noFill/>
        </p:spPr>
        <p:txBody>
          <a:bodyPr/>
          <a:lstStyle/>
          <a:p>
            <a:pPr marL="995363" lvl="3" indent="-247650"/>
            <a:endParaRPr lang="en-US" altLang="en-US" sz="2700" smtClean="0"/>
          </a:p>
          <a:p>
            <a:pPr marL="488950" lvl="1" indent="-323850">
              <a:buFont typeface="Zapf Dingbats" charset="2"/>
              <a:buNone/>
            </a:pPr>
            <a:r>
              <a:rPr lang="en-US" altLang="en-US" sz="3900" i="1" smtClean="0"/>
              <a:t>Central references</a:t>
            </a:r>
            <a:endParaRPr lang="en-US" altLang="en-US" sz="3800" smtClean="0"/>
          </a:p>
        </p:txBody>
      </p:sp>
      <p:sp>
        <p:nvSpPr>
          <p:cNvPr id="16388" name="Rectangle 3"/>
          <p:cNvSpPr>
            <a:spLocks noChangeArrowheads="1"/>
          </p:cNvSpPr>
          <p:nvPr/>
        </p:nvSpPr>
        <p:spPr bwMode="auto">
          <a:xfrm>
            <a:off x="344488" y="485775"/>
            <a:ext cx="9072562" cy="562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lvl1pPr marL="361950" indent="-361950" defTabSz="957263">
              <a:spcBef>
                <a:spcPct val="20000"/>
              </a:spcBef>
              <a:spcAft>
                <a:spcPct val="100000"/>
              </a:spcAft>
              <a:tabLst>
                <a:tab pos="741363" algn="l"/>
              </a:tabLst>
              <a:defRPr sz="2500" b="1">
                <a:solidFill>
                  <a:schemeClr val="tx1"/>
                </a:solidFill>
                <a:latin typeface="Times New Roman" pitchFamily="18" charset="0"/>
              </a:defRPr>
            </a:lvl1pPr>
            <a:lvl2pPr marL="488950" indent="-323850" defTabSz="957263">
              <a:spcBef>
                <a:spcPct val="20000"/>
              </a:spcBef>
              <a:buClr>
                <a:schemeClr val="tx1"/>
              </a:buClr>
              <a:buFont typeface="Zapf Dingbats" charset="2"/>
              <a:buChar char="l"/>
              <a:tabLst>
                <a:tab pos="741363" algn="l"/>
              </a:tabLst>
              <a:defRPr sz="2100" b="1">
                <a:solidFill>
                  <a:schemeClr val="tx1"/>
                </a:solidFill>
                <a:latin typeface="Times New Roman" pitchFamily="18" charset="0"/>
              </a:defRPr>
            </a:lvl2pPr>
            <a:lvl3pPr marL="661988" indent="-247650" defTabSz="957263">
              <a:spcBef>
                <a:spcPct val="20000"/>
              </a:spcBef>
              <a:buClr>
                <a:schemeClr val="tx1"/>
              </a:buClr>
              <a:buFont typeface="Zapf Dingbats" charset="2"/>
              <a:buChar char="l"/>
              <a:tabLst>
                <a:tab pos="741363" algn="l"/>
              </a:tabLst>
              <a:defRPr sz="1700" b="1">
                <a:solidFill>
                  <a:schemeClr val="tx1"/>
                </a:solidFill>
                <a:latin typeface="Times New Roman" pitchFamily="18" charset="0"/>
              </a:defRPr>
            </a:lvl3pPr>
            <a:lvl4pPr marL="995363" indent="-247650" defTabSz="957263">
              <a:spcBef>
                <a:spcPct val="20000"/>
              </a:spcBef>
              <a:tabLst>
                <a:tab pos="741363" algn="l"/>
              </a:tabLst>
              <a:defRPr sz="1700">
                <a:solidFill>
                  <a:schemeClr val="tx1"/>
                </a:solidFill>
                <a:latin typeface="Times New Roman" pitchFamily="18" charset="0"/>
              </a:defRPr>
            </a:lvl4pPr>
            <a:lvl5pPr marL="995363" indent="74613" defTabSz="957263">
              <a:spcBef>
                <a:spcPct val="20000"/>
              </a:spcBef>
              <a:tabLst>
                <a:tab pos="741363" algn="l"/>
              </a:tabLst>
              <a:defRPr sz="1500">
                <a:solidFill>
                  <a:schemeClr val="tx1"/>
                </a:solidFill>
                <a:latin typeface="Times New Roman" pitchFamily="18" charset="0"/>
              </a:defRPr>
            </a:lvl5pPr>
            <a:lvl6pPr marL="1452563" indent="74613" defTabSz="957263" eaLnBrk="0" fontAlgn="base" hangingPunct="0">
              <a:spcBef>
                <a:spcPct val="20000"/>
              </a:spcBef>
              <a:spcAft>
                <a:spcPct val="0"/>
              </a:spcAft>
              <a:tabLst>
                <a:tab pos="741363" algn="l"/>
              </a:tabLst>
              <a:defRPr sz="1500">
                <a:solidFill>
                  <a:schemeClr val="tx1"/>
                </a:solidFill>
                <a:latin typeface="Times New Roman" pitchFamily="18" charset="0"/>
              </a:defRPr>
            </a:lvl6pPr>
            <a:lvl7pPr marL="1909763" indent="74613" defTabSz="957263" eaLnBrk="0" fontAlgn="base" hangingPunct="0">
              <a:spcBef>
                <a:spcPct val="20000"/>
              </a:spcBef>
              <a:spcAft>
                <a:spcPct val="0"/>
              </a:spcAft>
              <a:tabLst>
                <a:tab pos="741363" algn="l"/>
              </a:tabLst>
              <a:defRPr sz="1500">
                <a:solidFill>
                  <a:schemeClr val="tx1"/>
                </a:solidFill>
                <a:latin typeface="Times New Roman" pitchFamily="18" charset="0"/>
              </a:defRPr>
            </a:lvl7pPr>
            <a:lvl8pPr marL="2366963" indent="74613" defTabSz="957263" eaLnBrk="0" fontAlgn="base" hangingPunct="0">
              <a:spcBef>
                <a:spcPct val="20000"/>
              </a:spcBef>
              <a:spcAft>
                <a:spcPct val="0"/>
              </a:spcAft>
              <a:tabLst>
                <a:tab pos="741363" algn="l"/>
              </a:tabLst>
              <a:defRPr sz="1500">
                <a:solidFill>
                  <a:schemeClr val="tx1"/>
                </a:solidFill>
                <a:latin typeface="Times New Roman" pitchFamily="18" charset="0"/>
              </a:defRPr>
            </a:lvl8pPr>
            <a:lvl9pPr marL="2824163" indent="74613" defTabSz="957263" eaLnBrk="0" fontAlgn="base" hangingPunct="0">
              <a:spcBef>
                <a:spcPct val="20000"/>
              </a:spcBef>
              <a:spcAft>
                <a:spcPct val="0"/>
              </a:spcAft>
              <a:tabLst>
                <a:tab pos="741363" algn="l"/>
              </a:tabLst>
              <a:defRPr sz="1500">
                <a:solidFill>
                  <a:schemeClr val="tx1"/>
                </a:solidFill>
                <a:latin typeface="Times New Roman" pitchFamily="18" charset="0"/>
              </a:defRPr>
            </a:lvl9pPr>
          </a:lstStyle>
          <a:p>
            <a:pPr lvl="3">
              <a:lnSpc>
                <a:spcPct val="80000"/>
              </a:lnSpc>
            </a:pPr>
            <a:endParaRPr lang="en-US" altLang="en-US" sz="1900"/>
          </a:p>
          <a:p>
            <a:pPr lvl="1">
              <a:lnSpc>
                <a:spcPct val="80000"/>
              </a:lnSpc>
              <a:buFont typeface="Zapf Dingbats" charset="2"/>
              <a:buNone/>
            </a:pPr>
            <a:r>
              <a:rPr lang="en-GB" altLang="en-US" b="0"/>
              <a:t>Pierson Ch. and Castles F.G. (eds) 2006, </a:t>
            </a:r>
            <a:br>
              <a:rPr lang="en-GB" altLang="en-US" b="0"/>
            </a:br>
            <a:r>
              <a:rPr lang="en-GB" altLang="en-US" b="0" i="1"/>
              <a:t>The Welfare State Reader</a:t>
            </a:r>
            <a:r>
              <a:rPr lang="en-GB" altLang="en-US" b="0"/>
              <a:t>, 2nd ed, Cambridge: Polity Press.</a:t>
            </a:r>
            <a:r>
              <a:rPr lang="fr-FR" altLang="en-US" sz="2500"/>
              <a:t> </a:t>
            </a:r>
            <a:r>
              <a:rPr lang="en-US" altLang="en-US" sz="2400" b="0"/>
              <a:t/>
            </a:r>
            <a:br>
              <a:rPr lang="en-US" altLang="en-US" sz="2400" b="0"/>
            </a:br>
            <a:endParaRPr lang="en-US" altLang="en-US" sz="2400" b="0"/>
          </a:p>
          <a:p>
            <a:pPr lvl="1">
              <a:lnSpc>
                <a:spcPct val="80000"/>
              </a:lnSpc>
              <a:buFont typeface="Zapf Dingbats" charset="2"/>
              <a:buNone/>
            </a:pPr>
            <a:endParaRPr lang="en-US" altLang="en-US" sz="2400" b="0"/>
          </a:p>
        </p:txBody>
      </p:sp>
      <p:pic>
        <p:nvPicPr>
          <p:cNvPr id="1638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825" y="1844675"/>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0" name="Rectangle 5"/>
          <p:cNvSpPr>
            <a:spLocks noChangeArrowheads="1"/>
          </p:cNvSpPr>
          <p:nvPr/>
        </p:nvSpPr>
        <p:spPr bwMode="auto">
          <a:xfrm>
            <a:off x="560388" y="1700213"/>
            <a:ext cx="3529012" cy="5048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pic>
        <p:nvPicPr>
          <p:cNvPr id="1639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3725" y="1701800"/>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2" name="Rectangle 12"/>
          <p:cNvSpPr>
            <a:spLocks noChangeArrowheads="1"/>
          </p:cNvSpPr>
          <p:nvPr/>
        </p:nvSpPr>
        <p:spPr bwMode="auto">
          <a:xfrm>
            <a:off x="5456238" y="1555750"/>
            <a:ext cx="3529012" cy="5048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16393" name="Rectangle 14"/>
          <p:cNvSpPr>
            <a:spLocks noChangeArrowheads="1"/>
          </p:cNvSpPr>
          <p:nvPr/>
        </p:nvSpPr>
        <p:spPr bwMode="auto">
          <a:xfrm>
            <a:off x="273050" y="4676775"/>
            <a:ext cx="10152063"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endParaRPr lang="en-US" altLang="en-US" sz="2400"/>
          </a:p>
          <a:p>
            <a:r>
              <a:rPr lang="en-US" altLang="en-US" sz="2400"/>
              <a:t>Pierson C., Obinger H., Lewis J., Leibfried S., Castles F.G. (Eds), 2010,</a:t>
            </a:r>
            <a:br>
              <a:rPr lang="en-US" altLang="en-US" sz="2400"/>
            </a:br>
            <a:r>
              <a:rPr lang="en-US" altLang="en-US" sz="2400"/>
              <a:t>The Oxford Handbook of the Welfare State, Oxford ; Ox Univ Pr. </a:t>
            </a:r>
            <a:br>
              <a:rPr lang="en-US" altLang="en-US" sz="2400"/>
            </a:br>
            <a:endParaRPr lang="en-US" altLang="en-US" sz="2400"/>
          </a:p>
        </p:txBody>
      </p:sp>
      <p:pic>
        <p:nvPicPr>
          <p:cNvPr id="16394" name="Picture 15" descr="arrow_dow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4706938"/>
            <a:ext cx="85725"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5" name="Oval 1"/>
          <p:cNvSpPr>
            <a:spLocks noChangeArrowheads="1"/>
          </p:cNvSpPr>
          <p:nvPr/>
        </p:nvSpPr>
        <p:spPr bwMode="auto">
          <a:xfrm>
            <a:off x="5456238" y="1700213"/>
            <a:ext cx="3241675" cy="338455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16396" name="Right Arrow 2"/>
          <p:cNvSpPr>
            <a:spLocks noChangeArrowheads="1"/>
          </p:cNvSpPr>
          <p:nvPr/>
        </p:nvSpPr>
        <p:spPr bwMode="auto">
          <a:xfrm rot="-2293970">
            <a:off x="3689350" y="3824288"/>
            <a:ext cx="2555875" cy="527050"/>
          </a:xfrm>
          <a:prstGeom prst="rightArrow">
            <a:avLst>
              <a:gd name="adj1" fmla="val 50000"/>
              <a:gd name="adj2" fmla="val 49886"/>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16397" name="Right Arrow 13"/>
          <p:cNvSpPr>
            <a:spLocks noChangeArrowheads="1"/>
          </p:cNvSpPr>
          <p:nvPr/>
        </p:nvSpPr>
        <p:spPr bwMode="auto">
          <a:xfrm rot="8603110">
            <a:off x="2754313" y="2190750"/>
            <a:ext cx="2555875" cy="527050"/>
          </a:xfrm>
          <a:prstGeom prst="rightArrow">
            <a:avLst>
              <a:gd name="adj1" fmla="val 50000"/>
              <a:gd name="adj2" fmla="val 49886"/>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Tree>
    <p:extLst>
      <p:ext uri="{BB962C8B-B14F-4D97-AF65-F5344CB8AC3E}">
        <p14:creationId xmlns:p14="http://schemas.microsoft.com/office/powerpoint/2010/main" val="18982995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fld id="{144690C9-49DD-43A3-BDFC-157C885122C2}" type="slidenum">
              <a:rPr lang="fr-FR" altLang="en-US" sz="1800" smtClean="0"/>
              <a:pPr/>
              <a:t>27</a:t>
            </a:fld>
            <a:endParaRPr lang="fr-FR" altLang="en-US" sz="1800" smtClean="0"/>
          </a:p>
        </p:txBody>
      </p:sp>
      <p:sp>
        <p:nvSpPr>
          <p:cNvPr id="16387" name="Rectangle 2"/>
          <p:cNvSpPr>
            <a:spLocks noGrp="1" noChangeArrowheads="1"/>
          </p:cNvSpPr>
          <p:nvPr>
            <p:ph type="body" idx="1"/>
          </p:nvPr>
        </p:nvSpPr>
        <p:spPr>
          <a:xfrm>
            <a:off x="415925" y="-531813"/>
            <a:ext cx="9001125" cy="6207126"/>
          </a:xfrm>
          <a:noFill/>
        </p:spPr>
        <p:txBody>
          <a:bodyPr/>
          <a:lstStyle/>
          <a:p>
            <a:pPr marL="995363" lvl="3" indent="-247650"/>
            <a:endParaRPr lang="en-US" altLang="en-US" sz="2700" smtClean="0"/>
          </a:p>
          <a:p>
            <a:pPr marL="488950" lvl="1" indent="-323850">
              <a:buFont typeface="Zapf Dingbats" charset="2"/>
              <a:buNone/>
            </a:pPr>
            <a:r>
              <a:rPr lang="en-US" altLang="en-US" sz="3900" i="1" smtClean="0"/>
              <a:t>Central references</a:t>
            </a:r>
            <a:endParaRPr lang="en-US" altLang="en-US" sz="3800" smtClean="0"/>
          </a:p>
        </p:txBody>
      </p:sp>
      <p:sp>
        <p:nvSpPr>
          <p:cNvPr id="16388" name="Rectangle 3"/>
          <p:cNvSpPr>
            <a:spLocks noChangeArrowheads="1"/>
          </p:cNvSpPr>
          <p:nvPr/>
        </p:nvSpPr>
        <p:spPr bwMode="auto">
          <a:xfrm>
            <a:off x="344488" y="485775"/>
            <a:ext cx="9072562" cy="562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lvl1pPr marL="361950" indent="-361950" defTabSz="957263">
              <a:spcBef>
                <a:spcPct val="20000"/>
              </a:spcBef>
              <a:spcAft>
                <a:spcPct val="100000"/>
              </a:spcAft>
              <a:tabLst>
                <a:tab pos="741363" algn="l"/>
              </a:tabLst>
              <a:defRPr sz="2500" b="1">
                <a:solidFill>
                  <a:schemeClr val="tx1"/>
                </a:solidFill>
                <a:latin typeface="Times New Roman" pitchFamily="18" charset="0"/>
              </a:defRPr>
            </a:lvl1pPr>
            <a:lvl2pPr marL="488950" indent="-323850" defTabSz="957263">
              <a:spcBef>
                <a:spcPct val="20000"/>
              </a:spcBef>
              <a:buClr>
                <a:schemeClr val="tx1"/>
              </a:buClr>
              <a:buFont typeface="Zapf Dingbats" charset="2"/>
              <a:buChar char="l"/>
              <a:tabLst>
                <a:tab pos="741363" algn="l"/>
              </a:tabLst>
              <a:defRPr sz="2100" b="1">
                <a:solidFill>
                  <a:schemeClr val="tx1"/>
                </a:solidFill>
                <a:latin typeface="Times New Roman" pitchFamily="18" charset="0"/>
              </a:defRPr>
            </a:lvl2pPr>
            <a:lvl3pPr marL="661988" indent="-247650" defTabSz="957263">
              <a:spcBef>
                <a:spcPct val="20000"/>
              </a:spcBef>
              <a:buClr>
                <a:schemeClr val="tx1"/>
              </a:buClr>
              <a:buFont typeface="Zapf Dingbats" charset="2"/>
              <a:buChar char="l"/>
              <a:tabLst>
                <a:tab pos="741363" algn="l"/>
              </a:tabLst>
              <a:defRPr sz="1700" b="1">
                <a:solidFill>
                  <a:schemeClr val="tx1"/>
                </a:solidFill>
                <a:latin typeface="Times New Roman" pitchFamily="18" charset="0"/>
              </a:defRPr>
            </a:lvl3pPr>
            <a:lvl4pPr marL="995363" indent="-247650" defTabSz="957263">
              <a:spcBef>
                <a:spcPct val="20000"/>
              </a:spcBef>
              <a:tabLst>
                <a:tab pos="741363" algn="l"/>
              </a:tabLst>
              <a:defRPr sz="1700">
                <a:solidFill>
                  <a:schemeClr val="tx1"/>
                </a:solidFill>
                <a:latin typeface="Times New Roman" pitchFamily="18" charset="0"/>
              </a:defRPr>
            </a:lvl4pPr>
            <a:lvl5pPr marL="995363" indent="74613" defTabSz="957263">
              <a:spcBef>
                <a:spcPct val="20000"/>
              </a:spcBef>
              <a:tabLst>
                <a:tab pos="741363" algn="l"/>
              </a:tabLst>
              <a:defRPr sz="1500">
                <a:solidFill>
                  <a:schemeClr val="tx1"/>
                </a:solidFill>
                <a:latin typeface="Times New Roman" pitchFamily="18" charset="0"/>
              </a:defRPr>
            </a:lvl5pPr>
            <a:lvl6pPr marL="1452563" indent="74613" defTabSz="957263" eaLnBrk="0" fontAlgn="base" hangingPunct="0">
              <a:spcBef>
                <a:spcPct val="20000"/>
              </a:spcBef>
              <a:spcAft>
                <a:spcPct val="0"/>
              </a:spcAft>
              <a:tabLst>
                <a:tab pos="741363" algn="l"/>
              </a:tabLst>
              <a:defRPr sz="1500">
                <a:solidFill>
                  <a:schemeClr val="tx1"/>
                </a:solidFill>
                <a:latin typeface="Times New Roman" pitchFamily="18" charset="0"/>
              </a:defRPr>
            </a:lvl6pPr>
            <a:lvl7pPr marL="1909763" indent="74613" defTabSz="957263" eaLnBrk="0" fontAlgn="base" hangingPunct="0">
              <a:spcBef>
                <a:spcPct val="20000"/>
              </a:spcBef>
              <a:spcAft>
                <a:spcPct val="0"/>
              </a:spcAft>
              <a:tabLst>
                <a:tab pos="741363" algn="l"/>
              </a:tabLst>
              <a:defRPr sz="1500">
                <a:solidFill>
                  <a:schemeClr val="tx1"/>
                </a:solidFill>
                <a:latin typeface="Times New Roman" pitchFamily="18" charset="0"/>
              </a:defRPr>
            </a:lvl7pPr>
            <a:lvl8pPr marL="2366963" indent="74613" defTabSz="957263" eaLnBrk="0" fontAlgn="base" hangingPunct="0">
              <a:spcBef>
                <a:spcPct val="20000"/>
              </a:spcBef>
              <a:spcAft>
                <a:spcPct val="0"/>
              </a:spcAft>
              <a:tabLst>
                <a:tab pos="741363" algn="l"/>
              </a:tabLst>
              <a:defRPr sz="1500">
                <a:solidFill>
                  <a:schemeClr val="tx1"/>
                </a:solidFill>
                <a:latin typeface="Times New Roman" pitchFamily="18" charset="0"/>
              </a:defRPr>
            </a:lvl8pPr>
            <a:lvl9pPr marL="2824163" indent="74613" defTabSz="957263" eaLnBrk="0" fontAlgn="base" hangingPunct="0">
              <a:spcBef>
                <a:spcPct val="20000"/>
              </a:spcBef>
              <a:spcAft>
                <a:spcPct val="0"/>
              </a:spcAft>
              <a:tabLst>
                <a:tab pos="741363" algn="l"/>
              </a:tabLst>
              <a:defRPr sz="1500">
                <a:solidFill>
                  <a:schemeClr val="tx1"/>
                </a:solidFill>
                <a:latin typeface="Times New Roman" pitchFamily="18" charset="0"/>
              </a:defRPr>
            </a:lvl9pPr>
          </a:lstStyle>
          <a:p>
            <a:pPr lvl="3">
              <a:lnSpc>
                <a:spcPct val="80000"/>
              </a:lnSpc>
            </a:pPr>
            <a:endParaRPr lang="en-US" altLang="en-US" sz="1900" dirty="0"/>
          </a:p>
          <a:p>
            <a:pPr lvl="1">
              <a:lnSpc>
                <a:spcPct val="80000"/>
              </a:lnSpc>
              <a:buNone/>
            </a:pPr>
            <a:r>
              <a:rPr lang="en-US" altLang="en-US" b="0" dirty="0" err="1"/>
              <a:t>Schröder</a:t>
            </a:r>
            <a:r>
              <a:rPr lang="en-US" altLang="en-US" b="0" dirty="0"/>
              <a:t>, Martin, 2013: </a:t>
            </a:r>
            <a:r>
              <a:rPr lang="en-US" altLang="en-US" b="0" dirty="0" smtClean="0"/>
              <a:t/>
            </a:r>
            <a:br>
              <a:rPr lang="en-US" altLang="en-US" b="0" dirty="0" smtClean="0"/>
            </a:br>
            <a:r>
              <a:rPr lang="en-US" altLang="en-US" b="0" dirty="0" smtClean="0"/>
              <a:t>Integrating </a:t>
            </a:r>
            <a:r>
              <a:rPr lang="en-US" altLang="en-US" b="0" dirty="0"/>
              <a:t>Varieties of </a:t>
            </a:r>
            <a:r>
              <a:rPr lang="en-US" altLang="en-US" b="0" dirty="0" smtClean="0"/>
              <a:t/>
            </a:r>
            <a:br>
              <a:rPr lang="en-US" altLang="en-US" b="0" dirty="0" smtClean="0"/>
            </a:br>
            <a:r>
              <a:rPr lang="en-US" altLang="en-US" b="0" dirty="0" smtClean="0"/>
              <a:t>Capitalism </a:t>
            </a:r>
            <a:r>
              <a:rPr lang="en-US" altLang="en-US" b="0" dirty="0"/>
              <a:t>and Welfare State Research: </a:t>
            </a:r>
            <a:r>
              <a:rPr lang="en-US" altLang="en-US" b="0" dirty="0" smtClean="0"/>
              <a:t/>
            </a:r>
            <a:br>
              <a:rPr lang="en-US" altLang="en-US" b="0" dirty="0" smtClean="0"/>
            </a:br>
            <a:r>
              <a:rPr lang="en-US" altLang="en-US" b="0" dirty="0" smtClean="0"/>
              <a:t>A </a:t>
            </a:r>
            <a:r>
              <a:rPr lang="en-US" altLang="en-US" b="0" dirty="0"/>
              <a:t>Unified Typology of Capitalisms. </a:t>
            </a:r>
            <a:r>
              <a:rPr lang="en-US" altLang="en-US" b="0" dirty="0" smtClean="0"/>
              <a:t/>
            </a:r>
            <a:br>
              <a:rPr lang="en-US" altLang="en-US" b="0" dirty="0" smtClean="0"/>
            </a:br>
            <a:r>
              <a:rPr lang="en-US" altLang="en-US" b="0" dirty="0" smtClean="0"/>
              <a:t>New </a:t>
            </a:r>
            <a:r>
              <a:rPr lang="en-US" altLang="en-US" b="0" dirty="0"/>
              <a:t>York: Palgrave.</a:t>
            </a:r>
            <a:endParaRPr lang="en-US" altLang="en-US" sz="2400" b="0" dirty="0"/>
          </a:p>
        </p:txBody>
      </p:sp>
      <p:pic>
        <p:nvPicPr>
          <p:cNvPr id="16394" name="Picture 15" descr="arrow_dow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4706938"/>
            <a:ext cx="85725"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6" name="Picture 2" descr="http://i.ebayimg.com/00/s/MTYwMFgxMDE3/z/BRUAAOSwu4BVnIqQ/$_5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71303" y="652500"/>
            <a:ext cx="3361113" cy="5287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7834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noFill/>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fld id="{D60BEF46-7457-4026-82F6-3ADDBEC7CCFC}" type="slidenum">
              <a:rPr lang="fr-FR" altLang="en-US" sz="1800" smtClean="0"/>
              <a:pPr/>
              <a:t>28</a:t>
            </a:fld>
            <a:endParaRPr lang="fr-FR" altLang="en-US" sz="1800" smtClean="0"/>
          </a:p>
        </p:txBody>
      </p:sp>
      <p:graphicFrame>
        <p:nvGraphicFramePr>
          <p:cNvPr id="1229856" name="Group 32"/>
          <p:cNvGraphicFramePr>
            <a:graphicFrameLocks noGrp="1"/>
          </p:cNvGraphicFramePr>
          <p:nvPr>
            <p:extLst>
              <p:ext uri="{D42A27DB-BD31-4B8C-83A1-F6EECF244321}">
                <p14:modId xmlns:p14="http://schemas.microsoft.com/office/powerpoint/2010/main" val="4231597270"/>
              </p:ext>
            </p:extLst>
          </p:nvPr>
        </p:nvGraphicFramePr>
        <p:xfrm>
          <a:off x="560388" y="620688"/>
          <a:ext cx="8712200" cy="5819091"/>
        </p:xfrm>
        <a:graphic>
          <a:graphicData uri="http://schemas.openxmlformats.org/drawingml/2006/table">
            <a:tbl>
              <a:tblPr/>
              <a:tblGrid>
                <a:gridCol w="2160587"/>
                <a:gridCol w="2232025"/>
                <a:gridCol w="2159000"/>
                <a:gridCol w="2160588"/>
              </a:tblGrid>
              <a:tr h="881116">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endParaRPr kumimoji="0" lang="fr-FR" altLang="en-US" sz="1800" b="1" i="0" u="none" strike="noStrike" cap="none" normalizeH="0" baseline="0" dirty="0" smtClean="0">
                        <a:ln>
                          <a:noFill/>
                        </a:ln>
                        <a:solidFill>
                          <a:schemeClr val="tx1"/>
                        </a:solidFill>
                        <a:effectLst/>
                        <a:latin typeface="Times New Roman" pitchFamily="18"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dirty="0" smtClean="0">
                          <a:ln>
                            <a:noFill/>
                          </a:ln>
                          <a:solidFill>
                            <a:schemeClr val="tx1"/>
                          </a:solidFill>
                          <a:effectLst/>
                          <a:latin typeface="Times New Roman" pitchFamily="18" charset="0"/>
                        </a:rPr>
                        <a:t>Liberal </a:t>
                      </a:r>
                      <a:br>
                        <a:rPr kumimoji="0" lang="en-US" altLang="en-US" sz="1800" b="1" i="0" u="none" strike="noStrike" cap="none" normalizeH="0" baseline="0" dirty="0" smtClean="0">
                          <a:ln>
                            <a:noFill/>
                          </a:ln>
                          <a:solidFill>
                            <a:schemeClr val="tx1"/>
                          </a:solidFill>
                          <a:effectLst/>
                          <a:latin typeface="Times New Roman" pitchFamily="18" charset="0"/>
                        </a:rPr>
                      </a:br>
                      <a:r>
                        <a:rPr kumimoji="0" lang="en-US" altLang="en-US" sz="1800" b="1" i="0" u="none" strike="noStrike" cap="none" normalizeH="0" baseline="0" dirty="0" smtClean="0">
                          <a:ln>
                            <a:noFill/>
                          </a:ln>
                          <a:solidFill>
                            <a:schemeClr val="tx1"/>
                          </a:solidFill>
                          <a:effectLst/>
                          <a:latin typeface="Times New Roman" pitchFamily="18" charset="0"/>
                        </a:rPr>
                        <a:t>(=Residual)</a:t>
                      </a:r>
                      <a:br>
                        <a:rPr kumimoji="0" lang="en-US" altLang="en-US" sz="1800" b="1" i="0" u="none" strike="noStrike" cap="none" normalizeH="0" baseline="0" dirty="0" smtClean="0">
                          <a:ln>
                            <a:noFill/>
                          </a:ln>
                          <a:solidFill>
                            <a:schemeClr val="tx1"/>
                          </a:solidFill>
                          <a:effectLst/>
                          <a:latin typeface="Times New Roman" pitchFamily="18" charset="0"/>
                        </a:rPr>
                      </a:br>
                      <a:r>
                        <a:rPr kumimoji="0" lang="en-US" altLang="en-US" sz="1800" b="1" i="0" u="none" strike="noStrike" cap="none" normalizeH="0" baseline="0" dirty="0" smtClean="0">
                          <a:ln>
                            <a:noFill/>
                          </a:ln>
                          <a:solidFill>
                            <a:schemeClr val="tx1"/>
                          </a:solidFill>
                          <a:effectLst/>
                          <a:latin typeface="Times New Roman" pitchFamily="18" charset="0"/>
                        </a:rPr>
                        <a:t/>
                      </a:r>
                      <a:br>
                        <a:rPr kumimoji="0" lang="en-US" altLang="en-US" sz="1800" b="1" i="0" u="none" strike="noStrike" cap="none" normalizeH="0" baseline="0" dirty="0" smtClean="0">
                          <a:ln>
                            <a:noFill/>
                          </a:ln>
                          <a:solidFill>
                            <a:schemeClr val="tx1"/>
                          </a:solidFill>
                          <a:effectLst/>
                          <a:latin typeface="Times New Roman" pitchFamily="18" charset="0"/>
                        </a:rPr>
                      </a:br>
                      <a:r>
                        <a:rPr kumimoji="0" lang="en-US" altLang="en-US" sz="1800" b="1" i="0" u="none" strike="noStrike" cap="none" normalizeH="0" baseline="0" dirty="0" smtClean="0">
                          <a:ln>
                            <a:noFill/>
                          </a:ln>
                          <a:solidFill>
                            <a:schemeClr val="tx1"/>
                          </a:solidFill>
                          <a:effectLst/>
                          <a:latin typeface="Times New Roman" pitchFamily="18" charset="0"/>
                        </a:rPr>
                        <a:t>Theoretical  equality of opportunity</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dirty="0" smtClean="0">
                          <a:ln>
                            <a:noFill/>
                          </a:ln>
                          <a:solidFill>
                            <a:schemeClr val="tx1"/>
                          </a:solidFill>
                          <a:effectLst/>
                          <a:latin typeface="Times New Roman" pitchFamily="18" charset="0"/>
                        </a:rPr>
                        <a:t>Corporatist (=Conservative)</a:t>
                      </a:r>
                      <a:br>
                        <a:rPr kumimoji="0" lang="en-US" altLang="en-US" sz="1800" b="1" i="0" u="none" strike="noStrike" cap="none" normalizeH="0" baseline="0" dirty="0" smtClean="0">
                          <a:ln>
                            <a:noFill/>
                          </a:ln>
                          <a:solidFill>
                            <a:schemeClr val="tx1"/>
                          </a:solidFill>
                          <a:effectLst/>
                          <a:latin typeface="Times New Roman" pitchFamily="18" charset="0"/>
                        </a:rPr>
                      </a:br>
                      <a:r>
                        <a:rPr kumimoji="0" lang="en-US" altLang="en-US" sz="1800" b="1" i="0" u="none" strike="noStrike" cap="none" normalizeH="0" baseline="0" dirty="0" smtClean="0">
                          <a:ln>
                            <a:noFill/>
                          </a:ln>
                          <a:solidFill>
                            <a:schemeClr val="tx1"/>
                          </a:solidFill>
                          <a:effectLst/>
                          <a:latin typeface="Times New Roman" pitchFamily="18" charset="0"/>
                        </a:rPr>
                        <a:t/>
                      </a:r>
                      <a:br>
                        <a:rPr kumimoji="0" lang="en-US" altLang="en-US" sz="1800" b="1" i="0" u="none" strike="noStrike" cap="none" normalizeH="0" baseline="0" dirty="0" smtClean="0">
                          <a:ln>
                            <a:noFill/>
                          </a:ln>
                          <a:solidFill>
                            <a:schemeClr val="tx1"/>
                          </a:solidFill>
                          <a:effectLst/>
                          <a:latin typeface="Times New Roman" pitchFamily="18" charset="0"/>
                        </a:rPr>
                      </a:br>
                      <a:r>
                        <a:rPr kumimoji="0" lang="en-US" altLang="en-US" sz="1800" b="1" i="0" u="none" strike="noStrike" cap="none" normalizeH="0" baseline="0" dirty="0" smtClean="0">
                          <a:ln>
                            <a:noFill/>
                          </a:ln>
                          <a:solidFill>
                            <a:schemeClr val="tx1"/>
                          </a:solidFill>
                          <a:effectLst/>
                          <a:latin typeface="Times New Roman" pitchFamily="18" charset="0"/>
                        </a:rPr>
                        <a:t>Maintaining</a:t>
                      </a:r>
                      <a:br>
                        <a:rPr kumimoji="0" lang="en-US" altLang="en-US" sz="1800" b="1" i="0" u="none" strike="noStrike" cap="none" normalizeH="0" baseline="0" dirty="0" smtClean="0">
                          <a:ln>
                            <a:noFill/>
                          </a:ln>
                          <a:solidFill>
                            <a:schemeClr val="tx1"/>
                          </a:solidFill>
                          <a:effectLst/>
                          <a:latin typeface="Times New Roman" pitchFamily="18" charset="0"/>
                        </a:rPr>
                      </a:br>
                      <a:r>
                        <a:rPr kumimoji="0" lang="en-US" altLang="en-US" sz="1800" b="1" i="0" u="none" strike="noStrike" cap="none" normalizeH="0" baseline="0" dirty="0" smtClean="0">
                          <a:ln>
                            <a:noFill/>
                          </a:ln>
                          <a:solidFill>
                            <a:schemeClr val="tx1"/>
                          </a:solidFill>
                          <a:effectLst/>
                          <a:latin typeface="Times New Roman" pitchFamily="18" charset="0"/>
                        </a:rPr>
                        <a:t>social order </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dirty="0" smtClean="0">
                          <a:ln>
                            <a:noFill/>
                          </a:ln>
                          <a:solidFill>
                            <a:schemeClr val="tx1"/>
                          </a:solidFill>
                          <a:effectLst/>
                          <a:latin typeface="Times New Roman" pitchFamily="18" charset="0"/>
                        </a:rPr>
                        <a:t>Social-demo.</a:t>
                      </a:r>
                      <a:br>
                        <a:rPr kumimoji="0" lang="en-US" altLang="en-US" sz="1800" b="1" i="0" u="none" strike="noStrike" cap="none" normalizeH="0" baseline="0" dirty="0" smtClean="0">
                          <a:ln>
                            <a:noFill/>
                          </a:ln>
                          <a:solidFill>
                            <a:schemeClr val="tx1"/>
                          </a:solidFill>
                          <a:effectLst/>
                          <a:latin typeface="Times New Roman" pitchFamily="18" charset="0"/>
                        </a:rPr>
                      </a:br>
                      <a:r>
                        <a:rPr kumimoji="0" lang="en-US" altLang="en-US" sz="1800" b="1" i="0" u="none" strike="noStrike" cap="none" normalizeH="0" baseline="0" dirty="0" smtClean="0">
                          <a:ln>
                            <a:noFill/>
                          </a:ln>
                          <a:solidFill>
                            <a:schemeClr val="tx1"/>
                          </a:solidFill>
                          <a:effectLst/>
                          <a:latin typeface="Times New Roman" pitchFamily="18" charset="0"/>
                        </a:rPr>
                        <a:t>(=Universalistic)</a:t>
                      </a:r>
                      <a:br>
                        <a:rPr kumimoji="0" lang="en-US" altLang="en-US" sz="1800" b="1" i="0" u="none" strike="noStrike" cap="none" normalizeH="0" baseline="0" dirty="0" smtClean="0">
                          <a:ln>
                            <a:noFill/>
                          </a:ln>
                          <a:solidFill>
                            <a:schemeClr val="tx1"/>
                          </a:solidFill>
                          <a:effectLst/>
                          <a:latin typeface="Times New Roman" pitchFamily="18" charset="0"/>
                        </a:rPr>
                      </a:br>
                      <a:r>
                        <a:rPr kumimoji="0" lang="en-US" altLang="en-US" sz="1800" b="1" i="0" u="none" strike="noStrike" cap="none" normalizeH="0" baseline="0" dirty="0" err="1" smtClean="0">
                          <a:ln>
                            <a:noFill/>
                          </a:ln>
                          <a:solidFill>
                            <a:schemeClr val="tx1"/>
                          </a:solidFill>
                          <a:effectLst/>
                          <a:latin typeface="Times New Roman" pitchFamily="18" charset="0"/>
                        </a:rPr>
                        <a:t>decommodification</a:t>
                      </a:r>
                      <a:r>
                        <a:rPr kumimoji="0" lang="en-US" altLang="en-US" sz="1800" b="1" i="0" u="none" strike="noStrike" cap="none" normalizeH="0" baseline="0" dirty="0" smtClean="0">
                          <a:ln>
                            <a:noFill/>
                          </a:ln>
                          <a:solidFill>
                            <a:schemeClr val="tx1"/>
                          </a:solidFill>
                          <a:effectLst/>
                          <a:latin typeface="Times New Roman" pitchFamily="18" charset="0"/>
                        </a:rPr>
                        <a:t/>
                      </a:r>
                      <a:br>
                        <a:rPr kumimoji="0" lang="en-US" altLang="en-US" sz="1800" b="1" i="0" u="none" strike="noStrike" cap="none" normalizeH="0" baseline="0" dirty="0" smtClean="0">
                          <a:ln>
                            <a:noFill/>
                          </a:ln>
                          <a:solidFill>
                            <a:schemeClr val="tx1"/>
                          </a:solidFill>
                          <a:effectLst/>
                          <a:latin typeface="Times New Roman" pitchFamily="18" charset="0"/>
                        </a:rPr>
                      </a:br>
                      <a:r>
                        <a:rPr kumimoji="0" lang="en-US" altLang="en-US" sz="1800" b="1" i="0" u="none" strike="noStrike" cap="none" normalizeH="0" baseline="0" dirty="0" err="1" smtClean="0">
                          <a:ln>
                            <a:noFill/>
                          </a:ln>
                          <a:solidFill>
                            <a:schemeClr val="tx1"/>
                          </a:solidFill>
                          <a:effectLst/>
                          <a:latin typeface="Times New Roman" pitchFamily="18" charset="0"/>
                        </a:rPr>
                        <a:t>defamilialistion</a:t>
                      </a:r>
                      <a:r>
                        <a:rPr kumimoji="0" lang="en-US" altLang="en-US" sz="1800" b="1" i="0" u="none" strike="noStrike" cap="none" normalizeH="0" baseline="0" dirty="0" smtClean="0">
                          <a:ln>
                            <a:noFill/>
                          </a:ln>
                          <a:solidFill>
                            <a:schemeClr val="tx1"/>
                          </a:solidFill>
                          <a:effectLst/>
                          <a:latin typeface="Times New Roman" pitchFamily="18" charset="0"/>
                        </a:rPr>
                        <a:t> </a:t>
                      </a:r>
                      <a:br>
                        <a:rPr kumimoji="0" lang="en-US" altLang="en-US" sz="1800" b="1" i="0" u="none" strike="noStrike" cap="none" normalizeH="0" baseline="0" dirty="0" smtClean="0">
                          <a:ln>
                            <a:noFill/>
                          </a:ln>
                          <a:solidFill>
                            <a:schemeClr val="tx1"/>
                          </a:solidFill>
                          <a:effectLst/>
                          <a:latin typeface="Times New Roman" pitchFamily="18" charset="0"/>
                        </a:rPr>
                      </a:br>
                      <a:r>
                        <a:rPr kumimoji="0" lang="en-US" altLang="en-US" sz="1800" b="1" i="0" u="none" strike="noStrike" cap="none" normalizeH="0" baseline="0" dirty="0" err="1" smtClean="0">
                          <a:ln>
                            <a:noFill/>
                          </a:ln>
                          <a:solidFill>
                            <a:schemeClr val="tx1"/>
                          </a:solidFill>
                          <a:effectLst/>
                          <a:latin typeface="Times New Roman" pitchFamily="18" charset="0"/>
                        </a:rPr>
                        <a:t>destartification</a:t>
                      </a:r>
                      <a:r>
                        <a:rPr kumimoji="0" lang="en-US" altLang="en-US" sz="1800" b="1" i="0" u="none" strike="noStrike" cap="none" normalizeH="0" baseline="0" dirty="0" smtClean="0">
                          <a:ln>
                            <a:noFill/>
                          </a:ln>
                          <a:solidFill>
                            <a:schemeClr val="tx1"/>
                          </a:solidFill>
                          <a:effectLst/>
                          <a:latin typeface="Times New Roman" pitchFamily="18" charset="0"/>
                        </a:rPr>
                        <a:t> </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55">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smtClean="0">
                          <a:ln>
                            <a:noFill/>
                          </a:ln>
                          <a:solidFill>
                            <a:schemeClr val="tx1"/>
                          </a:solidFill>
                          <a:effectLst/>
                          <a:latin typeface="Times New Roman" pitchFamily="18" charset="0"/>
                        </a:rPr>
                        <a:t>Degree / Model of decommodification</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dirty="0" smtClean="0">
                          <a:ln>
                            <a:noFill/>
                          </a:ln>
                          <a:solidFill>
                            <a:schemeClr val="tx1"/>
                          </a:solidFill>
                          <a:effectLst/>
                          <a:latin typeface="Times New Roman" pitchFamily="18" charset="0"/>
                        </a:rPr>
                        <a:t>Free Market as the central institution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smtClean="0">
                          <a:ln>
                            <a:noFill/>
                          </a:ln>
                          <a:solidFill>
                            <a:schemeClr val="tx1"/>
                          </a:solidFill>
                          <a:effectLst/>
                          <a:latin typeface="Times New Roman" pitchFamily="18" charset="0"/>
                        </a:rPr>
                        <a:t>Intermediate level of decommo-dification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dirty="0" smtClean="0">
                          <a:ln>
                            <a:noFill/>
                          </a:ln>
                          <a:solidFill>
                            <a:schemeClr val="tx1"/>
                          </a:solidFill>
                          <a:effectLst/>
                          <a:latin typeface="Times New Roman" pitchFamily="18" charset="0"/>
                        </a:rPr>
                        <a:t>Collective social consumption promoted</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60474">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smtClean="0">
                          <a:ln>
                            <a:noFill/>
                          </a:ln>
                          <a:solidFill>
                            <a:schemeClr val="tx1"/>
                          </a:solidFill>
                          <a:effectLst/>
                          <a:latin typeface="Times New Roman" pitchFamily="18" charset="0"/>
                        </a:rPr>
                        <a:t>System of social stratification</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smtClean="0">
                          <a:ln>
                            <a:noFill/>
                          </a:ln>
                          <a:solidFill>
                            <a:schemeClr val="tx1"/>
                          </a:solidFill>
                          <a:effectLst/>
                          <a:latin typeface="Times New Roman" pitchFamily="18" charset="0"/>
                        </a:rPr>
                        <a:t>Protection of the (good) poor, but stigmatization of “free riders”: </a:t>
                      </a:r>
                      <a:br>
                        <a:rPr kumimoji="0" lang="en-US" altLang="en-US" sz="1800" b="1" i="0" u="none" strike="noStrike" cap="none" normalizeH="0" baseline="0" smtClean="0">
                          <a:ln>
                            <a:noFill/>
                          </a:ln>
                          <a:solidFill>
                            <a:schemeClr val="tx1"/>
                          </a:solidFill>
                          <a:effectLst/>
                          <a:latin typeface="Times New Roman" pitchFamily="18" charset="0"/>
                        </a:rPr>
                      </a:br>
                      <a:r>
                        <a:rPr kumimoji="0" lang="en-US" altLang="en-US" sz="1800" b="1" i="0" u="none" strike="noStrike" cap="none" normalizeH="0" baseline="0" smtClean="0">
                          <a:ln>
                            <a:noFill/>
                          </a:ln>
                          <a:solidFill>
                            <a:schemeClr val="tx1"/>
                          </a:solidFill>
                          <a:effectLst/>
                          <a:latin typeface="Times New Roman" pitchFamily="18" charset="0"/>
                        </a:rPr>
                        <a:t>Strong economic inequalities but more permeable boundaries between social classes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smtClean="0">
                          <a:ln>
                            <a:noFill/>
                          </a:ln>
                          <a:solidFill>
                            <a:schemeClr val="tx1"/>
                          </a:solidFill>
                          <a:effectLst/>
                          <a:latin typeface="Times New Roman" pitchFamily="18" charset="0"/>
                        </a:rPr>
                        <a:t>Solidarity between equals: Intermediate degree of inequality but social boundaries strongly impermeable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dirty="0" smtClean="0">
                          <a:ln>
                            <a:noFill/>
                          </a:ln>
                          <a:solidFill>
                            <a:schemeClr val="tx1"/>
                          </a:solidFill>
                          <a:effectLst/>
                          <a:latin typeface="Times New Roman" pitchFamily="18" charset="0"/>
                        </a:rPr>
                        <a:t>Economic, gender,  inequality is minimal and strong “fluidity” (net mobility, equality of opportunities &amp; outcomes) between classes</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1116">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smtClean="0">
                          <a:ln>
                            <a:noFill/>
                          </a:ln>
                          <a:solidFill>
                            <a:schemeClr val="tx1"/>
                          </a:solidFill>
                          <a:effectLst/>
                          <a:latin typeface="Times New Roman" pitchFamily="18" charset="0"/>
                        </a:rPr>
                        <a:t>Typical countries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smtClean="0">
                          <a:ln>
                            <a:noFill/>
                          </a:ln>
                          <a:solidFill>
                            <a:schemeClr val="tx1"/>
                          </a:solidFill>
                          <a:effectLst/>
                          <a:latin typeface="Times New Roman" pitchFamily="18" charset="0"/>
                        </a:rPr>
                        <a:t>US UK </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smtClean="0">
                          <a:ln>
                            <a:noFill/>
                          </a:ln>
                          <a:solidFill>
                            <a:schemeClr val="tx1"/>
                          </a:solidFill>
                          <a:effectLst/>
                          <a:latin typeface="Times New Roman" pitchFamily="18" charset="0"/>
                        </a:rPr>
                        <a:t>Germany</a:t>
                      </a:r>
                      <a:br>
                        <a:rPr kumimoji="0" lang="en-US" altLang="en-US" sz="1800" b="1" i="0" u="none" strike="noStrike" cap="none" normalizeH="0" baseline="0" smtClean="0">
                          <a:ln>
                            <a:noFill/>
                          </a:ln>
                          <a:solidFill>
                            <a:schemeClr val="tx1"/>
                          </a:solidFill>
                          <a:effectLst/>
                          <a:latin typeface="Times New Roman" pitchFamily="18" charset="0"/>
                        </a:rPr>
                      </a:br>
                      <a:r>
                        <a:rPr kumimoji="0" lang="en-US" altLang="en-US" sz="1800" b="1" i="0" u="none" strike="noStrike" cap="none" normalizeH="0" baseline="0" smtClean="0">
                          <a:ln>
                            <a:noFill/>
                          </a:ln>
                          <a:solidFill>
                            <a:schemeClr val="tx1"/>
                          </a:solidFill>
                          <a:effectLst/>
                          <a:latin typeface="Times New Roman" pitchFamily="18" charset="0"/>
                        </a:rPr>
                        <a:t>(France)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dirty="0" smtClean="0">
                          <a:ln>
                            <a:noFill/>
                          </a:ln>
                          <a:solidFill>
                            <a:schemeClr val="tx1"/>
                          </a:solidFill>
                          <a:effectLst/>
                          <a:latin typeface="Times New Roman" pitchFamily="18" charset="0"/>
                        </a:rPr>
                        <a:t>Sweden</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5770313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F9DFA9D2-A8E3-4BA8-B6E5-847019D7A071}" type="slidenum">
              <a:rPr lang="fr-FR" sz="1400"/>
              <a:pPr/>
              <a:t>29</a:t>
            </a:fld>
            <a:endParaRPr lang="fr-FR" sz="1400"/>
          </a:p>
        </p:txBody>
      </p:sp>
      <p:sp>
        <p:nvSpPr>
          <p:cNvPr id="26627" name="Rectangle 2"/>
          <p:cNvSpPr>
            <a:spLocks noChangeArrowheads="1"/>
          </p:cNvSpPr>
          <p:nvPr/>
        </p:nvSpPr>
        <p:spPr bwMode="auto">
          <a:xfrm>
            <a:off x="380999" y="44450"/>
            <a:ext cx="9251951"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marL="747713" lvl="3" defTabSz="957263">
              <a:spcBef>
                <a:spcPct val="20000"/>
              </a:spcBef>
              <a:tabLst>
                <a:tab pos="741363" algn="l"/>
              </a:tabLst>
            </a:pPr>
            <a:endParaRPr lang="en-US" sz="900" dirty="0"/>
          </a:p>
          <a:p>
            <a:pPr defTabSz="957263">
              <a:spcBef>
                <a:spcPct val="20000"/>
              </a:spcBef>
              <a:spcAft>
                <a:spcPct val="100000"/>
              </a:spcAft>
              <a:tabLst>
                <a:tab pos="741363" algn="l"/>
              </a:tabLst>
            </a:pPr>
            <a:r>
              <a:rPr lang="en-US" sz="2100" b="1" dirty="0" smtClean="0"/>
              <a:t>Three </a:t>
            </a:r>
            <a:r>
              <a:rPr lang="en-US" sz="2100" b="1" dirty="0"/>
              <a:t>(+1) modalities </a:t>
            </a:r>
            <a:r>
              <a:rPr lang="en-US" sz="2100" b="1" dirty="0" err="1"/>
              <a:t>Esping</a:t>
            </a:r>
            <a:r>
              <a:rPr lang="en-US" sz="2100" b="1" dirty="0"/>
              <a:t>-Andersen Typology of Welfare states :</a:t>
            </a:r>
          </a:p>
          <a:p>
            <a:pPr marL="582613" lvl="2" indent="-168275" defTabSz="957263">
              <a:spcBef>
                <a:spcPct val="20000"/>
              </a:spcBef>
              <a:buClr>
                <a:schemeClr val="tx1"/>
              </a:buClr>
              <a:buFontTx/>
              <a:buChar char="•"/>
              <a:tabLst>
                <a:tab pos="741363" algn="l"/>
              </a:tabLst>
            </a:pPr>
            <a:r>
              <a:rPr lang="en-US" sz="2000" b="1" dirty="0"/>
              <a:t>Conservative model (Continental Europe) : FRANCE </a:t>
            </a:r>
            <a:br>
              <a:rPr lang="en-US" sz="2000" b="1" dirty="0"/>
            </a:br>
            <a:r>
              <a:rPr lang="en-US" sz="2000" dirty="0"/>
              <a:t>Preservation of (old) social </a:t>
            </a:r>
            <a:r>
              <a:rPr lang="en-US" sz="2000" dirty="0" smtClean="0"/>
              <a:t>balance, </a:t>
            </a:r>
            <a:r>
              <a:rPr lang="en-US" sz="2000" dirty="0"/>
              <a:t>with social insurance excluding unemployed =&gt; strong </a:t>
            </a:r>
            <a:r>
              <a:rPr lang="en-US" sz="2000" dirty="0" err="1"/>
              <a:t>intercohort</a:t>
            </a:r>
            <a:r>
              <a:rPr lang="en-US" sz="2000" dirty="0"/>
              <a:t> inequalities and less </a:t>
            </a:r>
            <a:r>
              <a:rPr lang="en-US" sz="2000" dirty="0" err="1"/>
              <a:t>intracohort</a:t>
            </a:r>
            <a:r>
              <a:rPr lang="en-US" sz="2000" dirty="0"/>
              <a:t> inequalities than in the Liberal </a:t>
            </a:r>
            <a:r>
              <a:rPr lang="en-US" sz="2000" dirty="0" smtClean="0"/>
              <a:t>model</a:t>
            </a:r>
            <a:endParaRPr lang="en-US" sz="1800" dirty="0"/>
          </a:p>
          <a:p>
            <a:pPr marL="582613" lvl="2" indent="-168275" defTabSz="957263">
              <a:spcBef>
                <a:spcPct val="20000"/>
              </a:spcBef>
              <a:buClr>
                <a:schemeClr val="tx1"/>
              </a:buClr>
              <a:buFontTx/>
              <a:buChar char="•"/>
              <a:tabLst>
                <a:tab pos="741363" algn="l"/>
              </a:tabLst>
            </a:pPr>
            <a:r>
              <a:rPr lang="en-US" sz="2000" b="1" dirty="0"/>
              <a:t>&lt;</a:t>
            </a:r>
            <a:r>
              <a:rPr lang="en-US" sz="2000" b="1" dirty="0" err="1"/>
              <a:t>Familialistic</a:t>
            </a:r>
            <a:r>
              <a:rPr lang="en-US" sz="2000" b="1" dirty="0"/>
              <a:t> Model (Mediterranean Europe) : ITALY&gt;</a:t>
            </a:r>
            <a:br>
              <a:rPr lang="en-US" sz="2000" b="1" dirty="0"/>
            </a:br>
            <a:r>
              <a:rPr lang="en-US" sz="2000" b="1" dirty="0"/>
              <a:t>&lt;</a:t>
            </a:r>
            <a:r>
              <a:rPr lang="en-US" sz="2000" dirty="0"/>
              <a:t>Conservative + family and local and </a:t>
            </a:r>
            <a:r>
              <a:rPr lang="en-US" sz="2000" dirty="0" err="1"/>
              <a:t>clientelistic</a:t>
            </a:r>
            <a:r>
              <a:rPr lang="en-US" sz="2000" dirty="0"/>
              <a:t> solidarities&gt;</a:t>
            </a:r>
            <a:endParaRPr lang="en-US" sz="2000" b="1" dirty="0"/>
          </a:p>
          <a:p>
            <a:pPr marL="582613" lvl="2" indent="-168275" defTabSz="957263">
              <a:spcBef>
                <a:spcPct val="20000"/>
              </a:spcBef>
              <a:buClr>
                <a:schemeClr val="tx1"/>
              </a:buClr>
              <a:buFontTx/>
              <a:buChar char="•"/>
              <a:tabLst>
                <a:tab pos="741363" algn="l"/>
              </a:tabLst>
            </a:pPr>
            <a:r>
              <a:rPr lang="en-US" sz="2000" b="1" dirty="0"/>
              <a:t>Liberal model : (</a:t>
            </a:r>
            <a:r>
              <a:rPr lang="en-US" sz="2000" b="1" dirty="0" err="1"/>
              <a:t>Anglo-saxon</a:t>
            </a:r>
            <a:r>
              <a:rPr lang="en-US" sz="2000" b="1" dirty="0"/>
              <a:t> world) : US </a:t>
            </a:r>
            <a:br>
              <a:rPr lang="en-US" sz="2000" b="1" dirty="0"/>
            </a:br>
            <a:r>
              <a:rPr lang="en-US" sz="2000" dirty="0"/>
              <a:t>Market as a central institution, residual welfare state against market failures </a:t>
            </a:r>
            <a:r>
              <a:rPr lang="en-US" sz="1800" dirty="0"/>
              <a:t/>
            </a:r>
            <a:br>
              <a:rPr lang="en-US" sz="1800" dirty="0"/>
            </a:br>
            <a:r>
              <a:rPr lang="en-US" sz="2000" dirty="0"/>
              <a:t>HL0 : more </a:t>
            </a:r>
            <a:r>
              <a:rPr lang="en-US" sz="2000" dirty="0" err="1"/>
              <a:t>intracohort</a:t>
            </a:r>
            <a:r>
              <a:rPr lang="en-US" sz="2000" dirty="0"/>
              <a:t> inequalities </a:t>
            </a:r>
            <a:br>
              <a:rPr lang="en-US" sz="2000" dirty="0"/>
            </a:br>
            <a:r>
              <a:rPr lang="en-US" sz="2000" dirty="0"/>
              <a:t>HL1 : less </a:t>
            </a:r>
            <a:r>
              <a:rPr lang="en-US" sz="2000" dirty="0" err="1"/>
              <a:t>intercohort</a:t>
            </a:r>
            <a:r>
              <a:rPr lang="en-US" sz="2000" dirty="0"/>
              <a:t> inequality (competition between generations)</a:t>
            </a:r>
            <a:endParaRPr lang="en-US" dirty="0"/>
          </a:p>
          <a:p>
            <a:pPr marL="582613" lvl="2" indent="-168275" defTabSz="957263">
              <a:spcBef>
                <a:spcPct val="20000"/>
              </a:spcBef>
              <a:buClr>
                <a:schemeClr val="tx1"/>
              </a:buClr>
              <a:buFontTx/>
              <a:buChar char="•"/>
              <a:tabLst>
                <a:tab pos="741363" algn="l"/>
              </a:tabLst>
            </a:pPr>
            <a:r>
              <a:rPr lang="en-US" sz="2000" b="1" dirty="0"/>
              <a:t>« Social-democrat » Model (Nordic Europe) : DENMARK </a:t>
            </a:r>
            <a:br>
              <a:rPr lang="en-US" sz="2000" b="1" dirty="0"/>
            </a:br>
            <a:r>
              <a:rPr lang="en-US" sz="2000" dirty="0"/>
              <a:t>Citizenship and broad participation to discussions and bargaining around social reforms between social groups (gender, generations, etc.) for a long-term development </a:t>
            </a:r>
            <a:r>
              <a:rPr lang="en-US" sz="1800" dirty="0"/>
              <a:t/>
            </a:r>
            <a:br>
              <a:rPr lang="en-US" sz="1800" dirty="0"/>
            </a:br>
            <a:r>
              <a:rPr lang="en-US" sz="2000" dirty="0"/>
              <a:t>HD0 : less </a:t>
            </a:r>
            <a:r>
              <a:rPr lang="en-US" sz="2000" dirty="0" err="1"/>
              <a:t>intracohort</a:t>
            </a:r>
            <a:r>
              <a:rPr lang="en-US" sz="2000" dirty="0"/>
              <a:t> inequalities </a:t>
            </a:r>
            <a:br>
              <a:rPr lang="en-US" sz="2000" dirty="0"/>
            </a:br>
            <a:r>
              <a:rPr lang="en-US" sz="2000" dirty="0"/>
              <a:t>HD1 : residual </a:t>
            </a:r>
            <a:r>
              <a:rPr lang="en-US" sz="2000" dirty="0" err="1"/>
              <a:t>intercohort</a:t>
            </a:r>
            <a:r>
              <a:rPr lang="en-US" sz="2000" dirty="0"/>
              <a:t> inequalities (positive compromise between generations)</a:t>
            </a:r>
          </a:p>
        </p:txBody>
      </p:sp>
    </p:spTree>
    <p:extLst>
      <p:ext uri="{BB962C8B-B14F-4D97-AF65-F5344CB8AC3E}">
        <p14:creationId xmlns:p14="http://schemas.microsoft.com/office/powerpoint/2010/main" val="9433518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0991A9D-D730-49AF-92A2-375396CBF1F7}" type="slidenum">
              <a:rPr lang="fr-FR" sz="1400">
                <a:latin typeface="Old English Text MT" pitchFamily="66" charset="0"/>
              </a:rPr>
              <a:pPr/>
              <a:t>3</a:t>
            </a:fld>
            <a:endParaRPr lang="fr-FR" sz="1400">
              <a:latin typeface="Old English Text MT" pitchFamily="66" charset="0"/>
            </a:endParaRPr>
          </a:p>
        </p:txBody>
      </p:sp>
      <p:sp>
        <p:nvSpPr>
          <p:cNvPr id="2051" name="Rectangle 6"/>
          <p:cNvSpPr>
            <a:spLocks noGrp="1" noChangeArrowheads="1"/>
          </p:cNvSpPr>
          <p:nvPr>
            <p:ph type="body" idx="1"/>
          </p:nvPr>
        </p:nvSpPr>
        <p:spPr>
          <a:xfrm>
            <a:off x="575666" y="-269081"/>
            <a:ext cx="10714038" cy="4376738"/>
          </a:xfrm>
          <a:noFill/>
        </p:spPr>
        <p:txBody>
          <a:bodyPr/>
          <a:lstStyle/>
          <a:p>
            <a:pPr marL="0" indent="0"/>
            <a:endParaRPr lang="en-US" sz="1800" dirty="0" smtClean="0">
              <a:latin typeface="Old English Text MT" pitchFamily="66" charset="0"/>
            </a:endParaRPr>
          </a:p>
          <a:p>
            <a:pPr marL="0" indent="0" algn="ctr"/>
            <a:endParaRPr lang="en-GB" altLang="ja-JP" sz="3300" dirty="0" smtClean="0">
              <a:latin typeface="Old English Text MT" pitchFamily="66" charset="0"/>
              <a:ea typeface="MS PGothic" pitchFamily="34" charset="-128"/>
            </a:endParaRPr>
          </a:p>
          <a:p>
            <a:pPr marL="0" indent="0" algn="ctr"/>
            <a:r>
              <a:rPr lang="en-US" sz="3600" cap="small" dirty="0"/>
              <a:t>inequality across birth cohorts</a:t>
            </a:r>
            <a:br>
              <a:rPr lang="en-US" sz="3600" cap="small" dirty="0"/>
            </a:br>
            <a:r>
              <a:rPr lang="en-US" sz="3600" cap="small" dirty="0" smtClean="0"/>
              <a:t>PART 1: </a:t>
            </a:r>
            <a:r>
              <a:rPr lang="fr-FR" sz="3300" dirty="0">
                <a:ea typeface="MS PGothic" pitchFamily="34" charset="-128"/>
              </a:rPr>
              <a:t/>
            </a:r>
            <a:br>
              <a:rPr lang="fr-FR" sz="3300" dirty="0">
                <a:ea typeface="MS PGothic" pitchFamily="34" charset="-128"/>
              </a:rPr>
            </a:br>
            <a:r>
              <a:rPr lang="en-US" sz="3300" dirty="0">
                <a:ea typeface="MS PGothic" pitchFamily="34" charset="-128"/>
              </a:rPr>
              <a:t>Theory of Cohort inequalities: </a:t>
            </a:r>
            <a:r>
              <a:rPr lang="en-US" sz="3300" dirty="0" smtClean="0">
                <a:ea typeface="MS PGothic" pitchFamily="34" charset="-128"/>
              </a:rPr>
              <a:t/>
            </a:r>
            <a:br>
              <a:rPr lang="en-US" sz="3300" dirty="0" smtClean="0">
                <a:ea typeface="MS PGothic" pitchFamily="34" charset="-128"/>
              </a:rPr>
            </a:br>
            <a:r>
              <a:rPr lang="en-US" sz="3300" dirty="0" smtClean="0">
                <a:ea typeface="MS PGothic" pitchFamily="34" charset="-128"/>
              </a:rPr>
              <a:t>France </a:t>
            </a:r>
            <a:r>
              <a:rPr lang="en-US" sz="3300" dirty="0">
                <a:ea typeface="MS PGothic" pitchFamily="34" charset="-128"/>
              </a:rPr>
              <a:t>as an extreme case</a:t>
            </a:r>
            <a:endParaRPr lang="en-US" sz="3600" cap="small" dirty="0"/>
          </a:p>
        </p:txBody>
      </p:sp>
      <p:sp>
        <p:nvSpPr>
          <p:cNvPr id="21511" name="Rectangle 7"/>
          <p:cNvSpPr>
            <a:spLocks noChangeArrowheads="1"/>
          </p:cNvSpPr>
          <p:nvPr/>
        </p:nvSpPr>
        <p:spPr bwMode="auto">
          <a:xfrm>
            <a:off x="2720975" y="333375"/>
            <a:ext cx="6183313"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algn="r" defTabSz="957263">
              <a:spcBef>
                <a:spcPct val="20000"/>
              </a:spcBef>
              <a:spcAft>
                <a:spcPct val="20000"/>
              </a:spcAft>
              <a:tabLst>
                <a:tab pos="741363" algn="l"/>
              </a:tabLst>
              <a:defRPr/>
            </a:pPr>
            <a:r>
              <a:rPr lang="fr-FR" sz="4400" dirty="0">
                <a:latin typeface="+mn-lt"/>
              </a:rPr>
              <a:t>Louis Chauvel </a:t>
            </a:r>
          </a:p>
          <a:p>
            <a:pPr algn="r" defTabSz="957263">
              <a:spcBef>
                <a:spcPct val="20000"/>
              </a:spcBef>
              <a:spcAft>
                <a:spcPct val="20000"/>
              </a:spcAft>
              <a:tabLst>
                <a:tab pos="741363" algn="l"/>
              </a:tabLst>
              <a:defRPr/>
            </a:pPr>
            <a:r>
              <a:rPr lang="fr-FR" sz="1800" dirty="0">
                <a:latin typeface="Old English Text MT" pitchFamily="66" charset="0"/>
              </a:rPr>
              <a:t>Pr Dr </a:t>
            </a:r>
            <a:r>
              <a:rPr lang="fr-FR" sz="1800" dirty="0" err="1">
                <a:latin typeface="Old English Text MT" pitchFamily="66" charset="0"/>
              </a:rPr>
              <a:t>at</a:t>
            </a:r>
            <a:r>
              <a:rPr lang="fr-FR" sz="1800" dirty="0">
                <a:latin typeface="Old English Text MT" pitchFamily="66" charset="0"/>
              </a:rPr>
              <a:t> </a:t>
            </a:r>
            <a:r>
              <a:rPr lang="fr-FR" sz="1800" dirty="0" err="1">
                <a:latin typeface="Old English Text MT" pitchFamily="66" charset="0"/>
              </a:rPr>
              <a:t>University</a:t>
            </a:r>
            <a:r>
              <a:rPr lang="fr-FR" sz="1800" dirty="0">
                <a:latin typeface="Old English Text MT" pitchFamily="66" charset="0"/>
              </a:rPr>
              <a:t> of Luxembourg</a:t>
            </a:r>
            <a:br>
              <a:rPr lang="fr-FR" sz="1800" dirty="0">
                <a:latin typeface="Old English Text MT" pitchFamily="66" charset="0"/>
              </a:rPr>
            </a:b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mj-lt"/>
            </a:endParaRPr>
          </a:p>
          <a:p>
            <a:pPr algn="r" defTabSz="957263">
              <a:spcBef>
                <a:spcPct val="20000"/>
              </a:spcBef>
              <a:spcAft>
                <a:spcPct val="20000"/>
              </a:spcAft>
              <a:tabLst>
                <a:tab pos="741363" algn="l"/>
              </a:tabLst>
              <a:defRPr/>
            </a:pPr>
            <a:endParaRPr lang="fr-FR" sz="1800" b="1" dirty="0" smtClean="0">
              <a:latin typeface="+mj-lt"/>
            </a:endParaRPr>
          </a:p>
          <a:p>
            <a:pPr algn="r" defTabSz="957263">
              <a:spcBef>
                <a:spcPct val="20000"/>
              </a:spcBef>
              <a:spcAft>
                <a:spcPct val="20000"/>
              </a:spcAft>
              <a:tabLst>
                <a:tab pos="741363" algn="l"/>
              </a:tabLst>
              <a:defRPr/>
            </a:pPr>
            <a:r>
              <a:rPr lang="fr-FR" sz="1800" b="1" dirty="0" smtClean="0">
                <a:latin typeface="+mj-lt"/>
              </a:rPr>
              <a:t>louis.chauvel@uni.lu</a:t>
            </a:r>
            <a:r>
              <a:rPr lang="fr-FR" sz="1800" b="1" dirty="0">
                <a:latin typeface="+mj-lt"/>
              </a:rPr>
              <a:t/>
            </a:r>
            <a:br>
              <a:rPr lang="fr-FR" sz="1800" b="1" dirty="0">
                <a:latin typeface="+mj-lt"/>
              </a:rPr>
            </a:br>
            <a:r>
              <a:rPr lang="fr-FR" sz="1800" b="1" dirty="0">
                <a:latin typeface="+mj-lt"/>
              </a:rPr>
              <a:t>http://www.louischauvel.org </a:t>
            </a:r>
          </a:p>
        </p:txBody>
      </p:sp>
      <p:pic>
        <p:nvPicPr>
          <p:cNvPr id="2054" name="Picture 6">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4141" y="4350841"/>
            <a:ext cx="2081313" cy="10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25"/>
          <p:cNvSpPr>
            <a:spLocks noChangeArrowheads="1"/>
          </p:cNvSpPr>
          <p:nvPr/>
        </p:nvSpPr>
        <p:spPr bwMode="auto">
          <a:xfrm>
            <a:off x="0" y="-1588"/>
            <a:ext cx="184150" cy="460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atin typeface="Old English Text MT" pitchFamily="66" charset="0"/>
            </a:endParaRPr>
          </a:p>
        </p:txBody>
      </p:sp>
      <p:sp>
        <p:nvSpPr>
          <p:cNvPr id="2056" name="Rectangle 26"/>
          <p:cNvSpPr>
            <a:spLocks noChangeArrowheads="1"/>
          </p:cNvSpPr>
          <p:nvPr/>
        </p:nvSpPr>
        <p:spPr bwMode="auto">
          <a:xfrm>
            <a:off x="0" y="1643063"/>
            <a:ext cx="2254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200">
                <a:solidFill>
                  <a:srgbClr val="000000"/>
                </a:solidFill>
                <a:latin typeface="Old English Text MT" pitchFamily="66" charset="0"/>
                <a:cs typeface="Times New Roman" pitchFamily="18" charset="0"/>
              </a:rPr>
              <a:t> </a:t>
            </a:r>
            <a:endParaRPr lang="en-US">
              <a:latin typeface="Old English Text MT" pitchFamily="66" charset="0"/>
            </a:endParaRPr>
          </a:p>
        </p:txBody>
      </p:sp>
      <p:sp>
        <p:nvSpPr>
          <p:cNvPr id="2" name="Rectangle 1"/>
          <p:cNvSpPr/>
          <p:nvPr/>
        </p:nvSpPr>
        <p:spPr>
          <a:xfrm>
            <a:off x="313683" y="5373216"/>
            <a:ext cx="2922147" cy="461665"/>
          </a:xfrm>
          <a:prstGeom prst="rect">
            <a:avLst/>
          </a:prstGeom>
        </p:spPr>
        <p:txBody>
          <a:bodyPr wrap="none">
            <a:spAutoFit/>
          </a:bodyPr>
          <a:lstStyle/>
          <a:p>
            <a:r>
              <a:rPr lang="fr-FR" dirty="0" smtClean="0"/>
              <a:t>CUNY-LIS </a:t>
            </a:r>
            <a:r>
              <a:rPr lang="fr-FR" dirty="0" err="1" smtClean="0"/>
              <a:t>June</a:t>
            </a:r>
            <a:r>
              <a:rPr lang="fr-FR" dirty="0" smtClean="0"/>
              <a:t> 2017</a:t>
            </a:r>
            <a:endParaRPr lang="en-US" dirty="0"/>
          </a:p>
        </p:txBody>
      </p:sp>
      <p:sp>
        <p:nvSpPr>
          <p:cNvPr id="9" name="Rectangle 1"/>
          <p:cNvSpPr>
            <a:spLocks noChangeArrowheads="1"/>
          </p:cNvSpPr>
          <p:nvPr/>
        </p:nvSpPr>
        <p:spPr bwMode="auto">
          <a:xfrm>
            <a:off x="3471151" y="5373216"/>
            <a:ext cx="2407292"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r>
              <a:rPr lang="en-US" altLang="en-US" sz="1800" b="1" dirty="0">
                <a:latin typeface="Papyrus" pitchFamily="66" charset="0"/>
              </a:rPr>
              <a:t>IRSEI </a:t>
            </a:r>
            <a:br>
              <a:rPr lang="en-US" altLang="en-US" sz="1800" b="1" dirty="0">
                <a:latin typeface="Papyrus" pitchFamily="66" charset="0"/>
              </a:rPr>
            </a:br>
            <a:r>
              <a:rPr lang="en-US" altLang="en-US" sz="1800" b="1" dirty="0">
                <a:latin typeface="Papyrus" pitchFamily="66" charset="0"/>
              </a:rPr>
              <a:t>Institute for Research </a:t>
            </a:r>
            <a:br>
              <a:rPr lang="en-US" altLang="en-US" sz="1800" b="1" dirty="0">
                <a:latin typeface="Papyrus" pitchFamily="66" charset="0"/>
              </a:rPr>
            </a:br>
            <a:r>
              <a:rPr lang="en-US" altLang="en-US" sz="1800" b="1" dirty="0">
                <a:latin typeface="Papyrus" pitchFamily="66" charset="0"/>
              </a:rPr>
              <a:t>on  Socio-Economic  </a:t>
            </a:r>
            <a:br>
              <a:rPr lang="en-US" altLang="en-US" sz="1800" b="1" dirty="0">
                <a:latin typeface="Papyrus" pitchFamily="66" charset="0"/>
              </a:rPr>
            </a:br>
            <a:r>
              <a:rPr lang="en-US" altLang="en-US" sz="1800" b="1" dirty="0">
                <a:latin typeface="Papyrus" pitchFamily="66" charset="0"/>
              </a:rPr>
              <a:t>Inequality</a:t>
            </a:r>
          </a:p>
        </p:txBody>
      </p:sp>
      <p:pic>
        <p:nvPicPr>
          <p:cNvPr id="10" name="Picture 4" descr="Fonds National de la Recherche Luxembour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683" y="291149"/>
            <a:ext cx="3760224"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2" descr="Résultats de recherche d'images pour « lisdatacenter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683" y="1461932"/>
            <a:ext cx="1880112" cy="2139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304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A933473-574C-4DEF-B5A6-1EACD879A519}" type="slidenum">
              <a:rPr lang="fr-FR" sz="1400"/>
              <a:pPr/>
              <a:t>30</a:t>
            </a:fld>
            <a:endParaRPr lang="fr-FR" sz="1400"/>
          </a:p>
        </p:txBody>
      </p:sp>
      <p:sp>
        <p:nvSpPr>
          <p:cNvPr id="6147" name="Rectangle 3"/>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148" name="Rectangle 4"/>
          <p:cNvSpPr>
            <a:spLocks noChangeArrowheads="1"/>
          </p:cNvSpPr>
          <p:nvPr/>
        </p:nvSpPr>
        <p:spPr bwMode="auto">
          <a:xfrm>
            <a:off x="538582" y="123825"/>
            <a:ext cx="807201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AU" sz="3600" b="1" dirty="0" smtClean="0"/>
              <a:t>Methodology I </a:t>
            </a:r>
            <a:r>
              <a:rPr lang="en-AU" sz="3600" b="1" dirty="0"/>
              <a:t>: the base </a:t>
            </a:r>
            <a:r>
              <a:rPr lang="en-AU" sz="3600" b="1" dirty="0">
                <a:sym typeface="Wingdings" pitchFamily="2" charset="2"/>
              </a:rPr>
              <a:t>    A = P – C </a:t>
            </a:r>
            <a:endParaRPr lang="fr-FR" sz="3600" b="1" dirty="0"/>
          </a:p>
        </p:txBody>
      </p:sp>
      <p:pic>
        <p:nvPicPr>
          <p:cNvPr id="6149" name="Picture 2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5213" y="765175"/>
            <a:ext cx="6823075" cy="448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0" name="Rectangle 231"/>
          <p:cNvSpPr>
            <a:spLocks noChangeArrowheads="1"/>
          </p:cNvSpPr>
          <p:nvPr/>
        </p:nvSpPr>
        <p:spPr bwMode="auto">
          <a:xfrm>
            <a:off x="631825" y="5492750"/>
            <a:ext cx="838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b="1">
                <a:sym typeface="Wingdings" pitchFamily="2" charset="2"/>
              </a:rPr>
              <a:t>BUT ! How to distinguish durable scarring effects and fads ???</a:t>
            </a:r>
            <a:endParaRPr lang="fr-FR" b="1">
              <a:sym typeface="Wingdings" pitchFamily="2" charset="2"/>
            </a:endParaRPr>
          </a:p>
        </p:txBody>
      </p:sp>
      <p:sp>
        <p:nvSpPr>
          <p:cNvPr id="6151" name="Rectangle 232"/>
          <p:cNvSpPr>
            <a:spLocks noChangeArrowheads="1"/>
          </p:cNvSpPr>
          <p:nvPr/>
        </p:nvSpPr>
        <p:spPr bwMode="auto">
          <a:xfrm>
            <a:off x="776288" y="5924550"/>
            <a:ext cx="8502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b="1">
                <a:sym typeface="Wingdings" pitchFamily="2" charset="2"/>
              </a:rPr>
              <a:t>Hysteresis = stability     </a:t>
            </a:r>
            <a:r>
              <a:rPr lang="en-AU" b="1" i="1">
                <a:sym typeface="Wingdings" pitchFamily="2" charset="2"/>
              </a:rPr>
              <a:t>versus     </a:t>
            </a:r>
            <a:r>
              <a:rPr lang="en-AU" b="1">
                <a:sym typeface="Wingdings" pitchFamily="2" charset="2"/>
              </a:rPr>
              <a:t>Resilience = resorption of scars</a:t>
            </a:r>
            <a:endParaRPr lang="fr-FR" b="1">
              <a:sym typeface="Wingdings" pitchFamily="2" charset="2"/>
            </a:endParaRPr>
          </a:p>
        </p:txBody>
      </p:sp>
    </p:spTree>
    <p:extLst>
      <p:ext uri="{BB962C8B-B14F-4D97-AF65-F5344CB8AC3E}">
        <p14:creationId xmlns:p14="http://schemas.microsoft.com/office/powerpoint/2010/main" val="12716999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584514" y="1196751"/>
            <a:ext cx="8970997" cy="3785652"/>
          </a:xfrm>
          <a:prstGeom prst="rect">
            <a:avLst/>
          </a:prstGeom>
          <a:noFill/>
        </p:spPr>
        <p:txBody>
          <a:bodyPr wrap="square" rtlCol="0">
            <a:spAutoFit/>
          </a:bodyPr>
          <a:lstStyle/>
          <a:p>
            <a:r>
              <a:rPr lang="en-US" sz="2400" b="1" dirty="0" smtClean="0"/>
              <a:t>Statistical background: Age Period Cohort models</a:t>
            </a:r>
          </a:p>
          <a:p>
            <a:endParaRPr lang="en-US" sz="2400" dirty="0" smtClean="0"/>
          </a:p>
          <a:p>
            <a:r>
              <a:rPr lang="en-US" sz="2400" dirty="0" smtClean="0"/>
              <a:t>Separate the effects of age, period of measurement and cohort.</a:t>
            </a:r>
          </a:p>
          <a:p>
            <a:endParaRPr lang="en-US" sz="2400" dirty="0"/>
          </a:p>
          <a:p>
            <a:r>
              <a:rPr lang="en-US" sz="2400" dirty="0" smtClean="0"/>
              <a:t>Problematic colinearity: </a:t>
            </a:r>
          </a:p>
          <a:p>
            <a:r>
              <a:rPr lang="en-US" sz="2400" dirty="0" smtClean="0"/>
              <a:t>cohort (date of birth) = period (date of measurement) - age</a:t>
            </a:r>
          </a:p>
          <a:p>
            <a:endParaRPr lang="en-US" sz="2400" dirty="0"/>
          </a:p>
          <a:p>
            <a:r>
              <a:rPr lang="en-US" sz="2000" dirty="0" smtClean="0"/>
              <a:t>(Ryder 1965, Mason et al. 1973, Mason / Fienberg 1985</a:t>
            </a:r>
            <a:r>
              <a:rPr lang="en-US" sz="2000" dirty="0"/>
              <a:t>, </a:t>
            </a:r>
            <a:r>
              <a:rPr lang="en-US" sz="2000" dirty="0" smtClean="0"/>
              <a:t>Mason / Smith 1985, </a:t>
            </a:r>
            <a:br>
              <a:rPr lang="en-US" sz="2000" dirty="0" smtClean="0"/>
            </a:br>
            <a:r>
              <a:rPr lang="en-US" sz="2000" dirty="0" smtClean="0"/>
              <a:t>Yang </a:t>
            </a:r>
            <a:r>
              <a:rPr lang="en-US" sz="2000" dirty="0" err="1" smtClean="0"/>
              <a:t>Yang</a:t>
            </a:r>
            <a:r>
              <a:rPr lang="en-US" sz="2000" dirty="0" smtClean="0"/>
              <a:t> et al. 2006 2008, Smith 2008, </a:t>
            </a:r>
            <a:r>
              <a:rPr lang="en-US" sz="2000" dirty="0" err="1" smtClean="0"/>
              <a:t>Pampel</a:t>
            </a:r>
            <a:r>
              <a:rPr lang="en-US" sz="2000" dirty="0" smtClean="0"/>
              <a:t> 2012)</a:t>
            </a:r>
          </a:p>
          <a:p>
            <a:endParaRPr lang="en-US" sz="2400" dirty="0" smtClean="0"/>
          </a:p>
        </p:txBody>
      </p:sp>
      <p:sp>
        <p:nvSpPr>
          <p:cNvPr id="3" name="Foliennummernplatzhalter 2"/>
          <p:cNvSpPr>
            <a:spLocks noGrp="1"/>
          </p:cNvSpPr>
          <p:nvPr>
            <p:ph type="sldNum" sz="quarter" idx="4294967295"/>
          </p:nvPr>
        </p:nvSpPr>
        <p:spPr>
          <a:xfrm>
            <a:off x="7099300" y="6356351"/>
            <a:ext cx="2311400" cy="365125"/>
          </a:xfrm>
          <a:prstGeom prst="rect">
            <a:avLst/>
          </a:prstGeom>
        </p:spPr>
        <p:txBody>
          <a:bodyPr/>
          <a:lstStyle/>
          <a:p>
            <a:fld id="{3D304243-3656-402B-8372-AF8AC471BDF5}" type="slidenum">
              <a:rPr lang="fr-CH" smtClean="0"/>
              <a:pPr/>
              <a:t>31</a:t>
            </a:fld>
            <a:endParaRPr lang="fr-CH" dirty="0"/>
          </a:p>
        </p:txBody>
      </p:sp>
    </p:spTree>
    <p:extLst>
      <p:ext uri="{BB962C8B-B14F-4D97-AF65-F5344CB8AC3E}">
        <p14:creationId xmlns:p14="http://schemas.microsoft.com/office/powerpoint/2010/main" val="20758700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rtlCol="0" anchor="t" anchorCtr="0" compatLnSpc="1">
            <a:prstTxWarp prst="textNoShape">
              <a:avLst/>
            </a:prstTxWarp>
            <a:normAutofit/>
          </a:bodyPr>
          <a:lstStyle/>
          <a:p>
            <a:endParaRPr lang="en-US" altLang="en-US" dirty="0" smtClean="0"/>
          </a:p>
        </p:txBody>
      </p:sp>
      <p:sp>
        <p:nvSpPr>
          <p:cNvPr id="18436" name="Content Placeholder 2"/>
          <p:cNvSpPr>
            <a:spLocks noGrp="1"/>
          </p:cNvSpPr>
          <p:nvPr>
            <p:ph idx="1"/>
          </p:nvPr>
        </p:nvSpPr>
        <p:spPr>
          <a:xfrm>
            <a:off x="1208585" y="1205753"/>
            <a:ext cx="5757863" cy="4246166"/>
          </a:xfrm>
        </p:spPr>
        <p:txBody>
          <a:bodyPr>
            <a:noAutofit/>
          </a:bodyPr>
          <a:lstStyle/>
          <a:p>
            <a:pPr marL="0" indent="0">
              <a:spcBef>
                <a:spcPct val="0"/>
              </a:spcBef>
              <a:spcAft>
                <a:spcPts val="488"/>
              </a:spcAft>
            </a:pPr>
            <a:r>
              <a:rPr lang="en-GB" altLang="en-US" sz="975" dirty="0"/>
              <a:t>MASON K. O., MASON W. M., WINSBOROUGH H. H., POOLE K., 1973, “Some methodological issues in cohort analysis of archival data”, American sociological review, 38, pp. 242-258.</a:t>
            </a:r>
          </a:p>
          <a:p>
            <a:pPr marL="0" indent="0">
              <a:spcBef>
                <a:spcPct val="0"/>
              </a:spcBef>
              <a:spcAft>
                <a:spcPts val="488"/>
              </a:spcAft>
            </a:pPr>
            <a:r>
              <a:rPr lang="en-US" altLang="en-US" sz="975" dirty="0"/>
              <a:t>GLENN N. D., 1976, “Cohort analysts’ futile quest : statistical attempts to separate age, period, and cohort effects”, American sociological review, 41, pp. 900-905.</a:t>
            </a:r>
          </a:p>
          <a:p>
            <a:pPr marL="0" indent="0">
              <a:spcBef>
                <a:spcPct val="0"/>
              </a:spcBef>
              <a:spcAft>
                <a:spcPts val="488"/>
              </a:spcAft>
            </a:pPr>
            <a:r>
              <a:rPr lang="en-US" altLang="en-US" sz="975" dirty="0"/>
              <a:t>Adams, J. 1978.  “Sequential Strategies and the Separation of Age, Cohort, and Time-of-Measurement Contributions to Developmental Data.” Psychological Bulletin 85: 1309-16.</a:t>
            </a:r>
          </a:p>
          <a:p>
            <a:pPr marL="0" indent="0">
              <a:spcBef>
                <a:spcPct val="0"/>
              </a:spcBef>
              <a:spcAft>
                <a:spcPts val="488"/>
              </a:spcAft>
            </a:pPr>
            <a:r>
              <a:rPr lang="en-US" altLang="en-US" sz="975" dirty="0"/>
              <a:t>HASTINGS D. W., BERRY L. G., 1979, Cohort analysis : a collection of interdisciplinary readings, Oxford (Ohio), Scripps Foundation for Research in Population Problems. </a:t>
            </a:r>
          </a:p>
          <a:p>
            <a:pPr marL="0" indent="0">
              <a:spcBef>
                <a:spcPct val="0"/>
              </a:spcBef>
              <a:spcAft>
                <a:spcPts val="488"/>
              </a:spcAft>
            </a:pPr>
            <a:r>
              <a:rPr lang="en-US" altLang="en-US" sz="975" dirty="0"/>
              <a:t>Rodgers, W.L. 1982. “Estimable Functions of Age, Period, and Cohort Effects.” American Sociological Review 47:774-87.</a:t>
            </a:r>
          </a:p>
          <a:p>
            <a:pPr marL="0" indent="0">
              <a:spcBef>
                <a:spcPct val="0"/>
              </a:spcBef>
              <a:spcAft>
                <a:spcPts val="488"/>
              </a:spcAft>
            </a:pPr>
            <a:r>
              <a:rPr lang="en-US" altLang="en-US" sz="975" dirty="0" err="1"/>
              <a:t>Holford</a:t>
            </a:r>
            <a:r>
              <a:rPr lang="en-US" altLang="en-US" sz="975" dirty="0"/>
              <a:t>, T.R. 1983. “The Estimation of Age, Period, and Cohort Effects for Vital Rates.” Biometrics 39:311-24.</a:t>
            </a:r>
          </a:p>
          <a:p>
            <a:pPr marL="0" indent="0">
              <a:spcBef>
                <a:spcPct val="0"/>
              </a:spcBef>
              <a:spcAft>
                <a:spcPts val="488"/>
              </a:spcAft>
            </a:pPr>
            <a:r>
              <a:rPr lang="en-US" altLang="en-US" sz="975" dirty="0"/>
              <a:t>Mason W.M. and H.L. Smith. 1985. “Age-Period-Cohort Analysis and the Study of Deaths from Pulmonary Tuberculosis.” Pp.151-228 in Cohort Analysis in Social Research: Beyond the Identification Problem, edited by W.M. Mason and S.E. Fienberg. New York: Springer-</a:t>
            </a:r>
            <a:r>
              <a:rPr lang="en-US" altLang="en-US" sz="975" dirty="0" err="1"/>
              <a:t>Verlag</a:t>
            </a:r>
            <a:r>
              <a:rPr lang="en-US" altLang="en-US" sz="975" dirty="0"/>
              <a:t>.</a:t>
            </a:r>
            <a:endParaRPr lang="en-GB" altLang="en-US" sz="975" dirty="0"/>
          </a:p>
          <a:p>
            <a:pPr marL="0" indent="0">
              <a:spcBef>
                <a:spcPct val="0"/>
              </a:spcBef>
              <a:spcAft>
                <a:spcPts val="488"/>
              </a:spcAft>
            </a:pPr>
            <a:r>
              <a:rPr lang="en-GB" altLang="en-US" sz="975" dirty="0"/>
              <a:t>MASON W. M., FIENBERG S. E., 1985, Cohort analysis in social research : beyond the identification problem, Berlin, Springer </a:t>
            </a:r>
            <a:r>
              <a:rPr lang="en-GB" altLang="en-US" sz="975" dirty="0" err="1"/>
              <a:t>Verlag</a:t>
            </a:r>
            <a:r>
              <a:rPr lang="en-GB" altLang="en-US" sz="975" dirty="0"/>
              <a:t>.</a:t>
            </a:r>
          </a:p>
          <a:p>
            <a:pPr marL="0" indent="0">
              <a:spcBef>
                <a:spcPct val="0"/>
              </a:spcBef>
              <a:spcAft>
                <a:spcPts val="488"/>
              </a:spcAft>
            </a:pPr>
            <a:r>
              <a:rPr lang="en-US" altLang="en-US" sz="975" dirty="0"/>
              <a:t>Clayton, D. and E. </a:t>
            </a:r>
            <a:r>
              <a:rPr lang="en-US" altLang="en-US" sz="975" dirty="0" err="1"/>
              <a:t>Schifflers</a:t>
            </a:r>
            <a:r>
              <a:rPr lang="en-US" altLang="en-US" sz="975" dirty="0"/>
              <a:t>. 1987a. “Models for Temporal Variation in Cancer Rates I: Age-Period and Age-Cohort Models.”  Statistics in Medicine 6:449-67.</a:t>
            </a:r>
          </a:p>
          <a:p>
            <a:pPr marL="0" indent="0">
              <a:spcBef>
                <a:spcPct val="0"/>
              </a:spcBef>
              <a:spcAft>
                <a:spcPts val="488"/>
              </a:spcAft>
            </a:pPr>
            <a:r>
              <a:rPr lang="en-US" altLang="en-US" sz="975" dirty="0"/>
              <a:t>Clayton, D. and E. </a:t>
            </a:r>
            <a:r>
              <a:rPr lang="en-US" altLang="en-US" sz="975" dirty="0" err="1"/>
              <a:t>Schifflers</a:t>
            </a:r>
            <a:r>
              <a:rPr lang="en-US" altLang="en-US" sz="975" dirty="0"/>
              <a:t>. 1987b. “Models for Temporal Variation in Cancer Rates II: Age-Period-Cohort Models.”  Statistics in Medicine 6:468-81. </a:t>
            </a:r>
          </a:p>
          <a:p>
            <a:pPr marL="0" indent="0">
              <a:spcBef>
                <a:spcPct val="0"/>
              </a:spcBef>
              <a:spcAft>
                <a:spcPts val="488"/>
              </a:spcAft>
            </a:pPr>
            <a:r>
              <a:rPr lang="en-US" altLang="en-US" sz="975" dirty="0" err="1"/>
              <a:t>Hout</a:t>
            </a:r>
            <a:r>
              <a:rPr lang="en-US" altLang="en-US" sz="975" dirty="0"/>
              <a:t> M. and A.M. Greeley, 1989, “The Cohort Doesn't Hold: Comment on Chaves”, Journal for the Scientific Study of Religion, n. 29, pp.519-524.</a:t>
            </a:r>
          </a:p>
          <a:p>
            <a:pPr marL="0" indent="0">
              <a:spcBef>
                <a:spcPct val="0"/>
              </a:spcBef>
              <a:spcAft>
                <a:spcPts val="488"/>
              </a:spcAft>
            </a:pPr>
            <a:r>
              <a:rPr lang="en-US" altLang="en-US" sz="975" dirty="0"/>
              <a:t>WILMOTH J. R., 1990, “Variation in vital rates by age, period, and cohort”, in C. C. </a:t>
            </a:r>
            <a:r>
              <a:rPr lang="en-US" altLang="en-US" sz="975" dirty="0" err="1"/>
              <a:t>Clogg</a:t>
            </a:r>
            <a:r>
              <a:rPr lang="en-US" altLang="en-US" sz="975" dirty="0"/>
              <a:t> (ed.), Sociological methodology, Oxford, Basil Blackwell, vol. 20, pp. 295-335.</a:t>
            </a:r>
          </a:p>
          <a:p>
            <a:pPr marL="0" indent="0">
              <a:spcBef>
                <a:spcPct val="0"/>
              </a:spcBef>
              <a:spcAft>
                <a:spcPts val="488"/>
              </a:spcAft>
            </a:pPr>
            <a:r>
              <a:rPr lang="en-US" altLang="en-US" sz="975" dirty="0"/>
              <a:t>WILMOTH J. R., 2001, “Les </a:t>
            </a:r>
            <a:r>
              <a:rPr lang="en-US" altLang="en-US" sz="975" dirty="0" err="1"/>
              <a:t>modèles</a:t>
            </a:r>
            <a:r>
              <a:rPr lang="en-US" altLang="en-US" sz="975" dirty="0"/>
              <a:t> </a:t>
            </a:r>
            <a:r>
              <a:rPr lang="en-US" altLang="en-US" sz="975" dirty="0" err="1"/>
              <a:t>âge-période-cohorte</a:t>
            </a:r>
            <a:r>
              <a:rPr lang="en-US" altLang="en-US" sz="975" dirty="0"/>
              <a:t> </a:t>
            </a:r>
            <a:r>
              <a:rPr lang="en-US" altLang="en-US" sz="975" dirty="0" err="1"/>
              <a:t>en</a:t>
            </a:r>
            <a:r>
              <a:rPr lang="en-US" altLang="en-US" sz="975" dirty="0"/>
              <a:t> </a:t>
            </a:r>
            <a:r>
              <a:rPr lang="en-US" altLang="en-US" sz="975" dirty="0" err="1"/>
              <a:t>démographie</a:t>
            </a:r>
            <a:r>
              <a:rPr lang="en-US" altLang="en-US" sz="975" dirty="0"/>
              <a:t>”, in G. CASELLI, J. VALLIN, G. WUNSCH (eds.), </a:t>
            </a:r>
            <a:r>
              <a:rPr lang="en-US" altLang="en-US" sz="975" dirty="0" err="1"/>
              <a:t>Démographie</a:t>
            </a:r>
            <a:r>
              <a:rPr lang="en-US" altLang="en-US" sz="975" dirty="0"/>
              <a:t> : </a:t>
            </a:r>
            <a:r>
              <a:rPr lang="en-US" altLang="en-US" sz="975" dirty="0" err="1"/>
              <a:t>analyse</a:t>
            </a:r>
            <a:r>
              <a:rPr lang="en-US" altLang="en-US" sz="975" dirty="0"/>
              <a:t> et </a:t>
            </a:r>
            <a:r>
              <a:rPr lang="en-US" altLang="en-US" sz="975" dirty="0" err="1"/>
              <a:t>synthèse</a:t>
            </a:r>
            <a:r>
              <a:rPr lang="en-US" altLang="en-US" sz="975" dirty="0"/>
              <a:t>. I : La </a:t>
            </a:r>
            <a:r>
              <a:rPr lang="en-US" altLang="en-US" sz="975" dirty="0" err="1"/>
              <a:t>dynamique</a:t>
            </a:r>
            <a:r>
              <a:rPr lang="en-US" altLang="en-US" sz="975" dirty="0"/>
              <a:t> des populations, Paris, </a:t>
            </a:r>
            <a:r>
              <a:rPr lang="en-US" altLang="en-US" sz="975" dirty="0" err="1"/>
              <a:t>Ined</a:t>
            </a:r>
            <a:r>
              <a:rPr lang="en-US" altLang="en-US" sz="975" dirty="0"/>
              <a:t>, pp. 379-397.</a:t>
            </a:r>
          </a:p>
          <a:p>
            <a:pPr marL="0" indent="0">
              <a:spcBef>
                <a:spcPct val="0"/>
              </a:spcBef>
              <a:spcAft>
                <a:spcPts val="488"/>
              </a:spcAft>
            </a:pPr>
            <a:endParaRPr lang="en-US" altLang="en-US" sz="894" dirty="0"/>
          </a:p>
          <a:p>
            <a:pPr marL="0" indent="0">
              <a:spcBef>
                <a:spcPct val="0"/>
              </a:spcBef>
              <a:spcAft>
                <a:spcPts val="488"/>
              </a:spcAft>
            </a:pPr>
            <a:endParaRPr lang="en-GB" altLang="en-US" sz="975" dirty="0"/>
          </a:p>
        </p:txBody>
      </p:sp>
      <p:sp>
        <p:nvSpPr>
          <p:cNvPr id="18437" name="Slide Number Placeholder 3"/>
          <p:cNvSpPr>
            <a:spLocks noGrp="1"/>
          </p:cNvSpPr>
          <p:nvPr>
            <p:ph type="sldNum" sz="quarter" idx="4294967295"/>
          </p:nvPr>
        </p:nvSpPr>
        <p:spPr>
          <a:xfrm>
            <a:off x="7117358" y="796429"/>
            <a:ext cx="1671638" cy="371475"/>
          </a:xfrm>
          <a:prstGeom prst="rect">
            <a:avLst/>
          </a:prstGeom>
          <a:noFill/>
        </p:spPr>
        <p:txBody>
          <a:bodyPr/>
          <a:lstStyle>
            <a:lvl1pPr>
              <a:defRPr sz="1950">
                <a:solidFill>
                  <a:schemeClr val="tx1"/>
                </a:solidFill>
                <a:latin typeface="Times New Roman" pitchFamily="18" charset="0"/>
              </a:defRPr>
            </a:lvl1pPr>
            <a:lvl2pPr marL="603647" indent="-232172">
              <a:defRPr sz="1950">
                <a:solidFill>
                  <a:schemeClr val="tx1"/>
                </a:solidFill>
                <a:latin typeface="Times New Roman" pitchFamily="18" charset="0"/>
              </a:defRPr>
            </a:lvl2pPr>
            <a:lvl3pPr marL="928688" indent="-185738">
              <a:defRPr sz="1950">
                <a:solidFill>
                  <a:schemeClr val="tx1"/>
                </a:solidFill>
                <a:latin typeface="Times New Roman" pitchFamily="18" charset="0"/>
              </a:defRPr>
            </a:lvl3pPr>
            <a:lvl4pPr marL="1300163" indent="-185738">
              <a:defRPr sz="1950">
                <a:solidFill>
                  <a:schemeClr val="tx1"/>
                </a:solidFill>
                <a:latin typeface="Times New Roman" pitchFamily="18" charset="0"/>
              </a:defRPr>
            </a:lvl4pPr>
            <a:lvl5pPr marL="1671638" indent="-185738">
              <a:defRPr sz="1950">
                <a:solidFill>
                  <a:schemeClr val="tx1"/>
                </a:solidFill>
                <a:latin typeface="Times New Roman" pitchFamily="18" charset="0"/>
              </a:defRPr>
            </a:lvl5pPr>
            <a:lvl6pPr marL="2043113" indent="-185738" algn="ctr" eaLnBrk="0" fontAlgn="base" hangingPunct="0">
              <a:spcBef>
                <a:spcPct val="0"/>
              </a:spcBef>
              <a:spcAft>
                <a:spcPct val="0"/>
              </a:spcAft>
              <a:defRPr sz="1950">
                <a:solidFill>
                  <a:schemeClr val="tx1"/>
                </a:solidFill>
                <a:latin typeface="Times New Roman" pitchFamily="18" charset="0"/>
              </a:defRPr>
            </a:lvl6pPr>
            <a:lvl7pPr marL="2414588" indent="-185738" algn="ctr" eaLnBrk="0" fontAlgn="base" hangingPunct="0">
              <a:spcBef>
                <a:spcPct val="0"/>
              </a:spcBef>
              <a:spcAft>
                <a:spcPct val="0"/>
              </a:spcAft>
              <a:defRPr sz="1950">
                <a:solidFill>
                  <a:schemeClr val="tx1"/>
                </a:solidFill>
                <a:latin typeface="Times New Roman" pitchFamily="18" charset="0"/>
              </a:defRPr>
            </a:lvl7pPr>
            <a:lvl8pPr marL="2786063" indent="-185738" algn="ctr" eaLnBrk="0" fontAlgn="base" hangingPunct="0">
              <a:spcBef>
                <a:spcPct val="0"/>
              </a:spcBef>
              <a:spcAft>
                <a:spcPct val="0"/>
              </a:spcAft>
              <a:defRPr sz="1950">
                <a:solidFill>
                  <a:schemeClr val="tx1"/>
                </a:solidFill>
                <a:latin typeface="Times New Roman" pitchFamily="18" charset="0"/>
              </a:defRPr>
            </a:lvl8pPr>
            <a:lvl9pPr marL="3157538" indent="-185738" algn="ctr" eaLnBrk="0" fontAlgn="base" hangingPunct="0">
              <a:spcBef>
                <a:spcPct val="0"/>
              </a:spcBef>
              <a:spcAft>
                <a:spcPct val="0"/>
              </a:spcAft>
              <a:defRPr sz="1950">
                <a:solidFill>
                  <a:schemeClr val="tx1"/>
                </a:solidFill>
                <a:latin typeface="Times New Roman" pitchFamily="18" charset="0"/>
              </a:defRPr>
            </a:lvl9pPr>
          </a:lstStyle>
          <a:p>
            <a:fld id="{A8260712-4CA6-4692-BEE7-4DF5B86284FE}" type="slidenum">
              <a:rPr lang="fr-FR" altLang="en-US" sz="1138"/>
              <a:pPr/>
              <a:t>32</a:t>
            </a:fld>
            <a:endParaRPr lang="fr-FR" altLang="en-US" sz="1138"/>
          </a:p>
        </p:txBody>
      </p:sp>
      <p:sp>
        <p:nvSpPr>
          <p:cNvPr id="18438" name="Rectangle 4"/>
          <p:cNvSpPr>
            <a:spLocks noChangeArrowheads="1"/>
          </p:cNvSpPr>
          <p:nvPr/>
        </p:nvSpPr>
        <p:spPr bwMode="auto">
          <a:xfrm>
            <a:off x="2086183" y="831258"/>
            <a:ext cx="4977966"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sz="1950" b="1" dirty="0"/>
              <a:t>APC literature: Gospels &amp; Bibles 1970-1990s</a:t>
            </a:r>
          </a:p>
        </p:txBody>
      </p:sp>
      <p:sp>
        <p:nvSpPr>
          <p:cNvPr id="18439" name="AutoShape 2" descr="data:image/jpeg;base64,/9j/4AAQSkZJRgABAQAAAQABAAD/2wBDAAoHBwgHBgoICAgLCgoLDhgQDg0NDh0VFhEYIx8lJCIfIiEmKzcvJik0KSEiMEExNDk7Pj4+JS5ESUM8SDc9Pjv/2wBDAQoLCw4NDhwQEBw7KCIoOzs7Ozs7Ozs7Ozs7Ozs7Ozs7Ozs7Ozs7Ozs7Ozs7Ozs7Ozs7Ozs7Ozs7Ozs7Ozs7Ozv/wAARCAFaAOEDASIAAhEBAxEB/8QAGwAAAgMBAQEAAAAAAAAAAAAAAAUCBAYDAQf/xABFEAABAwMCAgQLBwMDBAICAwABAgMEAAUREiEGMRNBUZEVIjVTVGFxcoGS0RQWMjOhscEHI1JCovA0YoLhJPFDcyWTsv/EABkBAAMBAQEAAAAAAAAAAAAAAAABBQIEA//EACwRAAIBAgYBBAEEAwEAAAAAAAABAgMREhMhMTJRBCJBYfChFCPB4TNxgZH/2gAMAwEAAhEDEQA/ANW664HVgOKACj11HpnPOK+an6OHWX20vF9wFwBRAA2zvUvuwz6Q53Cu+Nakl/RxOlUuZ7pnPOK+ajpnPOK+atD92GfSHO4Ufdhn0hzuFPOpfULKq/WZ7pnPOK+ajpnPOK+atD92GfSHO4Ufdhn0hzuFGdS+oMqqZ7pnPOK+ajpnPOK+atD92GfSHO4UHhlgD/qHO4UZ1L6gyqv1me6Zzzivmo6ZzzivmpmiHZXJaoaLy0qQnIU0HEFQxudvUKtM2CHIYQ+zMU42tIUhacEKB5EU86kvb8Cyqn1iLpnPOK+ajpXPOK+Y1oPu0x6Q53CuTvCyFnLcxaDpI3TnfvpZ9LoeVUEnSu+cX3mjpXPOL7zTNrhN8KHSXBWAonKRuRnYd3/DQjhF07LuBGnGClOdW/XvtS/UU+h5NTsWdM55xXzUdK75xfeavGxw/tht5vaPtZTlLWRrHI5057Aa6L4YbZW225dtK3SEtAjBUQCSBvucA/AGjPp9Bkz7FvSu+cX3mjpnPOK+ambPDTT7hWxdekQh4pWEgHBB3ScHYiuy7Pbm3C2u46VhSUFKlJBClfhHtPVTVal1+BZVTsTdM55xXzUdM55xXzU1kQLRFbW7IuqGkIX0alLWkAL56fb6q5uR7E0y0+5e2ENP56JanUBK8HBwevBp5tPr8Cyqnf5F3TOecV81HTOecV81M5cKzQNH2u7tMdINSOkcSnUO0Z6qup4bjrSFJkuEEZBAG9GdS6/AZVT6zP8ATOecV81HTOecV81aH7sM+kOdwo+7DPpDncKWdS+oeVV+sz3TOecV81HTOecV81aH7sM+kOdwo+7DPpDncKM6l9QZVUz3TOecV81HTOecV81aH7sM+kOdwo+7DHpDncKM6l9QZVX6yjRRRU07zSRf+kZ//Wn9q7Vxi/8ASM//AK0/tXatCCiivKACis1eb/KtN0uKgjp2ItvafSzsnUtTi0nxsE8gO6oDimY4IuYkdlSrg5De6R8hA0BRyFaevAxkerrzW8D3M4kajNeHcVl1cXOp8KqNtGiA26pH/wAhOpwtnBBTzTnmDgjHwrheuJ7nEiNtiIzElOth3UXtQA6QJwnxfGVg5I2x20YJMMSLlostytcUW4/YnIqFOaX8K6VQVnGRjGrJ3VnfsqpA4UuMC1vQm5oUl1mO3pLrmElOzhB6sjlgY23GKk9xW/BRKcWwXUt3QxMuOBOhOBuAE5O55YJ7TUrnxO+iDe1MtIaNvQoI0vDplEY30FJATvsTn2Vv1mfSLvAd/VdYMNcp0iNBRqkh9wI1pdznlhSinbB6jTKRwvNk3J2Qu4OdG486ooS+4kdGpsBKcA4GFDNd0cTLVxGu0/ZUaUuBrpA9lzJZDmooxsnfGc86WwuKpzNhZnykKlOi2pkLTkICllzT1J2P/MUevcPSXUWK9C72yWuchbcRpCHR0qwXToKVkjcHcgjly36sWrFZJlrkqdfmqfS4yErSpxSsrClHUM8vFIG3ZS6Zxu7Bta5TtvR0zcp1hbPTnfo+ZSdO+3bimCb/ADX7jc40S3NutQEAh0yMdKpTYWkAaT24zmk8bWoLCLneFroeLjem5LCUl0E/5FrCRpA0kBWyvGzkhRG1Ob1ZlXZ+3qD62kRX1OrLayhZBbUnYjluofDNSsl3N6tfhBDBZaWohnWTlaRtqIxtvnbsx21mLbxRdGrPc3ZDqJ0uIGlakrQWMKVjIUhOR2lKtxin63/zQPSv+luRwncxZHrfDnBC3Jjz4dU8sLAVnR4w5kHGc/vV57h+W9I6db7WoyIryuZ/K/F1dfVURxXjiCJalMMK6dAKnW3yoIUUFQxlICgcbHPwFcLXxJMnM2515ttCn5L7a0MuA4CELICsjY+KOsdR68UNztqHpO8nh6YX7fNYXHVJiPPuKaezoWHSSdwMgjbBxXC9cLTr8yx08hmK42xIbUI5UE5cKdPtG2/bUI/F8uVEgvphRmenmKjvByQdLeEFX4tOCfZkbc99u33mej6Gy02tTs6QwFyXw0hKW1H/AFBPM9Qx8aE5oHhJpsdzi3BqdFTAcUYSIzjToUEoKc7oIB233HXgb1o2gpLSQvTqAGrSMDPqpTbL6u4Xq4W5yMlowyNCg5qLiTtnlgbjlnNJ0X6dH4wkQ5MlUiOdZYZjaF6QlGcLTjWDnkc4OcVm0paP2HdI2NFZNjjCU9bG5KLUnpXZDTLbYlJIOsbEkDYjkQRU5HEsyAZ6nonSOsrjthrpgG0KWnJ8fSMAHrOfhSwS2HiRqa9rNscUuPXW2QlwUtJntFRV9oCyhQ1ZSAkHP4eZIHxGK0lZaa3GncKKKKQzK0UUVkYwb4hiMNIaU28VNpCThIxkfGpfeaF5t75R9azTv5y/eNQqlHxoNJnA680zUfeaF5t75R9aPvLC82/8o+tZpppb7qWmxqWo4Aq74DuPmP8Aen60pUaMdGxqrVeyG54jhE7tPfKPrXn3ign/APE92/hH1pT4CuPmB86frR4CuPmP96frSy6HYZlXobfeKD5l75R9aDxHBO5ae2/7R9aU+Arj6P8A70/WjwFcfRx86frRl0OwzKvQ2+8cHzT3yj60feKDnPRPfKPrSnwFcfR/96frR4CuPo4+dP1oy6HYZlXovsXe1R5Eh9uO8HJKwt04zqISEjr22SK7/eKD5p75R9aU+Arj6OPnT9aPAVx9H/3p+tGXQ7DMq9Db7xQfNPfKPrUXb9b3mVtLaf0rSUqwMHBGOeaV+Arj6OPnT9aPAVx9H/3p+tGXQ7DMq9DKNfLbEjNxmI7rbTSAhCQkYAAwBzrp94oHmnvlH1pT4CuPmB86frR4CuPmB86frRl0OwzKvQ2+8UDzT23/AGj60feKDjHRPfKPrSnwHcfRx84+tHgK4+jj50/WjLodhmVeht94oPmXvlH1o+8UE/8A4nvlH1pT4CuPo/8AvT9aPAVx9HHzp+tGXQ7DMq9DYcRwQcht7Puj60feKDnPRPfKPrSnwFcfRx84+tHgK4+jj50/WjLodjzKvQ2HEUEcmnh/4j60feKD5p75R9aU+Arj5gfOn60eArj6OPnT9aMuh2GZV6G33jg5/Ke+UfWpfeaF5t/5R9aT+Arj5gfOn60eA7j5j/en60suh2GZV6HH3mhebf8AlH1o+80Lzb/yj61nH2HIzxadTpWOYzmuVei8am1dGM+aG1FFFTCgLHfzl+8ahU3fzl+8ahVuPFEmW7Llp8qR/f8A4rZ9VYy0+VI/v/xWxWpKEFajhKRkk9Qrg8rmjs8fixbK4jtcS9sWZ6SEzZCdTbeknPPr5DkaaCvhV0XOvMi58bxFFKYU5tLOepI5H4eJt6zX0y8ccQrRw3Cu/RmQqclPQMoVgqJGTv6uVZqULYcOr/k9I1L3uamisEx/UaYm5QLdc+HJEJ+c8htOtzxQFKABGRvz5V1k/wBQJL1xmx7HY3bmzA/6h8OhAGOeBg55HurORU6HmRNwaT3jiqy2B5tq6TRHW6CpAKFKyM46garQON7FKtEW4vTmoiJOoJQ8oAhScah8MjvFY3jqfaZHGHDs6Q6y/bFIKlrI1oUjVvt106dHFPDJBKdldH0K1X+1XxtS7ZOakhP4gk4Un2pO4pjXx21Xaz2/j24Xq0oLVmjRSXOjRpSokAAJHVlWMCtNH/qNJSmJMuVhdhWuY4EMy+mCufIlOOX/AAZrU/Hkn6RRqL3N4aVQuJLXcLxKtMaRrlxBl1Gk7bgHfrwSKzU7+oklu9zLPbrC/OlRlYAbc2UBjJO23Oo23i6zx7tepMi0It8iG0FSn04KnDkDTyG+T8axkytqh41c3lFfOk/1RlIaanyuHJLVrdXpTKC8nuxj9aZXv+oCYdxj22zW5y7Snm0u6W1YASRkdRPLf40sipe1h5kRlb+KxP4wncPfYygw2uk6fpM6/wAO2Mbfi7eqtDXyvhC7of8A6j3y5zWVQAISlPIeOC1hTec91aPinjGCOE7jJs1xZfkNoSjLS8lvWrTq/U91bnRamopdGYz0uxhc+OuG7RLMWXckB5P4kNpUvT7dIOD6qcW+fFucNuZDeS8w6MoWnkaxfBHBNkPDMaZOgszZMxvpVrfSF6c8gM8tsfGrd34ggcCsQ7Ja4DkuS8SWIiFHYFR69zuc49h7KUqcW8MLtjUna8tjWynvs0V5/Tq6JCl4zjOBmlXCfEQ4osqbkIv2YFakdHr18uvOBSGBxwbq5NstztjtsniMtSG3FZCwEk7bDfG/fWW4Q4xm8P8ACP8AYsTsuIw+rp5PSaUoKiNhseojvrS8eTi9NdDLqK66PsNFY28f1CjQWbei3wnbhMuDSXWo6DghKhkZODv6vVUbT/UJMp+bBuNtct9wisre+zrVnpAlOogHA3xvyrzyZ2vY3jje1zaV5tXz+F/US5Xlgu27heS8wAsOOhzZJAJwMDfq76qf0iucx2HIguRHls61O/a1KJTqwkaPbjetOhJRbfsLMTaSH198rO+wftS6mN98rO+wftS6u+lwRwVOTG1FFFRyoLHfzl+8ahU3fzl+8ahVuPFEmW7Llp8qR/f/AIq/x7MmxeFJKLew69JkDoUhpBUUhX4jgerPxxVC0+VI/v8A8Vs8Z6q4vIeGomddBXg0fMbX/S6S5YGm375MjF9sLdioHiJURyIzv1d1ZtNuvyLFD1W2StywzVLDamlYW2sg5HaApBzjqVmvuWPVWf4u4be4hgtJiTnIUqOvW04knBPYcewUoeTLF6j0lSVtDBXviV3iPijhdRtUiCy3ObwqQnClqK0ZA9QwO+qSLO1w7d7pHvdlnzekVrhuRFLSlzc7EpPXkduN611v4N4gl8QQrrxPdI8oQN2G2E4yeonxR14PXyreY9ValXjC0Y7f2ZVNy1Zj+F+FrW/w8x9v4cZikrU4mO+ovFGrAzlQyCdI2pXxPYkq434bYjWwqgMjStKGctIGrkdsCvomPVRgV4KtJSxHq4JqxluMeGk3DhCXb7VGaZdJS4httIQFlJBxt6q+fwIMGXFgW1PCVyk3AEIkB591ppONtXPA7tq+0bV7ThXcY4RSppu5gOE7fIjf1Dv7zsV1plSAltxSTpVuORPPlSCVwzc7tfOLmmorqC9hbClpKUukOA4B5HIFfXceqvcDspryJKWL/X4Flq1j4/Jvl3uvB7HCLPDktM0JbYWpbZSgJSRg78jsM52G9dkwbh/T/imPcV29+4RHoaGFrYTqKVBCUn9U+rY19UlSo0FhUiW+1HaTjLjqwlIztzNTbW282lxtSVoUAUqScgg9YNa/UaWUdGLL+T5twoiVe+PrvcLlZno0WbCKOjfaISpOUAA5GCSBvWqufBlnk2Wbb4cGPDMtsJK2mwncHKScdhrRUEgc68pVW5XWhtQSVmfLLRxRxDwZF8CXSwSJYj5Sw8znCh1DOCCPXzHLFcrkq+pvVn44fs7q9KSh6KhB1tDKwNjvulWc9vtr6vtRgdlbz1e+HX3M5ftc+XMeEeL+MVX5NrkQoUKG42kvJwpwlCgB6zlXVnl669tVsmt/0cnxFQn0yVrWQyWyFnxk9XPqr6jgdlGPVQ672S0VvwGX8nyIQrrw3M4f4lTbHpbLcFDL7SUHW0dJB26tjXZLVz4t4lm8QC1vw4ceA402HUkLdJQoAY6z4x5eqvq2PVQB6qf6h721/gWV8mO/pvDkROCAzIjuMO9I6ShxBSrf1GuH9J4UqDwzIblxnY6zLUoJdQUkjSnfetzj1V4eVebqtqS7NqNrfBkr75Wd+H7UuphffKzvw/al9UqXBE+pyY2oooqMVBY7+cv3jUKm7+cv3jUKtx4oky3ZctPlWP7/APFbOsZafKsf3/4rZ1weVzR2ePxZ7RRRXKdIUUUUAFeV7VK73Jq0WmVcHt0R2isjONWOQ+J2ppXdkJuyPl3HvFM9vjJJt7732a0aC8ltZCSoqGc9vUN6+npvEDwU1c1yW24jqErS64rSMK5c/bXx2yNX+ZY7qtrhxc9F6JKpWvTggk5A9SiT8K7t3dcz+kM62v5S/bpDbZB56SsEfrkfCu+pQTUYr20/9OeM2m2fVmeI7LImiEzc4rkk8mkugk1Kdf7TbH0MTrhHjOufhQ44ATXzTiKy2+zw+EJcGOliQ4610jiBgrOEnJ7d6nw/Bst24y4iVxKW1yUPKDSH16RpyQSN98AJ9gryyI2xXdv7sbzHsaH+o1ygz+BLkmJLZfLS2g4G1hWn+4OeOXI91PeHLnBctcCCiWyqSiI2VMhYKx4o6udfI46IzfCfF7cJZXGTKjhlR/1I6VWD3YrSX2O7w+jh3jGGnIbYaZlpA/EkpAH6ZHy16SorCofP8GFN3xH0Z28W1iSuM7OjoeQkqU2p0BSQBkkjsxvS2Zd7VfrNPjwL5HbV0Kgp9t0ZZ/7uY2FYKzWJ3iWxXziG4SG4j9zVoYddOEJSFA4z1AkBPwrjElu223Xvh2dbILUtq1rP2qLjLiQNtWOec5ztXnkJN2eqNZj91ofQLNKg8O8LQxcL4zIaSCkS3HBhw6icA5OccvhTuFOi3GOJEOQ3IZOwW2oKFfJhY37rwbw1JhSYipMRDq0w5SwEupDhJIB58gD6jzrbf07u7V44dUtqAzB6B9TSmmB4hVsokfNWatKycr+5qE7uxq6KKK5j1CiiigAqJqVRNAGSvvlZ32D9qXUxvvlZ32D9qXVXpcETKnJjaiiioxUFjv5y/eNQqbv5y/eNQq3HiiTLdly0+VY/v/xWzrGWnyrH9/8AitnXB5XNHZ4/FntFFeVynSe15muKZbDklyMl1JeaAK0Z3API/oe6huWw5KdjIdSp5kJU4gHdIVnTn24PdQB2qndLVEvMFcGc30kdzGpGojODkcvXVzNFCdndAV4UGPbobUOK2GmGUhCEDqFKHuCbC+uYpyH/ANcrVIAcUAs6tWcZ7d/iadCS0ZJjdInpggLKM76SSM94oRIacecZQ4lTjWAtIO6cjIzWlKS2YmkyhN4btdxZhtSo+tEEgxxqI0EYA5HfkKpXfgXh+9zvts2CFPnGpaFFGvHLVjnWhzVZE5DlxehBKtbLaHCcbEKKgP8A/JpqclsxOKFDXA/DzMGVCbgBMeWpKnkBavGKTkde2DWZ/qC+p82vgq1pIVKUjWAc6W0/hH6Z/wDGt49PbYuEaEpKiuSlZSRyGnGc99WcDnitRqyjJSeonFNWQrVw3bHbA3ZHoyXIbaEoCDsduRyOvO+apwOBeH7bHksx4ZxLbLTqluKUpSD1ZzsPZTxyQ0y4024sJU8opbB/1HBOO4GvVSGkyEsFwB1SSsIzuQMAn9RWccrWuPChBM4C4emwo0R2EQ3FSUslDigpKSckZzuMmm1ptEKyQUwrewGWEknSN8nrJPWauFQAyTiq8Oe3MckoQlQMZ7oVZ6zpCtvV4wpOUmrN6BZJlqivM1UnXBuCuKlxKiZL4ZTp6iQTk+rxTWTRcorwcq9oAKialUTQBkr75Wd9g/al1Mb75Wd9g/al1V6XBEypyY2oooqMVBY7+cv3jUKm7+cv3jUKtx4oky3ZctPlWP7/APFbOsZafKsf3/4rZ1weVzR2ePxZ7Xh5V7Xlcp0mRnWx6XxZPmwHgxcIrDBaUrOhYOvLax/icD1jAPVSZfEc1N2ubsaM7FmPrhxHELQCphRDuSASArlsc4OR7K+hpYaS8t5LaQ4sAKWBuoDkCfie+uEi3QJPSpkRWXOnSEuBaAdYTkjPbjJ769VUXujzcejIN8SXq2Fa7iA/HbUqMklCEul0pCm9QQSASSU49aT1014fvVxu87oH2uh+wNdHN8XZUjOMJJ6sDVt/kmnTFqt8aMIzMNltoLDgQlAxqByFe3IBzVhDTbZUUISkrVqVgYye091KU4tbDSfZi7rLdg8UzeIBqXGtiWYr6Ebno1AqWcdeCps/A1Tj3CdZX5cp4pZmXdpmTokZKY5U6UHVy2QlbefYa3ghRkh4CO2A+cu+IP7hxjJ7dhjevH4EOSvU/GZdUUFvK0BR0nBKd+o4G3qpqorWsLCzHzL5eLTNNnVcGpjz/RBM0spSY+tRSdSRsRtt7d81zl3C52y5TI6ZyJUp37LG+0IaRqQD0yt0khOrqHVuNq1jNitMeI7Eat0dLD35jYbGF+3toTYbSiMuOm3Rgy4AFo6IYVgkjPbgkn40Y49BhZlW512ckx+kLa50ZMpDK39CdRDaCkrCCQk5OCM8t9s0/wCGLi7LtxbmPrcmMuFt4OtJbUFYBxhJwdiNxzFXE2e1Mspjpgxkt4UkILacHV+L256+2uTFhhRZkd+M2lhuOlehltICdSsZWfXgY+JpSlFrYaTQk4salzL3BTAWftFujuTkNjk4oKSkJPtBWKWJvDjl1a4sQhfQSW34sdpe2UIQVg47StCvhit8I7P2gyA0jpVJCC5p8YpBJAz2ZJ765rt8RxtptcZpSGVBTaSgEII5EdlONRJWsDjqfO7ldL3LsT7cqRqamRQ+FLbaToIWjZASolSPG5ncbdtNmFXa3vzZibmlTbVzaaea6Af3ytLKFKJ5p/FkAdnXWkbsVnj9Ilu3RUdNssBpPjDOcezO+KtmFFUlaTHbKXFhxYKB4yhjCj2kaRv6hTdRWskZUH2ZBN+uzUeJelzWXmJklLHg5LQBb1K07K5lY6wdufKuLU243BNhuUq4MuNzZyVoipbA6HxF7BXM4689fZWubstsanqntwI6ZSskuhsBWTzOe2oosVqblGSi3xkvKVr1hoZ1dvqNLHH2Q8L7FvDF0lyBJi3WQVTmVJUtBbSkJC86dJScKScHB59taKlQ4ctrbrBjxm2EMvdMW2kBIWsAhJPszkU1rzk03dG1f3Paia9rw0hmSvvlZ32D9qXUxvvlZ32D9qXVXpcETKnJjaiiioxUFjv5y/eNQqbv5y/eNQq3HiiTLdly0+VY/v8A8Vs6xlp8qx/f/itnXB5XNHZ4/FgTikSOLYC3GMMSgzJf+zsvlr+24vONjnOMjmQAerNPTuMVl0cL3ACFEVc2zBgykvso6D+4Qk5CVK1YwM4ziueOH3PeV/YsR+Mra+lp1aJDDD7K3mnnm9KVpQMqxvnYdo36q5M3Vu58R21SYsmPmO8tHTt6daTowRue47+qoL4ObetltgPSipuFHdYWUpwVhaNOR2Y51bt9nubVwiybhcWn0xWVNIQ0xo1Zx4xJJ38UcsCt+j2M+oW8RSXfvU1FU/dUsfYi5otwJVq14yQAdsVdVxVBt7QjrZuLv2cNNuuKZKlJUtI0BXWVHIGw588V3uVnuL17RdLdPZjLEboFJdYLgI1as/iGKj4AecbfL8pKnZEmO+tSW8DLejIAz16Phmi8LK4Wd9D0cVw8BJjTEyDIMf7P0WXNenXjY4wU75ziq54ihSZ8RRfmRXGlPJdilAGVJQFEL58gQQQcHNcLnaZbV9YkQ5Qbdlzi8CpvUlGmPowoZ3B0+rnXqeEHXJwnyZyVylqeU8UNYSdbYbASM7BIA7c0LAHqLPh6I+qNcFuzIkZLLjoDjYSh9ASk6iNzgZ25HnXY8TsJYS4u3z0KdWlDDamQFvFQJGkZ7Ac5xjrxUZXDaJkGLEdfIQxEXGUUjBOpKRkdn4a4uWW9PpYcfukZUuG4Fx3ExiEnYpUFjVvqCurGMUvQP1FSZdGLpxDYiy262qPPeZdQ6jSpKgwo47lDem3EtwdhWvo4p/8AmS1iPH9S1bav/EZV8KpxuGpKbixPlz0vPNzVyl6GtKTqZDekDJwBjPXVq58OR7zdWZNx0yIzDSktxlDYLJGVnffYYHxovG66DWxXt3EaWeH0yboVGVHdESSllOsl7UE7Af5ZBHvCpucYQI6i1Ijy2ZAdQ19nU1lZK86SMEgg6TvnbrxS268Motg12dYhtSZMYFpCNQQ4HRhYGew7jrxVa/Wa5Jmwbg7NbcnvT2GkKaYIbaQkLI8Ukk7qJO9bSg9TN5IZTbuzcpdvaDb8Z+PPw606kBaMsOkEcwc+rPKu0HiOI1FjR2Pt9zWI6HluJaBUlCvwqXyGT2DfblQ1w7KcmifOmtuyunS4eia0oCEtrQEgEk83Cck1yh8M3C06FWy4tIUuO0xI6ZjUFaBgKTgjBwTzyKz6LD9RZVxdASpJ6CWWFyBGRIDX9tbhVpwDnPPbOMVQgcTtPNpuNxffiBlqQpTPR4bWhC0p1dZyMge0mui+F7iptmGbm39gjzEyW0dAek2Xr0FWrGM+rPKpOcHpdihhyYpI6B9sKQnBBcdS4FD2FPxp/th6iwri6Cyh0yo0yKptsOht1nxloKgnKcE53I25jPKpOcVw2kuh2LLbebdQ10C2wFqKwSnG+MEA9fVjnVV3hm4XBzpbpcmnXW0JQyGWNCUjWlSiQSSSdAHYK73Th16a9Mdaej4lJbSpqQx0iCEauYyP8gcjGMUv2x+oetOB1pLmlSdQBwoYI9tSNVrZEMC2RoanVOlhpLZcVzVgYzVk15M0ZK++VnfYP2pdTG++VnfYP2pdVelwRNqcmNqKKKjFQWO/nL941Cpu/nL941CrceKJMt2XLT5Vj+//ABWzrGWnyrH9/wDitnXB5XNHZ4/FnteUE4rzVXKdJ7RUWnUvNJcQcpUMg1OgAryvaKAPKK9ooA8or2igDyivaKAPKMV7RQB5RXteUAFFGa9oA8or2igAqJqVRNAGSvvlZ32D9qXUxvvlZ32D9qXVXpcETKnJjaiiioxUFjv5y/eNQqbv5y/eNQq3HiiTLdly0+VY/v8A8Vs6xlp8qx/f/itnXB5XNHZ4/FlK6W7wnH6AuraSTupH4sYxsequEKzCGt9f2l5ZeCQd8adOeXefhgdVNCcV5nO1c12dFitbBi2MDPJAG9W6q23ycx7tWqT3AKKKKBhRRRQAUUUUAFeV7UVDIIoA9yO2jNImLPeGmkIN+cUUkHJZBzhODnJJ3O/OrC4F2Lylou+lO+lPQJIGc+vfq7vbTt8iuNcivFKCUkk4AG5pUbddCgarwrPjEkMgc9OOXZpV83qqmhM15w20S1SQggvvlIA5AaRnIJ6z7R66LBc5pl3h2R0iZIDOshIw34wxgEb554Pb1dezZdydbW3mG4GlEBTqlJAQMcyCc/p10oRaZaJDehcR0BQU4nokqUcEZydPt3yKcrgIdRlYR0g3RhIwg+zr+P6Vp2Erl4HavaXWyVrSYruzzOxT6v8An8HrpjWDQVE1KomgDJX3ys77B+1LqY33ys77B+1Lqr0uCJlTkxtRRRUYqCx385fvGoVN385fvGoVbjxRJluy5afKsf3/AOK2dYy0+VI/v/xWzrg8rmjs8fiylc4Ts1lKGnQ2QrJJB7OrBH/M1xg2t6It4rluKDiUJSlI0hGnPLnz/gUzzXmc1zXdrHRYrWsYtscZJwgbnrq3VW2+TmPcq1Q9wQUUUUhhRRRQAUUUUAFFFFABXle1zffRHZW86rShCSpR7AKAFHEN3MARorDiRIludGnbJSCDuB25wBXVmO+1FS20gMqUCSBuontJ9p7Sd+fOqUWQ22TeJmpbs1QTFbSkqIR1YAyd+ZxTEuSktqW2yltSubju59WEp5+zIrb00M7iqKDHcSk2d6Mh5zLjgkEKKjjxjg75329XKmciFJfS29HlPx1NnWlsqyHPUvOdj6t6Izc6LqclqEwKJUCgAKbGcgAdeB189uRq+y+0+jU2sKGcH1H19lJsEhXIXqcalteK6kEqSP8AUM4P0PYSOVMo8pqSyHW15SeYOxSewjqPqri80hLpSsDonjg9WlX/AL/5zpfco0dqE0iay4+A8SOg2JOdirt7T66FqPYd605xqHfRkEbGsowmzKt76RbZ4aGnLZCzq8Y45HqNaKAppcNpTTa20YwErSQoe0Gk1YE7mavnlZ34ftS+mF98rO/D9qX1WpcETanJjaiiioxUFjv5y/eNQqbv5y/eNQq3HiiTLdly0+VI/v8A8VprrPXbofTts9MrUE6BqyfYEgk91Zm1eVI/v/xT3iUsi0K+0KWlBWndCiDnPqBP6Vw+T/kR10OLJympN1tbKo75iOOoCtaCTpyOrlnftqMW2TGS/wBJc3j0gToIAJRjOcasjfIHLqqzaj//ABMQE5/spwck5GNjk71byDyrlb9jpKtrGLZHBUVEIAyeZ7quVVtvk5j3BVqh7jQUUUUgCiiigAooooAKKKKAPDWeu0lN1kNwYy0vMpWenShf41J/0ZHLfnn9cEUxvV0Rarep4jU4fFbR1qVVCy2nwbEUXsfaZilOPOBISUA74JHMjPPrJzWlormXq7DGIwelXJewXD4qVA7BO2w7BkfHAPs7py85rz/bT+EY5ntqs+4+6tuPDbSG+bizsNPYOvJ7cY2Pqq0FONpx0SQlI2CVfpyFIaKUlN2ElamXI4YB2Cwc4wnr+b9Ph59iXMZjvuL6OQhKSpbZwHCOo4xlO57OddY0kT8l1hxgJXs28BlWOvYkEVcW803gOOJRnlqIGd8fuR30XCxUbSuQwUlwKH4VIWnxknrGRj9vXXEXJyDDC7m0UK6QtpKPH1gAnVgcsgE13WtAcMuO4HE7B4IVkYHX7R+o+FWstupSoaVA7g86AFrfENvdYW6lTvic0FpQVzI/DjPUavRpCJUdD7YUErGRqSUn4g8q6BKcYCQPhXu3IUOwGSvvlZ34ftS+mF98rO/D9qX1VpcETanJjaiiio5UFjv5y/eNQqbv5y/eNQq3HiiTLdly0+VI/v8A8Vob6B4NJLnRhKgScgH2DKTv8Kz1p8qR/f8A4rQcQFAsz4U4pBI8QoOFauYxjr2rh8n/ACI66HFkVNSH7NGTBc0r6NOFLXoONOP9IIzy6sd1eQIVzjl7ppiCFJbDYypekgeNz3326+rPXVq0Y8Dwhq1f2Eb5Bz4o7KtkjFcrfsdNita8+DY4JydAyat1Vtvk5j3atUPcEFFFFIYUUUUAFFFFABUXFpbQpaiAlIySeoV7WU4pnuSVswozig2mQhLpQojpDn8v2dvd204q7sJux1YzdbqZ8gD7OxuyjG4HVkHkTzPIgBIPXTdpC0oXImlGpagEJAxpGfFB7TvUIMRDKAjXnozlxQxgq7B6h9PXVlKlPOleg6E7Iztv1mm3cSR1aQUI8Y+Md1b9dRP98lJHiDnn/VUHFPOLDTekD/WrPIdntP8Azqrqk9GAkowByxyrJokppC04UM9dKrlHQ8pCHYipyRkEaiNCcg5I/wBW6RtjPt3q+p1TxKGTpCSNSiP2+H/DVedONrZBRCkyvFKiGEalHf8AU700JnsOAmNH6OOoMoUckIJVv7VZ7Oyou2ZhcZMdDr7aA6pzxXTnJBGOew3zjlsK9jyulYVJ6FcXCiFIfGnV66k5dozEZMh8uNIWopGps5yATy7MAnPqo1DQrM8PtMNOtCZMKXTnCnSSnckYPPr7eoZzTCLH+zR0s9It3TnxlnKjv11Rb4ns7jXSiahI6gsFKlbkbA7ncHl2UwYfbksIeaJKFjIyCD3Gh39xaGVvvlZ34ftS+mF88rO/D9qX1WpcETqnJjaiiioxUFjv5y/eNQqbv5y/eNQq3HiiTLdly0+VI/v/AMVrpEZuSgId1YByNKykg+0GsjafKkf3/wCK2dcHlc0dnj8WUJrEpqAli2LDbiE6UFZyEjSQM5yTviq8Zi9Dpw7MZBUE9EVN6wnnqyAU9WOvmPhTfavDiua50WKtqCha4wWQVBAyQMAmrlVbb5PY92rVD3BBRRRSGFFFFABRXlULnc0wG8JHSPrH9toHc+s9g9f80AcbzcVsI+yxiftLqcpKdygctWP29dUrZADLaFhsOODCUA7gf9xz2fqcnsxRtUR0ypLr6i47IfUsLVlPi42xudtsA7DmRyGXZkLbbDNtYDy8hJOdDaRyyDg8vVn969HpojG+rLWjpT0QVlKfxnnn1e3t/wDddXXCjS20MrVyHYO2q5EpKA2lxtC1DYJSVEHr3P7kfDqqLEB2O2suXKQtSlFRUrRt/trBoutthpAAOe0nmT21z1mScI/K/wAgfxez1VSMSVLwRcJTTaVA7pbysY7NOw9u+1dC0824G27g8tYwdCkN4A9eEjagC4vo228kJCR8KWXG5ohgdKp5pJSpWEIClEDsHVy/UV1bjyo4Lsqc2tWSQpTWAnPUPGqldbpOilCWUZCiSSGMnGDyBVz9vqppXYF2BMjSI32hCSEhRTl3ZWevnU5VwhsMIdmJKElZCdbZJzgns22BqtAnLlsh1Day4CRpcbwvq/7sDny2/Spy3J6GEKMJiQ70xwArZKcHCt+vkPjRbUVznHvtjdjuOMPNBpOCv+2U53I5Eb7imUZ9iTHQ7HUlTSh4pTy7KXNSJ2hba7e2kkgpWkp0f+WSDn2A0whlwxWy60hlwjKkIOQDSY0Zi+eVnfh+1L6YXzys78P2pfVWlwRMqcmNqKKKjlUWO/nL941Cpu/nL941CrceKJMt2XLT5Vj+/wDxWzrGWnyrH9/+K2dcHlc0dnj8WcpXS/ZnSwMu6Do5fixtz9dL4ZvClPF9DSRpR0QUc74OrOPh+vVTWvNq5bnQyta8+DI+rGrQM4q3VS2+TmPdq1mh7jR7RXmRQVAcyKACjNLrhf7ZbcCRLRrJwG0HUsn2DekIvd64g+0s2uCuK0250fTOKGVbA59QwerPwrSg3qZckhnfuJWLO2hKEpffW6lvRr0hGrrUer2ddLYxk3B1a0tdO4R4y3BpaJOBvucgb7DbYjOc56DhByS2yJcoFTbocPiZCsdXVjbv681oWoLLTYRgqSNgDyx2Y5VpuKWgtW9RTAhNIfeU5MM19bhLijuhs7eKEj4c6ZKecbQlMWI4vUrGThIT6zkg91XEoQgYSkJHqFe1hu5pIroS6lRw0jJ5qK9z+lcktTlqUp1bCSFkoASVADqzy39dXaKQyo41PVpCZLCRq8b+ydx6vGroxFLKQkPKI7MD/wC+813r2gCmi3hDinDJfWokkFRB0g74G3KpuwkPJSlx10hKtWysZ9RxzHqqzRQBV+wMjkp4DsDy8d2a4ybNFlRhHcLugLK9nVZyQRzznr76YUUAK4nD8GG0ptvplJWAFdI8pWQOXM+ursaM3EYSy2VaE5xqUSe813qJobbFYyN98rO/D9qX0wvvlZ34ftS+q9LgibU5MbUUUVGKgsd/OX7xqFTd/OX7xqFW48USZbsuWnyrH9/+K2dYy0+VY/v/AMVs64PK5o7PH4s9pch65KlykdC0Gk6egUo41c9WcZ9XV10xrzArlOkThdwFkji3GN9p8TUH1HRpz43LfOM4q1m4HR/eiD/LxVHPs3FU7yxbI6Gy/CQdbgVqQyg5KSFYOe3GKtx4dtkxm5DcKPodQFpyykbEZHVWjJTahXpbzxkXxsMqcJbSxGSlSU4G2VEj9OuoSuGY05CETLncH0pWlWDI0g4PIhIAx8K8tjVpemSUogoCn1lzS40gadOGyAOfNIPZ41dbmLNBXHafisJXIdCW0pZT4yuYHqzjHxp3aegW0LcG02u2JIhRI7GeZQkAq9p5mrgUgf6h31TYh21+Oh9EJjQtIUMtJGx37KoWpNmmOOiNEZcSpSlhamkgHfBA6+rs66y9dWGw91p/yHfRrT/kO+kt2jWtlLDTkFoFx1KklDaBkpIVp3xzxjb11cYh2yRFbktwo5bcQFpJZTuCM9lFhl7Wn/Id9GtP+Q76S2xFqlOuoRb20qKis9I23seRGxPLbv7ajdxZYTkdD8VlKysLQlLKfG3AA+JUP/oE0W1sFx5rT/kO+jWn/Id9Um4dsdjpfRDjltaQoHoRyxnsqnbUWmYVBmEyQrLgUptG+TggAb7GiwDnWn/Id9GtP+Q76R3RFrhuMdNbkEa9QU2ygjPLBGc9Y3xjlV4QrepgPIgMKBTqADKcmiwF7pE/5Dvo6RP+Q76SWiNbHA6wm3oSpK1OkOtN58dRVgYJ2GcZry6ItEZ+Mw5BbLi16kJbZR4xHVviiwXHmtP+Q76Nae0D40rmJtEK3mc7CY6EAHxWUk74A/eoW+PaFlbCY0fpA654ikI1fizyGdt+6iwDfWn/ACHfXgUDyINV/Blv9Bj/AP8AUn6V1ZjMRwQwy20DzCEgZ7qQGVvnlZ34ftS+mF98rO/D9qX1XpcETanJjaiiioxUFjv5y/eNQqbv5y/eNQq3HiiTLdly0+VI/v8A8Vs6xVucQ1cGXHFBKUqySeqtT4WgelI764vJi3JWR1+PJKOpcoqn4WgelI76PC0D0pHfXLgl0dGOPZ3fix5OOnYbdwCBrSDgHmN+2ppSEpCUgJA2AHVVXwtA9KR30eFoHpSO+jDLoMUezqzCjRiCxGZaIGkFCAnbOcbeupPRmXwkPNNuBJynWkHBxjr9RPfXDwtA9KR30eFoHpSO+jDLoMUey0lAQkJSAEgYAA2FQbisMrUtpltCl/iKUgFXtrh4WgelI76PC0D0pHfRhl0GKPZ2eisSCC8w26UggFaAcA866hICNGBpxjGNsVU8LQPSkd9HhaB6UjvowS6DFHs7MxI0ZRLEdtsnYlCAnPdSu53a2R5am57CFBCMJWpAVuSAU+rmg+vPqq94WgelI76g5PtbydLrzK05zhQyM01GXuhOUeztClMzojchgHonE5TqGNvZU2YceOSWGGmieZQgDPd7T31xF0t45Sm++jwtA9KR30sEugxR7LDrDTww62hY5YUnP/OQ7qlpAGABgbAYqr4WgelI76PC0D0pHfRgl0PFHs7tRmWCS0y22VABRSkDOBgZ9lePRI8g/wB9ht3bHjoCtvjXHwtA9KR30eFoHpSO+jDLoMUeyw6y282W3W0OIPNK05B+FDcdpr8tpCOZ8VIG551X8LQPSkd9HhaB6UjvowS6DFHsuUGqfhaB6Ujvo8KwPSm++jBLoMcezOXzys77B+1L6u3d5t+4uONLC0EDBHsqlVWnwRNnyY2oooqMVRY7+cv3jUKm7+cv3jUKtx4oky3YUUUUxBRRXaO0l5RbKglZHiEnbPrpN2VwSucaKsLjEqKmvwEZSFEZKeWcV4qG6nOrSAMgnUMAg/8AsUscTWFnCva6BsNvht/IHWQeWeuuq4agtLScawQlRKhgqPUKHNIWFlWiu/2R3AOE+N1ah7Kg40psJUSkpVnBByDRiTDCznRXf7I6TgBOQcHxhscE791SaiqL6ArTpKkjdX4s4O3woxx7DCytRVqLFTILwyQUJyMe3s69qgIy3QXGUeJvgE7kDnSxxuPCzhRXdUR1Cik6RgkK8YbY55r37E/pJ0jbPX2c6eOPYsLK9FW34fRJISQooUrO+5AxXNCW0Mh5xJXqUUhIVjkATnvpKaaugwtbnCipKKSo6QQOoE5xXZUfKvE2SEJUSo7DIFacktws2V6K7mI8AdhkZ21DJxzr1yP0UdRVp1hzScHONjtSxoMLK9FFFaEFFFFADaiiioZXFjv5y/eNQqbv5y/eNQq3HiiTLdhRRRTEFSQstrC08xUaKAOyZKwgJ0pyE6dRG+M5xXRuVkLQ9ulWT+HrJBOe6qtFZcIseJnWQ4HX1LTsDy2x1VNMx0OdIQlStesZHI9tV6KMKtYLssIlLDqVK5DAOB1A5ryQ6haG0NjARnfGOdcKKMCvcMTsWDLc3wlCSo5UQNycEfya8TKWkpOlKtJBTkciBj+BXGvKMEQxM6IeWgLCTjXjJHVvmuhmu4UMJ3z1cs86r0UOKYYmdlSXF6ySPHKlH2nnUjMdUkpUEnOcHHLNV6KMEegxM7KkuLUonGTnPx51FDpQkoKUrQd9Kh1/xXOinhVrCuyS16zulI3zsMV1+1KIwUIIKQk7HcDlXCihxTC7O6pbqlatgfG5DHPnXjslbySFBI1K1KIG5NcaKWFDuwooorQgooooAbUUUVDK4sd/OX7xqFTd/OX7xqFW48USZbsKKKKYgooooAKKKKACiiigAqw0hYQFNtlbiskYTnSB14/5yqvVyLLShgsnGrOU+PpyBvjPtrFRtI1DfU7CLJbb1ylKKVEDQfHP/r21wQwnDmhPSqBTpQeekjOdvh30OyZEhRLroaRyO+AB2dp9lcRIiLWsuEjOAgg8hyH8V5K/uzbsXDFYLCVIGpzRnQDzOE7fqTt2VxZQxoeU8nSUkAAE5GQf5xzrkXIIKTlWP9WSOWPrXnSwlYyVchyUN9qavbcC0LcgqIS+ThZRsgnlVaQx0BSNWdSc7jGK8K4eSAT2DJ9Yx/NSIjaVYLmceKDinFu+4mlY4UV7Xlex5hRRRQAUUUUAFFFFABRRRQA2oooqGVxY7+cv3jUKaFpsnJQkk+qvOib82n5RVSNXRaE50tdxZRTPom/Np+UUdE35tPyinnfAsr5FlFM+ib82n5RR0Tfm0/KKM74DK+RZRTPom/Np+UUdE35tPyijO+AyvkWUUz6JvzaflFHRN+bT8oozvgMr5KCA2UL1qIVjxduZr3oorgw6TunBwTnOf/ur3RN+bT8oo6JvzaflFZdS5pQt7i1EK3tqBBdVgg79W5z/AM9depg25GQVOLCcafgM7f8AlTHom/Np7qOib82n5RWbx6NWfYuEWEQ+jcII8Tnv/wAwK8ahwOjAWFg7ZAJPLP8A6pl0Tfm0/KKOib82n5RRiXQsL7FjkSKcOJIKwQrr543/AFq0tMPUdKjjIxz5bZ/n9Ks9E35tPyijom/Np+UU1OwYL7lJwMdGdB8fUNt8Yx9c1xpn0Tfm0/KKOib82n5RWlVt7GXT+RZRTPom/Np+UUdE35tPyinnfAsr5FlFM+ib82n5RR0Tfm0/KKM74DK+RZRTPom/Np+UUdE35tPyijO+AyvkWUUz6JvzaflFHRN+bT8oozvgMr5J0UUVKKR//9k="/>
          <p:cNvSpPr>
            <a:spLocks noChangeAspect="1" noChangeArrowheads="1"/>
          </p:cNvSpPr>
          <p:nvPr/>
        </p:nvSpPr>
        <p:spPr bwMode="auto">
          <a:xfrm>
            <a:off x="4928493" y="494605"/>
            <a:ext cx="247650" cy="24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sz="1950"/>
          </a:p>
        </p:txBody>
      </p:sp>
      <p:pic>
        <p:nvPicPr>
          <p:cNvPr id="1844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4635" y="737701"/>
            <a:ext cx="1741289" cy="2677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6" name="Picture 2" descr="http://images.tandf.co.uk/common/jackets/amazon/978146655/97814665515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0946" y="3390571"/>
            <a:ext cx="1824332" cy="28079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50334" y="637888"/>
            <a:ext cx="3630481" cy="392415"/>
          </a:xfrm>
          <a:prstGeom prst="rect">
            <a:avLst/>
          </a:prstGeom>
        </p:spPr>
        <p:txBody>
          <a:bodyPr wrap="none">
            <a:spAutoFit/>
          </a:bodyPr>
          <a:lstStyle/>
          <a:p>
            <a:r>
              <a:rPr lang="en-US" altLang="en-US" sz="1950" b="1" dirty="0"/>
              <a:t>Remember </a:t>
            </a:r>
            <a:r>
              <a:rPr lang="en-US" altLang="en-US" sz="1950" b="1"/>
              <a:t>Whelpton</a:t>
            </a:r>
            <a:r>
              <a:rPr lang="en-US" altLang="en-US" sz="1950" b="1" dirty="0"/>
              <a:t> and Frost </a:t>
            </a:r>
            <a:endParaRPr lang="en-US" sz="1950" dirty="0"/>
          </a:p>
        </p:txBody>
      </p:sp>
    </p:spTree>
    <p:extLst>
      <p:ext uri="{BB962C8B-B14F-4D97-AF65-F5344CB8AC3E}">
        <p14:creationId xmlns:p14="http://schemas.microsoft.com/office/powerpoint/2010/main" val="65576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37148" rIns="74295" bIns="37148" numCol="1" rtlCol="0" anchor="t" anchorCtr="0" compatLnSpc="1">
            <a:prstTxWarp prst="textNoShape">
              <a:avLst/>
            </a:prstTxWarp>
            <a:normAutofit/>
          </a:bodyPr>
          <a:lstStyle/>
          <a:p>
            <a:endParaRPr lang="en-US" altLang="en-US" smtClean="0"/>
          </a:p>
        </p:txBody>
      </p:sp>
      <p:sp>
        <p:nvSpPr>
          <p:cNvPr id="18436" name="Content Placeholder 2"/>
          <p:cNvSpPr>
            <a:spLocks noGrp="1"/>
          </p:cNvSpPr>
          <p:nvPr>
            <p:ph idx="1"/>
          </p:nvPr>
        </p:nvSpPr>
        <p:spPr>
          <a:xfrm>
            <a:off x="1208585" y="1030233"/>
            <a:ext cx="5757863" cy="4246166"/>
          </a:xfrm>
        </p:spPr>
        <p:txBody>
          <a:bodyPr>
            <a:noAutofit/>
          </a:bodyPr>
          <a:lstStyle/>
          <a:p>
            <a:pPr marL="0" indent="0">
              <a:spcBef>
                <a:spcPct val="0"/>
              </a:spcBef>
              <a:spcAft>
                <a:spcPts val="488"/>
              </a:spcAft>
            </a:pPr>
            <a:r>
              <a:rPr lang="en-GB" altLang="en-US" sz="1138" dirty="0"/>
              <a:t>Yang, Y. and Land, K.C. (2008). Age–period–cohort analysis of repeated cross-section surveys. Fixed or random effects? </a:t>
            </a:r>
            <a:r>
              <a:rPr lang="en-GB" altLang="en-US" sz="1138" i="1" dirty="0"/>
              <a:t>Sociological Methods &amp; Research</a:t>
            </a:r>
            <a:r>
              <a:rPr lang="en-GB" altLang="en-US" sz="1138" dirty="0"/>
              <a:t> 36(3):297–326.</a:t>
            </a:r>
            <a:endParaRPr lang="en-US" altLang="en-US" sz="1138" dirty="0"/>
          </a:p>
          <a:p>
            <a:pPr marL="0" indent="0">
              <a:spcBef>
                <a:spcPct val="0"/>
              </a:spcBef>
              <a:spcAft>
                <a:spcPts val="488"/>
              </a:spcAft>
            </a:pPr>
            <a:r>
              <a:rPr lang="en-US" altLang="en-US" sz="1138" dirty="0"/>
              <a:t>Smith, H.L. (2008). “Advances in Age-Period-Cohort Analysis.” Sociological Methods &amp; Research 36-3:287-96. </a:t>
            </a:r>
          </a:p>
          <a:p>
            <a:pPr marL="0" indent="0">
              <a:spcBef>
                <a:spcPct val="0"/>
              </a:spcBef>
              <a:spcAft>
                <a:spcPts val="488"/>
              </a:spcAft>
            </a:pPr>
            <a:r>
              <a:rPr lang="en-US" altLang="en-US" sz="1138" dirty="0"/>
              <a:t>Yang Y., </a:t>
            </a:r>
            <a:r>
              <a:rPr lang="en-US" altLang="en-US" sz="1138" dirty="0" err="1"/>
              <a:t>Schulhofer-Wohl</a:t>
            </a:r>
            <a:r>
              <a:rPr lang="en-US" altLang="en-US" sz="1138" dirty="0"/>
              <a:t>, S., Fu, W. and Land, K. (2008). </a:t>
            </a:r>
            <a:r>
              <a:rPr lang="en-GB" altLang="en-US" sz="1138" dirty="0"/>
              <a:t>“The Intrinsic Estimator for Age-Period-Cohort Analysis: What It is and How to Use it?” </a:t>
            </a:r>
            <a:r>
              <a:rPr lang="en-GB" altLang="en-US" sz="1138" i="1" dirty="0"/>
              <a:t>American Journal of Sociology</a:t>
            </a:r>
            <a:r>
              <a:rPr lang="en-GB" altLang="en-US" sz="1138" dirty="0"/>
              <a:t>, 113:1697-1736. </a:t>
            </a:r>
            <a:endParaRPr lang="en-US" altLang="en-US" sz="1138" dirty="0"/>
          </a:p>
          <a:p>
            <a:pPr marL="0" indent="0">
              <a:spcBef>
                <a:spcPct val="0"/>
              </a:spcBef>
              <a:spcAft>
                <a:spcPts val="488"/>
              </a:spcAft>
            </a:pPr>
            <a:r>
              <a:rPr lang="en-US" altLang="en-US" sz="1138" dirty="0"/>
              <a:t>O’Brien, R.M. 2011a. “Constrained Estimators and Age-Period-Cohort Models.” Sociological Methods &amp; Research 40:419-52.</a:t>
            </a:r>
          </a:p>
          <a:p>
            <a:pPr marL="0" indent="0">
              <a:spcBef>
                <a:spcPct val="0"/>
              </a:spcBef>
              <a:spcAft>
                <a:spcPts val="488"/>
              </a:spcAft>
            </a:pPr>
            <a:r>
              <a:rPr lang="en-US" altLang="en-US" sz="1138" dirty="0"/>
              <a:t>Hui Zheng, Yang </a:t>
            </a:r>
            <a:r>
              <a:rPr lang="en-US" altLang="en-US" sz="1138" dirty="0" err="1"/>
              <a:t>Yang</a:t>
            </a:r>
            <a:r>
              <a:rPr lang="en-US" altLang="en-US" sz="1138" dirty="0"/>
              <a:t>  and Kenneth C. Land, 2011, Variance Function Regression in Hierarchical Age-Period-Cohort Models: Applications to the Study of Self-Reported Health, Am </a:t>
            </a:r>
            <a:r>
              <a:rPr lang="en-US" altLang="en-US" sz="1138" dirty="0" err="1"/>
              <a:t>Sociol</a:t>
            </a:r>
            <a:r>
              <a:rPr lang="en-US" altLang="en-US" sz="1138" dirty="0"/>
              <a:t> Rev. 2011 December; 76(6): 955–983.</a:t>
            </a:r>
          </a:p>
          <a:p>
            <a:pPr marL="0" indent="0">
              <a:spcBef>
                <a:spcPct val="0"/>
              </a:spcBef>
              <a:spcAft>
                <a:spcPts val="488"/>
              </a:spcAft>
            </a:pPr>
            <a:r>
              <a:rPr lang="en-US" altLang="en-US" sz="1138" dirty="0"/>
              <a:t>Wilson, J.A., </a:t>
            </a:r>
            <a:r>
              <a:rPr lang="en-US" altLang="en-US" sz="1138" dirty="0" err="1"/>
              <a:t>Zozula</a:t>
            </a:r>
            <a:r>
              <a:rPr lang="en-US" altLang="en-US" sz="1138" dirty="0"/>
              <a:t>, C. and Gove, W.R. (2011). Age, Period, Cohort and Educational Attainment: The Importance of Considering Gender. Social Science Research 40:136-49.</a:t>
            </a:r>
          </a:p>
          <a:p>
            <a:pPr marL="0" indent="0">
              <a:spcBef>
                <a:spcPct val="0"/>
              </a:spcBef>
              <a:spcAft>
                <a:spcPts val="488"/>
              </a:spcAft>
            </a:pPr>
            <a:r>
              <a:rPr lang="en-US" altLang="en-US" sz="1138" dirty="0" err="1"/>
              <a:t>Pampel</a:t>
            </a:r>
            <a:r>
              <a:rPr lang="en-US" altLang="en-US" sz="1138" dirty="0"/>
              <a:t>, F.C. and Hunter, L.M. (2012). Cohort Change, Diffusion, and Support for Environmental Spending in the United States. American journal of sociology 118(2):420-448.</a:t>
            </a:r>
          </a:p>
          <a:p>
            <a:pPr marL="0" indent="0">
              <a:spcBef>
                <a:spcPct val="0"/>
              </a:spcBef>
              <a:spcAft>
                <a:spcPts val="488"/>
              </a:spcAft>
            </a:pPr>
            <a:r>
              <a:rPr lang="en-US" altLang="en-US" sz="1138" dirty="0"/>
              <a:t>Campbell Colin, Jessica Pearlman (2013), Period effects, cohort effects, and the narrowing gender wage gap, Social Science Research, Volume 42, Issue 6, p.1693–1711</a:t>
            </a:r>
          </a:p>
          <a:p>
            <a:pPr marL="0" indent="0">
              <a:spcBef>
                <a:spcPct val="0"/>
              </a:spcBef>
              <a:spcAft>
                <a:spcPts val="488"/>
              </a:spcAft>
            </a:pPr>
            <a:r>
              <a:rPr lang="en-GB" altLang="en-US" sz="1138" dirty="0"/>
              <a:t>Yang Y. and Land, K.C. (2013), Age-period-cohort analysis. New models, methods, and empirical applications. CRC Press, Taylor &amp; Francis Group, </a:t>
            </a:r>
            <a:r>
              <a:rPr lang="en-GB" altLang="en-US" sz="1138" dirty="0" err="1"/>
              <a:t>Boka</a:t>
            </a:r>
            <a:r>
              <a:rPr lang="en-GB" altLang="en-US" sz="1138" dirty="0"/>
              <a:t> Raton, FL</a:t>
            </a:r>
          </a:p>
          <a:p>
            <a:pPr marL="0" indent="0">
              <a:spcBef>
                <a:spcPct val="0"/>
              </a:spcBef>
              <a:spcAft>
                <a:spcPts val="488"/>
              </a:spcAft>
            </a:pPr>
            <a:r>
              <a:rPr lang="en-US" altLang="en-US" sz="1138" dirty="0"/>
              <a:t>Fienberg, S. E. (2013). Cohort analysis’ unholy quest: A discussion. Demography, 50, 1981–1984.</a:t>
            </a:r>
          </a:p>
          <a:p>
            <a:pPr marL="0" indent="0">
              <a:spcBef>
                <a:spcPct val="0"/>
              </a:spcBef>
              <a:spcAft>
                <a:spcPts val="488"/>
              </a:spcAft>
            </a:pPr>
            <a:r>
              <a:rPr lang="en-US" altLang="en-US" sz="1138" dirty="0"/>
              <a:t>Luo, L. (2013). Assessing Validity and Application Scope of the Intrinsic Estimator Approach to the  Age-Period-Cohort Problem. Demography 50(6):1945-67.</a:t>
            </a:r>
          </a:p>
          <a:p>
            <a:pPr marL="0" indent="0">
              <a:spcBef>
                <a:spcPct val="0"/>
              </a:spcBef>
              <a:spcAft>
                <a:spcPts val="488"/>
              </a:spcAft>
            </a:pPr>
            <a:r>
              <a:rPr lang="en-US" altLang="en-US" sz="1138" dirty="0" err="1"/>
              <a:t>Dassonneville</a:t>
            </a:r>
            <a:r>
              <a:rPr lang="en-US" altLang="en-US" sz="1138" dirty="0"/>
              <a:t>, R. (2013). Questioning generational replacement. An age, period and cohort analysis of electoral volatility in the Netherlands, 1971–2010. Electoral Studies 32(1):37-47</a:t>
            </a:r>
          </a:p>
          <a:p>
            <a:pPr marL="0" indent="0">
              <a:spcBef>
                <a:spcPct val="0"/>
              </a:spcBef>
              <a:spcAft>
                <a:spcPts val="488"/>
              </a:spcAft>
            </a:pPr>
            <a:endParaRPr lang="en-US" altLang="en-US" sz="1138" dirty="0"/>
          </a:p>
          <a:p>
            <a:pPr marL="0" indent="0">
              <a:spcBef>
                <a:spcPct val="0"/>
              </a:spcBef>
              <a:spcAft>
                <a:spcPts val="488"/>
              </a:spcAft>
            </a:pPr>
            <a:endParaRPr lang="en-US" altLang="en-US" sz="1138" dirty="0"/>
          </a:p>
        </p:txBody>
      </p:sp>
      <p:sp>
        <p:nvSpPr>
          <p:cNvPr id="18437" name="Slide Number Placeholder 3"/>
          <p:cNvSpPr>
            <a:spLocks noGrp="1"/>
          </p:cNvSpPr>
          <p:nvPr>
            <p:ph type="sldNum" sz="quarter" idx="4294967295"/>
          </p:nvPr>
        </p:nvSpPr>
        <p:spPr>
          <a:xfrm>
            <a:off x="7117358" y="796429"/>
            <a:ext cx="1671638" cy="371475"/>
          </a:xfrm>
          <a:prstGeom prst="rect">
            <a:avLst/>
          </a:prstGeom>
          <a:noFill/>
        </p:spPr>
        <p:txBody>
          <a:bodyPr/>
          <a:lstStyle>
            <a:lvl1pPr>
              <a:defRPr sz="1950">
                <a:solidFill>
                  <a:schemeClr val="tx1"/>
                </a:solidFill>
                <a:latin typeface="Times New Roman" pitchFamily="18" charset="0"/>
              </a:defRPr>
            </a:lvl1pPr>
            <a:lvl2pPr marL="603647" indent="-232172">
              <a:defRPr sz="1950">
                <a:solidFill>
                  <a:schemeClr val="tx1"/>
                </a:solidFill>
                <a:latin typeface="Times New Roman" pitchFamily="18" charset="0"/>
              </a:defRPr>
            </a:lvl2pPr>
            <a:lvl3pPr marL="928688" indent="-185738">
              <a:defRPr sz="1950">
                <a:solidFill>
                  <a:schemeClr val="tx1"/>
                </a:solidFill>
                <a:latin typeface="Times New Roman" pitchFamily="18" charset="0"/>
              </a:defRPr>
            </a:lvl3pPr>
            <a:lvl4pPr marL="1300163" indent="-185738">
              <a:defRPr sz="1950">
                <a:solidFill>
                  <a:schemeClr val="tx1"/>
                </a:solidFill>
                <a:latin typeface="Times New Roman" pitchFamily="18" charset="0"/>
              </a:defRPr>
            </a:lvl4pPr>
            <a:lvl5pPr marL="1671638" indent="-185738">
              <a:defRPr sz="1950">
                <a:solidFill>
                  <a:schemeClr val="tx1"/>
                </a:solidFill>
                <a:latin typeface="Times New Roman" pitchFamily="18" charset="0"/>
              </a:defRPr>
            </a:lvl5pPr>
            <a:lvl6pPr marL="2043113" indent="-185738" algn="ctr" eaLnBrk="0" fontAlgn="base" hangingPunct="0">
              <a:spcBef>
                <a:spcPct val="0"/>
              </a:spcBef>
              <a:spcAft>
                <a:spcPct val="0"/>
              </a:spcAft>
              <a:defRPr sz="1950">
                <a:solidFill>
                  <a:schemeClr val="tx1"/>
                </a:solidFill>
                <a:latin typeface="Times New Roman" pitchFamily="18" charset="0"/>
              </a:defRPr>
            </a:lvl6pPr>
            <a:lvl7pPr marL="2414588" indent="-185738" algn="ctr" eaLnBrk="0" fontAlgn="base" hangingPunct="0">
              <a:spcBef>
                <a:spcPct val="0"/>
              </a:spcBef>
              <a:spcAft>
                <a:spcPct val="0"/>
              </a:spcAft>
              <a:defRPr sz="1950">
                <a:solidFill>
                  <a:schemeClr val="tx1"/>
                </a:solidFill>
                <a:latin typeface="Times New Roman" pitchFamily="18" charset="0"/>
              </a:defRPr>
            </a:lvl7pPr>
            <a:lvl8pPr marL="2786063" indent="-185738" algn="ctr" eaLnBrk="0" fontAlgn="base" hangingPunct="0">
              <a:spcBef>
                <a:spcPct val="0"/>
              </a:spcBef>
              <a:spcAft>
                <a:spcPct val="0"/>
              </a:spcAft>
              <a:defRPr sz="1950">
                <a:solidFill>
                  <a:schemeClr val="tx1"/>
                </a:solidFill>
                <a:latin typeface="Times New Roman" pitchFamily="18" charset="0"/>
              </a:defRPr>
            </a:lvl8pPr>
            <a:lvl9pPr marL="3157538" indent="-185738" algn="ctr" eaLnBrk="0" fontAlgn="base" hangingPunct="0">
              <a:spcBef>
                <a:spcPct val="0"/>
              </a:spcBef>
              <a:spcAft>
                <a:spcPct val="0"/>
              </a:spcAft>
              <a:defRPr sz="1950">
                <a:solidFill>
                  <a:schemeClr val="tx1"/>
                </a:solidFill>
                <a:latin typeface="Times New Roman" pitchFamily="18" charset="0"/>
              </a:defRPr>
            </a:lvl9pPr>
          </a:lstStyle>
          <a:p>
            <a:fld id="{A8260712-4CA6-4692-BEE7-4DF5B86284FE}" type="slidenum">
              <a:rPr lang="fr-FR" altLang="en-US" sz="1138"/>
              <a:pPr/>
              <a:t>33</a:t>
            </a:fld>
            <a:endParaRPr lang="fr-FR" altLang="en-US" sz="1138"/>
          </a:p>
        </p:txBody>
      </p:sp>
      <p:sp>
        <p:nvSpPr>
          <p:cNvPr id="18438" name="Rectangle 4"/>
          <p:cNvSpPr>
            <a:spLocks noChangeArrowheads="1"/>
          </p:cNvSpPr>
          <p:nvPr/>
        </p:nvSpPr>
        <p:spPr bwMode="auto">
          <a:xfrm>
            <a:off x="4007546" y="831258"/>
            <a:ext cx="2977418"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sz="1950" b="1" dirty="0"/>
              <a:t>APC literature 2008-2013 </a:t>
            </a:r>
          </a:p>
        </p:txBody>
      </p:sp>
      <p:sp>
        <p:nvSpPr>
          <p:cNvPr id="18439" name="AutoShape 2" descr="data:image/jpeg;base64,/9j/4AAQSkZJRgABAQAAAQABAAD/2wBDAAoHBwgHBgoICAgLCgoLDhgQDg0NDh0VFhEYIx8lJCIfIiEmKzcvJik0KSEiMEExNDk7Pj4+JS5ESUM8SDc9Pjv/2wBDAQoLCw4NDhwQEBw7KCIoOzs7Ozs7Ozs7Ozs7Ozs7Ozs7Ozs7Ozs7Ozs7Ozs7Ozs7Ozs7Ozs7Ozs7Ozs7Ozs7Ozv/wAARCAFaAOEDASIAAhEBAxEB/8QAGwAAAgMBAQEAAAAAAAAAAAAAAAUCBAYDAQf/xABFEAABAwMCAgQLBwMDBAICAwABAgMEAAUREiEGMRNBUZEVIjVTVGFxcoGS0RQWMjOhscEHI1JCovA0YoLhJPFDcyWTsv/EABkBAAMBAQEAAAAAAAAAAAAAAAABBQIEA//EACwRAAIBAgYBBAEEAwEAAAAAAAABAgMREhMhMTJRBCJBYfChFCPB4TNxgZH/2gAMAwEAAhEDEQA/ANW664HVgOKACj11HpnPOK+an6OHWX20vF9wFwBRAA2zvUvuwz6Q53Cu+Nakl/RxOlUuZ7pnPOK+ajpnPOK+atD92GfSHO4Ufdhn0hzuFPOpfULKq/WZ7pnPOK+ajpnPOK+atD92GfSHO4Ufdhn0hzuFGdS+oMqqZ7pnPOK+ajpnPOK+atD92GfSHO4UHhlgD/qHO4UZ1L6gyqv1me6Zzzivmo6ZzzivmpmiHZXJaoaLy0qQnIU0HEFQxudvUKtM2CHIYQ+zMU42tIUhacEKB5EU86kvb8Cyqn1iLpnPOK+ajpXPOK+Y1oPu0x6Q53CuTvCyFnLcxaDpI3TnfvpZ9LoeVUEnSu+cX3mjpXPOL7zTNrhN8KHSXBWAonKRuRnYd3/DQjhF07LuBGnGClOdW/XvtS/UU+h5NTsWdM55xXzUdK75xfeavGxw/tht5vaPtZTlLWRrHI5057Aa6L4YbZW225dtK3SEtAjBUQCSBvucA/AGjPp9Bkz7FvSu+cX3mjpnPOK+ambPDTT7hWxdekQh4pWEgHBB3ScHYiuy7Pbm3C2u46VhSUFKlJBClfhHtPVTVal1+BZVTsTdM55xXzUdM55xXzU1kQLRFbW7IuqGkIX0alLWkAL56fb6q5uR7E0y0+5e2ENP56JanUBK8HBwevBp5tPr8Cyqnf5F3TOecV81HTOecV81M5cKzQNH2u7tMdINSOkcSnUO0Z6qup4bjrSFJkuEEZBAG9GdS6/AZVT6zP8ATOecV81HTOecV81aH7sM+kOdwo+7DPpDncKWdS+oeVV+sz3TOecV81HTOecV81aH7sM+kOdwo+7DPpDncKM6l9QZVUz3TOecV81HTOecV81aH7sM+kOdwo+7DHpDncKM6l9QZVX6yjRRRU07zSRf+kZ//Wn9q7Vxi/8ASM//AK0/tXatCCiivKACis1eb/KtN0uKgjp2ItvafSzsnUtTi0nxsE8gO6oDimY4IuYkdlSrg5De6R8hA0BRyFaevAxkerrzW8D3M4kajNeHcVl1cXOp8KqNtGiA26pH/wAhOpwtnBBTzTnmDgjHwrheuJ7nEiNtiIzElOth3UXtQA6QJwnxfGVg5I2x20YJMMSLlostytcUW4/YnIqFOaX8K6VQVnGRjGrJ3VnfsqpA4UuMC1vQm5oUl1mO3pLrmElOzhB6sjlgY23GKk9xW/BRKcWwXUt3QxMuOBOhOBuAE5O55YJ7TUrnxO+iDe1MtIaNvQoI0vDplEY30FJATvsTn2Vv1mfSLvAd/VdYMNcp0iNBRqkh9wI1pdznlhSinbB6jTKRwvNk3J2Qu4OdG486ooS+4kdGpsBKcA4GFDNd0cTLVxGu0/ZUaUuBrpA9lzJZDmooxsnfGc86WwuKpzNhZnykKlOi2pkLTkICllzT1J2P/MUevcPSXUWK9C72yWuchbcRpCHR0qwXToKVkjcHcgjly36sWrFZJlrkqdfmqfS4yErSpxSsrClHUM8vFIG3ZS6Zxu7Bta5TtvR0zcp1hbPTnfo+ZSdO+3bimCb/ADX7jc40S3NutQEAh0yMdKpTYWkAaT24zmk8bWoLCLneFroeLjem5LCUl0E/5FrCRpA0kBWyvGzkhRG1Ob1ZlXZ+3qD62kRX1OrLayhZBbUnYjluofDNSsl3N6tfhBDBZaWohnWTlaRtqIxtvnbsx21mLbxRdGrPc3ZDqJ0uIGlakrQWMKVjIUhOR2lKtxin63/zQPSv+luRwncxZHrfDnBC3Jjz4dU8sLAVnR4w5kHGc/vV57h+W9I6db7WoyIryuZ/K/F1dfVURxXjiCJalMMK6dAKnW3yoIUUFQxlICgcbHPwFcLXxJMnM2515ttCn5L7a0MuA4CELICsjY+KOsdR68UNztqHpO8nh6YX7fNYXHVJiPPuKaezoWHSSdwMgjbBxXC9cLTr8yx08hmK42xIbUI5UE5cKdPtG2/bUI/F8uVEgvphRmenmKjvByQdLeEFX4tOCfZkbc99u33mej6Gy02tTs6QwFyXw0hKW1H/AFBPM9Qx8aE5oHhJpsdzi3BqdFTAcUYSIzjToUEoKc7oIB233HXgb1o2gpLSQvTqAGrSMDPqpTbL6u4Xq4W5yMlowyNCg5qLiTtnlgbjlnNJ0X6dH4wkQ5MlUiOdZYZjaF6QlGcLTjWDnkc4OcVm0paP2HdI2NFZNjjCU9bG5KLUnpXZDTLbYlJIOsbEkDYjkQRU5HEsyAZ6nonSOsrjthrpgG0KWnJ8fSMAHrOfhSwS2HiRqa9rNscUuPXW2QlwUtJntFRV9oCyhQ1ZSAkHP4eZIHxGK0lZaa3GncKKKKQzK0UUVkYwb4hiMNIaU28VNpCThIxkfGpfeaF5t75R9azTv5y/eNQqlHxoNJnA680zUfeaF5t75R9aPvLC82/8o+tZpppb7qWmxqWo4Aq74DuPmP8Aen60pUaMdGxqrVeyG54jhE7tPfKPrXn3ign/APE92/hH1pT4CuPmB86frR4CuPmP96frSy6HYZlXobfeKD5l75R9aDxHBO5ae2/7R9aU+Arj6P8A70/WjwFcfRx86frRl0OwzKvQ2+8cHzT3yj60feKDnPRPfKPrSnwFcfR/96frR4CuPo4+dP1oy6HYZlXovsXe1R5Eh9uO8HJKwt04zqISEjr22SK7/eKD5p75R9aU+Arj6OPnT9aPAVx9H/3p+tGXQ7DMq9Db7xQfNPfKPrUXb9b3mVtLaf0rSUqwMHBGOeaV+Arj6OPnT9aPAVx9H/3p+tGXQ7DMq9DKNfLbEjNxmI7rbTSAhCQkYAAwBzrp94oHmnvlH1pT4CuPmB86frR4CuPmB86frRl0OwzKvQ2+8UDzT23/AGj60feKDjHRPfKPrSnwHcfRx84+tHgK4+jj50/WjLodhmVeht94oPmXvlH1o+8UE/8A4nvlH1pT4CuPo/8AvT9aPAVx9HHzp+tGXQ7DMq9DYcRwQcht7Puj60feKDnPRPfKPrSnwFcfRx84+tHgK4+jj50/WjLodjzKvQ2HEUEcmnh/4j60feKD5p75R9aU+Arj5gfOn60eArj6OPnT9aMuh2GZV6G33jg5/Ke+UfWpfeaF5t/5R9aT+Arj5gfOn60eA7j5j/en60suh2GZV6HH3mhebf8AlH1o+80Lzb/yj61nH2HIzxadTpWOYzmuVei8am1dGM+aG1FFFTCgLHfzl+8ahU3fzl+8ahVuPFEmW7Llp8qR/f8A4rZ9VYy0+VI/v/xWxWpKEFajhKRkk9Qrg8rmjs8fixbK4jtcS9sWZ6SEzZCdTbeknPPr5DkaaCvhV0XOvMi58bxFFKYU5tLOepI5H4eJt6zX0y8ccQrRw3Cu/RmQqclPQMoVgqJGTv6uVZqULYcOr/k9I1L3uamisEx/UaYm5QLdc+HJEJ+c8htOtzxQFKABGRvz5V1k/wBQJL1xmx7HY3bmzA/6h8OhAGOeBg55HurORU6HmRNwaT3jiqy2B5tq6TRHW6CpAKFKyM46garQON7FKtEW4vTmoiJOoJQ8oAhScah8MjvFY3jqfaZHGHDs6Q6y/bFIKlrI1oUjVvt106dHFPDJBKdldH0K1X+1XxtS7ZOakhP4gk4Un2pO4pjXx21Xaz2/j24Xq0oLVmjRSXOjRpSokAAJHVlWMCtNH/qNJSmJMuVhdhWuY4EMy+mCufIlOOX/AAZrU/Hkn6RRqL3N4aVQuJLXcLxKtMaRrlxBl1Gk7bgHfrwSKzU7+oklu9zLPbrC/OlRlYAbc2UBjJO23Oo23i6zx7tepMi0It8iG0FSn04KnDkDTyG+T8axkytqh41c3lFfOk/1RlIaanyuHJLVrdXpTKC8nuxj9aZXv+oCYdxj22zW5y7Snm0u6W1YASRkdRPLf40sipe1h5kRlb+KxP4wncPfYygw2uk6fpM6/wAO2Mbfi7eqtDXyvhC7of8A6j3y5zWVQAISlPIeOC1hTec91aPinjGCOE7jJs1xZfkNoSjLS8lvWrTq/U91bnRamopdGYz0uxhc+OuG7RLMWXckB5P4kNpUvT7dIOD6qcW+fFucNuZDeS8w6MoWnkaxfBHBNkPDMaZOgszZMxvpVrfSF6c8gM8tsfGrd34ggcCsQ7Ja4DkuS8SWIiFHYFR69zuc49h7KUqcW8MLtjUna8tjWynvs0V5/Tq6JCl4zjOBmlXCfEQ4osqbkIv2YFakdHr18uvOBSGBxwbq5NstztjtsniMtSG3FZCwEk7bDfG/fWW4Q4xm8P8ACP8AYsTsuIw+rp5PSaUoKiNhseojvrS8eTi9NdDLqK66PsNFY28f1CjQWbei3wnbhMuDSXWo6DghKhkZODv6vVUbT/UJMp+bBuNtct9wisre+zrVnpAlOogHA3xvyrzyZ2vY3jje1zaV5tXz+F/US5Xlgu27heS8wAsOOhzZJAJwMDfq76qf0iucx2HIguRHls61O/a1KJTqwkaPbjetOhJRbfsLMTaSH198rO+wftS6mN98rO+wftS6u+lwRwVOTG1FFFRyoLHfzl+8ahU3fzl+8ahVuPFEmW7Llp8qR/f/AIq/x7MmxeFJKLew69JkDoUhpBUUhX4jgerPxxVC0+VI/v8A8Vs8Z6q4vIeGomddBXg0fMbX/S6S5YGm375MjF9sLdioHiJURyIzv1d1ZtNuvyLFD1W2StywzVLDamlYW2sg5HaApBzjqVmvuWPVWf4u4be4hgtJiTnIUqOvW04knBPYcewUoeTLF6j0lSVtDBXviV3iPijhdRtUiCy3ObwqQnClqK0ZA9QwO+qSLO1w7d7pHvdlnzekVrhuRFLSlzc7EpPXkduN611v4N4gl8QQrrxPdI8oQN2G2E4yeonxR14PXyreY9ValXjC0Y7f2ZVNy1Zj+F+FrW/w8x9v4cZikrU4mO+ovFGrAzlQyCdI2pXxPYkq434bYjWwqgMjStKGctIGrkdsCvomPVRgV4KtJSxHq4JqxluMeGk3DhCXb7VGaZdJS4httIQFlJBxt6q+fwIMGXFgW1PCVyk3AEIkB591ppONtXPA7tq+0bV7ThXcY4RSppu5gOE7fIjf1Dv7zsV1plSAltxSTpVuORPPlSCVwzc7tfOLmmorqC9hbClpKUukOA4B5HIFfXceqvcDspryJKWL/X4Flq1j4/Jvl3uvB7HCLPDktM0JbYWpbZSgJSRg78jsM52G9dkwbh/T/imPcV29+4RHoaGFrYTqKVBCUn9U+rY19UlSo0FhUiW+1HaTjLjqwlIztzNTbW282lxtSVoUAUqScgg9YNa/UaWUdGLL+T5twoiVe+PrvcLlZno0WbCKOjfaISpOUAA5GCSBvWqufBlnk2Wbb4cGPDMtsJK2mwncHKScdhrRUEgc68pVW5XWhtQSVmfLLRxRxDwZF8CXSwSJYj5Sw8znCh1DOCCPXzHLFcrkq+pvVn44fs7q9KSh6KhB1tDKwNjvulWc9vtr6vtRgdlbz1e+HX3M5ftc+XMeEeL+MVX5NrkQoUKG42kvJwpwlCgB6zlXVnl669tVsmt/0cnxFQn0yVrWQyWyFnxk9XPqr6jgdlGPVQ672S0VvwGX8nyIQrrw3M4f4lTbHpbLcFDL7SUHW0dJB26tjXZLVz4t4lm8QC1vw4ceA402HUkLdJQoAY6z4x5eqvq2PVQB6qf6h721/gWV8mO/pvDkROCAzIjuMO9I6ShxBSrf1GuH9J4UqDwzIblxnY6zLUoJdQUkjSnfetzj1V4eVebqtqS7NqNrfBkr75Wd+H7UuphffKzvw/al9UqXBE+pyY2oooqMVBY7+cv3jUKm7+cv3jUKtx4oky3ZctPlWP7/APFbOsZafKsf3/4rZ1weVzR2ePxZ7RRRXKdIUUUUAFeV7VK73Jq0WmVcHt0R2isjONWOQ+J2ppXdkJuyPl3HvFM9vjJJt7732a0aC8ltZCSoqGc9vUN6+npvEDwU1c1yW24jqErS64rSMK5c/bXx2yNX+ZY7qtrhxc9F6JKpWvTggk5A9SiT8K7t3dcz+kM62v5S/bpDbZB56SsEfrkfCu+pQTUYr20/9OeM2m2fVmeI7LImiEzc4rkk8mkugk1Kdf7TbH0MTrhHjOufhQ44ATXzTiKy2+zw+EJcGOliQ4610jiBgrOEnJ7d6nw/Bst24y4iVxKW1yUPKDSH16RpyQSN98AJ9gryyI2xXdv7sbzHsaH+o1ygz+BLkmJLZfLS2g4G1hWn+4OeOXI91PeHLnBctcCCiWyqSiI2VMhYKx4o6udfI46IzfCfF7cJZXGTKjhlR/1I6VWD3YrSX2O7w+jh3jGGnIbYaZlpA/EkpAH6ZHy16SorCofP8GFN3xH0Z28W1iSuM7OjoeQkqU2p0BSQBkkjsxvS2Zd7VfrNPjwL5HbV0Kgp9t0ZZ/7uY2FYKzWJ3iWxXziG4SG4j9zVoYddOEJSFA4z1AkBPwrjElu223Xvh2dbILUtq1rP2qLjLiQNtWOec5ztXnkJN2eqNZj91ofQLNKg8O8LQxcL4zIaSCkS3HBhw6icA5OccvhTuFOi3GOJEOQ3IZOwW2oKFfJhY37rwbw1JhSYipMRDq0w5SwEupDhJIB58gD6jzrbf07u7V44dUtqAzB6B9TSmmB4hVsokfNWatKycr+5qE7uxq6KKK5j1CiiigAqJqVRNAGSvvlZ32D9qXUxvvlZ32D9qXVXpcETKnJjaiiioxUFjv5y/eNQqbv5y/eNQq3HiiTLdly0+VY/v/xWzrGWnyrH9/8AitnXB5XNHZ4/FntFFeVynSe15muKZbDklyMl1JeaAK0Z3API/oe6huWw5KdjIdSp5kJU4gHdIVnTn24PdQB2qndLVEvMFcGc30kdzGpGojODkcvXVzNFCdndAV4UGPbobUOK2GmGUhCEDqFKHuCbC+uYpyH/ANcrVIAcUAs6tWcZ7d/iadCS0ZJjdInpggLKM76SSM94oRIacecZQ4lTjWAtIO6cjIzWlKS2YmkyhN4btdxZhtSo+tEEgxxqI0EYA5HfkKpXfgXh+9zvts2CFPnGpaFFGvHLVjnWhzVZE5DlxehBKtbLaHCcbEKKgP8A/JpqclsxOKFDXA/DzMGVCbgBMeWpKnkBavGKTkde2DWZ/qC+p82vgq1pIVKUjWAc6W0/hH6Z/wDGt49PbYuEaEpKiuSlZSRyGnGc99WcDnitRqyjJSeonFNWQrVw3bHbA3ZHoyXIbaEoCDsduRyOvO+apwOBeH7bHksx4ZxLbLTqluKUpSD1ZzsPZTxyQ0y4024sJU8opbB/1HBOO4GvVSGkyEsFwB1SSsIzuQMAn9RWccrWuPChBM4C4emwo0R2EQ3FSUslDigpKSckZzuMmm1ptEKyQUwrewGWEknSN8nrJPWauFQAyTiq8Oe3MckoQlQMZ7oVZ6zpCtvV4wpOUmrN6BZJlqivM1UnXBuCuKlxKiZL4ZTp6iQTk+rxTWTRcorwcq9oAKialUTQBkr75Wd9g/al1Mb75Wd9g/al1V6XBEypyY2oooqMVBY7+cv3jUKm7+cv3jUKtx4oky3ZctPlWP7/APFbOsZafKsf3/4rZ1weVzR2ePxZ7Xh5V7Xlcp0mRnWx6XxZPmwHgxcIrDBaUrOhYOvLax/icD1jAPVSZfEc1N2ubsaM7FmPrhxHELQCphRDuSASArlsc4OR7K+hpYaS8t5LaQ4sAKWBuoDkCfie+uEi3QJPSpkRWXOnSEuBaAdYTkjPbjJ769VUXujzcejIN8SXq2Fa7iA/HbUqMklCEul0pCm9QQSASSU49aT1014fvVxu87oH2uh+wNdHN8XZUjOMJJ6sDVt/kmnTFqt8aMIzMNltoLDgQlAxqByFe3IBzVhDTbZUUISkrVqVgYye091KU4tbDSfZi7rLdg8UzeIBqXGtiWYr6Ebno1AqWcdeCps/A1Tj3CdZX5cp4pZmXdpmTokZKY5U6UHVy2QlbefYa3ghRkh4CO2A+cu+IP7hxjJ7dhjevH4EOSvU/GZdUUFvK0BR0nBKd+o4G3qpqorWsLCzHzL5eLTNNnVcGpjz/RBM0spSY+tRSdSRsRtt7d81zl3C52y5TI6ZyJUp37LG+0IaRqQD0yt0khOrqHVuNq1jNitMeI7Eat0dLD35jYbGF+3toTYbSiMuOm3Rgy4AFo6IYVgkjPbgkn40Y49BhZlW512ckx+kLa50ZMpDK39CdRDaCkrCCQk5OCM8t9s0/wCGLi7LtxbmPrcmMuFt4OtJbUFYBxhJwdiNxzFXE2e1Mspjpgxkt4UkILacHV+L256+2uTFhhRZkd+M2lhuOlehltICdSsZWfXgY+JpSlFrYaTQk4salzL3BTAWftFujuTkNjk4oKSkJPtBWKWJvDjl1a4sQhfQSW34sdpe2UIQVg47StCvhit8I7P2gyA0jpVJCC5p8YpBJAz2ZJ765rt8RxtptcZpSGVBTaSgEII5EdlONRJWsDjqfO7ldL3LsT7cqRqamRQ+FLbaToIWjZASolSPG5ncbdtNmFXa3vzZibmlTbVzaaea6Af3ytLKFKJ5p/FkAdnXWkbsVnj9Ilu3RUdNssBpPjDOcezO+KtmFFUlaTHbKXFhxYKB4yhjCj2kaRv6hTdRWskZUH2ZBN+uzUeJelzWXmJklLHg5LQBb1K07K5lY6wdufKuLU243BNhuUq4MuNzZyVoipbA6HxF7BXM4689fZWubstsanqntwI6ZSskuhsBWTzOe2oosVqblGSi3xkvKVr1hoZ1dvqNLHH2Q8L7FvDF0lyBJi3WQVTmVJUtBbSkJC86dJScKScHB59taKlQ4ctrbrBjxm2EMvdMW2kBIWsAhJPszkU1rzk03dG1f3Paia9rw0hmSvvlZ32D9qXUxvvlZ32D9qXVXpcETKnJjaiiioxUFjv5y/eNQqbv5y/eNQq3HiiTLdly0+VY/v8A8Vs6xlp8qx/f/itnXB5XNHZ4/FgTikSOLYC3GMMSgzJf+zsvlr+24vONjnOMjmQAerNPTuMVl0cL3ACFEVc2zBgykvso6D+4Qk5CVK1YwM4ziueOH3PeV/YsR+Mra+lp1aJDDD7K3mnnm9KVpQMqxvnYdo36q5M3Vu58R21SYsmPmO8tHTt6daTowRue47+qoL4ObetltgPSipuFHdYWUpwVhaNOR2Y51bt9nubVwiybhcWn0xWVNIQ0xo1Zx4xJJ38UcsCt+j2M+oW8RSXfvU1FU/dUsfYi5otwJVq14yQAdsVdVxVBt7QjrZuLv2cNNuuKZKlJUtI0BXWVHIGw588V3uVnuL17RdLdPZjLEboFJdYLgI1as/iGKj4AecbfL8pKnZEmO+tSW8DLejIAz16Phmi8LK4Wd9D0cVw8BJjTEyDIMf7P0WXNenXjY4wU75ziq54ihSZ8RRfmRXGlPJdilAGVJQFEL58gQQQcHNcLnaZbV9YkQ5Qbdlzi8CpvUlGmPowoZ3B0+rnXqeEHXJwnyZyVylqeU8UNYSdbYbASM7BIA7c0LAHqLPh6I+qNcFuzIkZLLjoDjYSh9ASk6iNzgZ25HnXY8TsJYS4u3z0KdWlDDamQFvFQJGkZ7Ac5xjrxUZXDaJkGLEdfIQxEXGUUjBOpKRkdn4a4uWW9PpYcfukZUuG4Fx3ExiEnYpUFjVvqCurGMUvQP1FSZdGLpxDYiy262qPPeZdQ6jSpKgwo47lDem3EtwdhWvo4p/8AmS1iPH9S1bav/EZV8KpxuGpKbixPlz0vPNzVyl6GtKTqZDekDJwBjPXVq58OR7zdWZNx0yIzDSktxlDYLJGVnffYYHxovG66DWxXt3EaWeH0yboVGVHdESSllOsl7UE7Af5ZBHvCpucYQI6i1Ijy2ZAdQ19nU1lZK86SMEgg6TvnbrxS268Motg12dYhtSZMYFpCNQQ4HRhYGew7jrxVa/Wa5Jmwbg7NbcnvT2GkKaYIbaQkLI8Ukk7qJO9bSg9TN5IZTbuzcpdvaDb8Z+PPw606kBaMsOkEcwc+rPKu0HiOI1FjR2Pt9zWI6HluJaBUlCvwqXyGT2DfblQ1w7KcmifOmtuyunS4eia0oCEtrQEgEk83Cck1yh8M3C06FWy4tIUuO0xI6ZjUFaBgKTgjBwTzyKz6LD9RZVxdASpJ6CWWFyBGRIDX9tbhVpwDnPPbOMVQgcTtPNpuNxffiBlqQpTPR4bWhC0p1dZyMge0mui+F7iptmGbm39gjzEyW0dAek2Xr0FWrGM+rPKpOcHpdihhyYpI6B9sKQnBBcdS4FD2FPxp/th6iwri6Cyh0yo0yKptsOht1nxloKgnKcE53I25jPKpOcVw2kuh2LLbebdQ10C2wFqKwSnG+MEA9fVjnVV3hm4XBzpbpcmnXW0JQyGWNCUjWlSiQSSSdAHYK73Th16a9Mdaej4lJbSpqQx0iCEauYyP8gcjGMUv2x+oetOB1pLmlSdQBwoYI9tSNVrZEMC2RoanVOlhpLZcVzVgYzVk15M0ZK++VnfYP2pdTG++VnfYP2pdVelwRNqcmNqKKKjFQWO/nL941Cpu/nL941CrceKJMt2XLT5Vj+//ABWzrGWnyrH9/wDitnXB5XNHZ4/FnteUE4rzVXKdJ7RUWnUvNJcQcpUMg1OgAryvaKAPKK9ooA8or2igDyivaKAPKMV7RQB5RXteUAFFGa9oA8or2igAqJqVRNAGSvvlZ32D9qXUxvvlZ32D9qXVXpcETKnJjaiiioxUFjv5y/eNQqbv5y/eNQq3HiiTLdly0+VY/v8A8Vs6xlp8qx/f/itnXB5XNHZ4/FlK6W7wnH6AuraSTupH4sYxsequEKzCGt9f2l5ZeCQd8adOeXefhgdVNCcV5nO1c12dFitbBi2MDPJAG9W6q23ycx7tWqT3AKKKKBhRRRQAUUUUAFeV7UVDIIoA9yO2jNImLPeGmkIN+cUUkHJZBzhODnJJ3O/OrC4F2Lylou+lO+lPQJIGc+vfq7vbTt8iuNcivFKCUkk4AG5pUbddCgarwrPjEkMgc9OOXZpV83qqmhM15w20S1SQggvvlIA5AaRnIJ6z7R66LBc5pl3h2R0iZIDOshIw34wxgEb554Pb1dezZdydbW3mG4GlEBTqlJAQMcyCc/p10oRaZaJDehcR0BQU4nokqUcEZydPt3yKcrgIdRlYR0g3RhIwg+zr+P6Vp2Erl4HavaXWyVrSYruzzOxT6v8An8HrpjWDQVE1KomgDJX3ys77B+1LqY33ys77B+1Lqr0uCJlTkxtRRRUYqCx385fvGoVN385fvGoVbjxRJluy5afKsf3/AOK2dYy0+VI/v/xWzrg8rmjs8fiylc4Ts1lKGnQ2QrJJB7OrBH/M1xg2t6It4rluKDiUJSlI0hGnPLnz/gUzzXmc1zXdrHRYrWsYtscZJwgbnrq3VW2+TmPcq1Q9wQUUUUhhRRRQAUUUUAFFFFABXle1zffRHZW86rShCSpR7AKAFHEN3MARorDiRIludGnbJSCDuB25wBXVmO+1FS20gMqUCSBuontJ9p7Sd+fOqUWQ22TeJmpbs1QTFbSkqIR1YAyd+ZxTEuSktqW2yltSubju59WEp5+zIrb00M7iqKDHcSk2d6Mh5zLjgkEKKjjxjg75329XKmciFJfS29HlPx1NnWlsqyHPUvOdj6t6Izc6LqclqEwKJUCgAKbGcgAdeB189uRq+y+0+jU2sKGcH1H19lJsEhXIXqcalteK6kEqSP8AUM4P0PYSOVMo8pqSyHW15SeYOxSewjqPqri80hLpSsDonjg9WlX/AL/5zpfco0dqE0iay4+A8SOg2JOdirt7T66FqPYd605xqHfRkEbGsowmzKt76RbZ4aGnLZCzq8Y45HqNaKAppcNpTTa20YwErSQoe0Gk1YE7mavnlZ34ftS+mF98rO/D9qX1WpcETanJjaiiioxUFjv5y/eNQqbv5y/eNQq3HiiTLdly0+VI/v8A8VprrPXbofTts9MrUE6BqyfYEgk91Zm1eVI/v/xT3iUsi0K+0KWlBWndCiDnPqBP6Vw+T/kR10OLJympN1tbKo75iOOoCtaCTpyOrlnftqMW2TGS/wBJc3j0gToIAJRjOcasjfIHLqqzaj//ABMQE5/spwck5GNjk71byDyrlb9jpKtrGLZHBUVEIAyeZ7quVVtvk5j3BVqh7jQUUUUgCiiigAooooAKKKKAPDWeu0lN1kNwYy0vMpWenShf41J/0ZHLfnn9cEUxvV0Rarep4jU4fFbR1qVVCy2nwbEUXsfaZilOPOBISUA74JHMjPPrJzWlormXq7DGIwelXJewXD4qVA7BO2w7BkfHAPs7py85rz/bT+EY5ntqs+4+6tuPDbSG+bizsNPYOvJ7cY2Pqq0FONpx0SQlI2CVfpyFIaKUlN2ElamXI4YB2Cwc4wnr+b9Ph59iXMZjvuL6OQhKSpbZwHCOo4xlO57OddY0kT8l1hxgJXs28BlWOvYkEVcW803gOOJRnlqIGd8fuR30XCxUbSuQwUlwKH4VIWnxknrGRj9vXXEXJyDDC7m0UK6QtpKPH1gAnVgcsgE13WtAcMuO4HE7B4IVkYHX7R+o+FWstupSoaVA7g86AFrfENvdYW6lTvic0FpQVzI/DjPUavRpCJUdD7YUErGRqSUn4g8q6BKcYCQPhXu3IUOwGSvvlZ34ftS+mF98rO/D9qX1VpcETanJjaiiio5UFjv5y/eNQqbv5y/eNQq3HiiTLdly0+VI/v8A8Vob6B4NJLnRhKgScgH2DKTv8Kz1p8qR/f8A4rQcQFAsz4U4pBI8QoOFauYxjr2rh8n/ACI66HFkVNSH7NGTBc0r6NOFLXoONOP9IIzy6sd1eQIVzjl7ppiCFJbDYypekgeNz3326+rPXVq0Y8Dwhq1f2Eb5Bz4o7KtkjFcrfsdNita8+DY4JydAyat1Vtvk5j3atUPcEFFFFIYUUUUAFFFFABUXFpbQpaiAlIySeoV7WU4pnuSVswozig2mQhLpQojpDn8v2dvd204q7sJux1YzdbqZ8gD7OxuyjG4HVkHkTzPIgBIPXTdpC0oXImlGpagEJAxpGfFB7TvUIMRDKAjXnozlxQxgq7B6h9PXVlKlPOleg6E7Iztv1mm3cSR1aQUI8Y+Md1b9dRP98lJHiDnn/VUHFPOLDTekD/WrPIdntP8Azqrqk9GAkowByxyrJokppC04UM9dKrlHQ8pCHYipyRkEaiNCcg5I/wBW6RtjPt3q+p1TxKGTpCSNSiP2+H/DVedONrZBRCkyvFKiGEalHf8AU700JnsOAmNH6OOoMoUckIJVv7VZ7Oyou2ZhcZMdDr7aA6pzxXTnJBGOew3zjlsK9jyulYVJ6FcXCiFIfGnV66k5dozEZMh8uNIWopGps5yATy7MAnPqo1DQrM8PtMNOtCZMKXTnCnSSnckYPPr7eoZzTCLH+zR0s9It3TnxlnKjv11Rb4ns7jXSiahI6gsFKlbkbA7ncHl2UwYfbksIeaJKFjIyCD3Gh39xaGVvvlZ34ftS+mF88rO/D9qX1WpcETqnJjaiiioxUFjv5y/eNQqbv5y/eNQq3HiiTLdly0+VI/v/AMVrpEZuSgId1YByNKykg+0GsjafKkf3/wCK2dcHlc0dnj8WUJrEpqAli2LDbiE6UFZyEjSQM5yTviq8Zi9Dpw7MZBUE9EVN6wnnqyAU9WOvmPhTfavDiua50WKtqCha4wWQVBAyQMAmrlVbb5PY92rVD3BBRRRSGFFFFABRXlULnc0wG8JHSPrH9toHc+s9g9f80AcbzcVsI+yxiftLqcpKdygctWP29dUrZADLaFhsOODCUA7gf9xz2fqcnsxRtUR0ypLr6i47IfUsLVlPi42xudtsA7DmRyGXZkLbbDNtYDy8hJOdDaRyyDg8vVn969HpojG+rLWjpT0QVlKfxnnn1e3t/wDddXXCjS20MrVyHYO2q5EpKA2lxtC1DYJSVEHr3P7kfDqqLEB2O2suXKQtSlFRUrRt/trBoutthpAAOe0nmT21z1mScI/K/wAgfxez1VSMSVLwRcJTTaVA7pbysY7NOw9u+1dC0824G27g8tYwdCkN4A9eEjagC4vo228kJCR8KWXG5ohgdKp5pJSpWEIClEDsHVy/UV1bjyo4Lsqc2tWSQpTWAnPUPGqldbpOilCWUZCiSSGMnGDyBVz9vqppXYF2BMjSI32hCSEhRTl3ZWevnU5VwhsMIdmJKElZCdbZJzgns22BqtAnLlsh1Day4CRpcbwvq/7sDny2/Spy3J6GEKMJiQ70xwArZKcHCt+vkPjRbUVznHvtjdjuOMPNBpOCv+2U53I5Eb7imUZ9iTHQ7HUlTSh4pTy7KXNSJ2hba7e2kkgpWkp0f+WSDn2A0whlwxWy60hlwjKkIOQDSY0Zi+eVnfh+1L6YXzys78P2pfVWlwRMqcmNqKKKjlUWO/nL941Cpu/nL941CrceKJMt2XLT5Vj+/wDxWzrGWnyrH9/+K2dcHlc0dnj8WcpXS/ZnSwMu6Do5fixtz9dL4ZvClPF9DSRpR0QUc74OrOPh+vVTWvNq5bnQyta8+DI+rGrQM4q3VS2+TmPdq1mh7jR7RXmRQVAcyKACjNLrhf7ZbcCRLRrJwG0HUsn2DekIvd64g+0s2uCuK0250fTOKGVbA59QwerPwrSg3qZckhnfuJWLO2hKEpffW6lvRr0hGrrUer2ddLYxk3B1a0tdO4R4y3BpaJOBvucgb7DbYjOc56DhByS2yJcoFTbocPiZCsdXVjbv681oWoLLTYRgqSNgDyx2Y5VpuKWgtW9RTAhNIfeU5MM19bhLijuhs7eKEj4c6ZKecbQlMWI4vUrGThIT6zkg91XEoQgYSkJHqFe1hu5pIroS6lRw0jJ5qK9z+lcktTlqUp1bCSFkoASVADqzy39dXaKQyo41PVpCZLCRq8b+ydx6vGroxFLKQkPKI7MD/wC+813r2gCmi3hDinDJfWokkFRB0g74G3KpuwkPJSlx10hKtWysZ9RxzHqqzRQBV+wMjkp4DsDy8d2a4ybNFlRhHcLugLK9nVZyQRzznr76YUUAK4nD8GG0ptvplJWAFdI8pWQOXM+ursaM3EYSy2VaE5xqUSe813qJobbFYyN98rO/D9qX0wvvlZ34ftS+q9LgibU5MbUUUVGKgsd/OX7xqFTd/OX7xqFW48USZbsuWnyrH9/+K2dYy0+VY/v/AMVs64PK5o7PH4s9pch65KlykdC0Gk6egUo41c9WcZ9XV10xrzArlOkThdwFkji3GN9p8TUH1HRpz43LfOM4q1m4HR/eiD/LxVHPs3FU7yxbI6Gy/CQdbgVqQyg5KSFYOe3GKtx4dtkxm5DcKPodQFpyykbEZHVWjJTahXpbzxkXxsMqcJbSxGSlSU4G2VEj9OuoSuGY05CETLncH0pWlWDI0g4PIhIAx8K8tjVpemSUogoCn1lzS40gadOGyAOfNIPZ41dbmLNBXHafisJXIdCW0pZT4yuYHqzjHxp3aegW0LcG02u2JIhRI7GeZQkAq9p5mrgUgf6h31TYh21+Oh9EJjQtIUMtJGx37KoWpNmmOOiNEZcSpSlhamkgHfBA6+rs66y9dWGw91p/yHfRrT/kO+kt2jWtlLDTkFoFx1KklDaBkpIVp3xzxjb11cYh2yRFbktwo5bcQFpJZTuCM9lFhl7Wn/Id9GtP+Q76S2xFqlOuoRb20qKis9I23seRGxPLbv7ajdxZYTkdD8VlKysLQlLKfG3AA+JUP/oE0W1sFx5rT/kO+jWn/Id9Um4dsdjpfRDjltaQoHoRyxnsqnbUWmYVBmEyQrLgUptG+TggAb7GiwDnWn/Id9GtP+Q76R3RFrhuMdNbkEa9QU2ygjPLBGc9Y3xjlV4QrepgPIgMKBTqADKcmiwF7pE/5Dvo6RP+Q76SWiNbHA6wm3oSpK1OkOtN58dRVgYJ2GcZry6ItEZ+Mw5BbLi16kJbZR4xHVviiwXHmtP+Q76Nae0D40rmJtEK3mc7CY6EAHxWUk74A/eoW+PaFlbCY0fpA654ikI1fizyGdt+6iwDfWn/ACHfXgUDyINV/Blv9Bj/AP8AUn6V1ZjMRwQwy20DzCEgZ7qQGVvnlZ34ftS+mF98rO/D9qX1XpcETanJjaiiioxUFjv5y/eNQqbv5y/eNQq3HiiTLdly0+VI/v8A8Vs6xVucQ1cGXHFBKUqySeqtT4WgelI764vJi3JWR1+PJKOpcoqn4WgelI76PC0D0pHfXLgl0dGOPZ3fix5OOnYbdwCBrSDgHmN+2ppSEpCUgJA2AHVVXwtA9KR30eFoHpSO+jDLoMUezqzCjRiCxGZaIGkFCAnbOcbeupPRmXwkPNNuBJynWkHBxjr9RPfXDwtA9KR30eFoHpSO+jDLoMUey0lAQkJSAEgYAA2FQbisMrUtpltCl/iKUgFXtrh4WgelI76PC0D0pHfRhl0GKPZ2eisSCC8w26UggFaAcA866hICNGBpxjGNsVU8LQPSkd9HhaB6UjvowS6DFHs7MxI0ZRLEdtsnYlCAnPdSu53a2R5am57CFBCMJWpAVuSAU+rmg+vPqq94WgelI76g5PtbydLrzK05zhQyM01GXuhOUeztClMzojchgHonE5TqGNvZU2YceOSWGGmieZQgDPd7T31xF0t45Sm++jwtA9KR30sEugxR7LDrDTww62hY5YUnP/OQ7qlpAGABgbAYqr4WgelI76PC0D0pHfRgl0PFHs7tRmWCS0y22VABRSkDOBgZ9lePRI8g/wB9ht3bHjoCtvjXHwtA9KR30eFoHpSO+jDLoMUeyw6y282W3W0OIPNK05B+FDcdpr8tpCOZ8VIG551X8LQPSkd9HhaB6UjvowS6DFHsuUGqfhaB6Ujvo8KwPSm++jBLoMcezOXzys77B+1L6u3d5t+4uONLC0EDBHsqlVWnwRNnyY2oooqMVRY7+cv3jUKm7+cv3jUKtx4oky3YUUUUxBRRXaO0l5RbKglZHiEnbPrpN2VwSucaKsLjEqKmvwEZSFEZKeWcV4qG6nOrSAMgnUMAg/8AsUscTWFnCva6BsNvht/IHWQeWeuuq4agtLScawQlRKhgqPUKHNIWFlWiu/2R3AOE+N1ah7Kg40psJUSkpVnBByDRiTDCznRXf7I6TgBOQcHxhscE791SaiqL6ArTpKkjdX4s4O3woxx7DCytRVqLFTILwyQUJyMe3s69qgIy3QXGUeJvgE7kDnSxxuPCzhRXdUR1Cik6RgkK8YbY55r37E/pJ0jbPX2c6eOPYsLK9FW34fRJISQooUrO+5AxXNCW0Mh5xJXqUUhIVjkATnvpKaaugwtbnCipKKSo6QQOoE5xXZUfKvE2SEJUSo7DIFacktws2V6K7mI8AdhkZ21DJxzr1yP0UdRVp1hzScHONjtSxoMLK9FFFaEFFFFADaiiioZXFjv5y/eNQqbv5y/eNQq3HiiTLdhRRRTEFSQstrC08xUaKAOyZKwgJ0pyE6dRG+M5xXRuVkLQ9ulWT+HrJBOe6qtFZcIseJnWQ4HX1LTsDy2x1VNMx0OdIQlStesZHI9tV6KMKtYLssIlLDqVK5DAOB1A5ryQ6haG0NjARnfGOdcKKMCvcMTsWDLc3wlCSo5UQNycEfya8TKWkpOlKtJBTkciBj+BXGvKMEQxM6IeWgLCTjXjJHVvmuhmu4UMJ3z1cs86r0UOKYYmdlSXF6ySPHKlH2nnUjMdUkpUEnOcHHLNV6KMEegxM7KkuLUonGTnPx51FDpQkoKUrQd9Kh1/xXOinhVrCuyS16zulI3zsMV1+1KIwUIIKQk7HcDlXCihxTC7O6pbqlatgfG5DHPnXjslbySFBI1K1KIG5NcaKWFDuwooorQgooooAbUUUVDK4sd/OX7xqFTd/OX7xqFW48USZbsKKKKYgooooAKKKKACiiigAqw0hYQFNtlbiskYTnSB14/5yqvVyLLShgsnGrOU+PpyBvjPtrFRtI1DfU7CLJbb1ylKKVEDQfHP/r21wQwnDmhPSqBTpQeekjOdvh30OyZEhRLroaRyO+AB2dp9lcRIiLWsuEjOAgg8hyH8V5K/uzbsXDFYLCVIGpzRnQDzOE7fqTt2VxZQxoeU8nSUkAAE5GQf5xzrkXIIKTlWP9WSOWPrXnSwlYyVchyUN9qavbcC0LcgqIS+ThZRsgnlVaQx0BSNWdSc7jGK8K4eSAT2DJ9Yx/NSIjaVYLmceKDinFu+4mlY4UV7Xlex5hRRRQAUUUUAFFFFABRRRQA2oooqGVxY7+cv3jUKaFpsnJQkk+qvOib82n5RVSNXRaE50tdxZRTPom/Np+UUdE35tPyinnfAsr5FlFM+ib82n5RR0Tfm0/KKM74DK+RZRTPom/Np+UUdE35tPyijO+AyvkWUUz6JvzaflFHRN+bT8oozvgMr5KCA2UL1qIVjxduZr3oorgw6TunBwTnOf/ur3RN+bT8oo6JvzaflFZdS5pQt7i1EK3tqBBdVgg79W5z/AM9depg25GQVOLCcafgM7f8AlTHom/Np7qOib82n5RWbx6NWfYuEWEQ+jcII8Tnv/wAwK8ahwOjAWFg7ZAJPLP8A6pl0Tfm0/KKOib82n5RRiXQsL7FjkSKcOJIKwQrr543/AFq0tMPUdKjjIxz5bZ/n9Ks9E35tPyijom/Np+UU1OwYL7lJwMdGdB8fUNt8Yx9c1xpn0Tfm0/KKOib82n5RWlVt7GXT+RZRTPom/Np+UUdE35tPyinnfAsr5FlFM+ib82n5RR0Tfm0/KKM74DK+RZRTPom/Np+UUdE35tPyijO+AyvkWUUz6JvzaflFHRN+bT8oozvgMr5J0UUVKKR//9k="/>
          <p:cNvSpPr>
            <a:spLocks noChangeAspect="1" noChangeArrowheads="1"/>
          </p:cNvSpPr>
          <p:nvPr/>
        </p:nvSpPr>
        <p:spPr bwMode="auto">
          <a:xfrm>
            <a:off x="4928493" y="494605"/>
            <a:ext cx="247650" cy="24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sz="1950"/>
          </a:p>
        </p:txBody>
      </p:sp>
      <p:pic>
        <p:nvPicPr>
          <p:cNvPr id="1844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4635" y="737701"/>
            <a:ext cx="1741289" cy="2677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6" name="Picture 2" descr="http://images.tandf.co.uk/common/jackets/amazon/978146655/97814665515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0946" y="3390571"/>
            <a:ext cx="1824332" cy="280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7556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bwMode="auto">
          <a:xfrm>
            <a:off x="1208585" y="1264259"/>
            <a:ext cx="5806049" cy="4246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474" tIns="32237" rIns="64474" bIns="32237"/>
          <a:lstStyle>
            <a:lvl1pPr marL="342900" indent="-342900" algn="l" defTabSz="957263" rtl="0" eaLnBrk="0" fontAlgn="base" hangingPunct="0">
              <a:spcBef>
                <a:spcPct val="20000"/>
              </a:spcBef>
              <a:spcAft>
                <a:spcPct val="100000"/>
              </a:spcAft>
              <a:tabLst>
                <a:tab pos="741363" algn="l"/>
              </a:tabLst>
              <a:defRPr sz="1900" b="1">
                <a:solidFill>
                  <a:schemeClr val="tx1"/>
                </a:solidFill>
                <a:latin typeface="+mn-lt"/>
                <a:ea typeface="+mn-ea"/>
                <a:cs typeface="+mn-cs"/>
              </a:defRPr>
            </a:lvl1pPr>
            <a:lvl2pPr marL="249238" indent="-84138" algn="l" defTabSz="957263" rtl="0" eaLnBrk="0" fontAlgn="base" hangingPunct="0">
              <a:spcBef>
                <a:spcPct val="20000"/>
              </a:spcBef>
              <a:spcAft>
                <a:spcPct val="0"/>
              </a:spcAft>
              <a:buClr>
                <a:schemeClr val="tx1"/>
              </a:buClr>
              <a:buFont typeface="Zapf Dingbats" charset="2"/>
              <a:buChar char="l"/>
              <a:tabLst>
                <a:tab pos="741363" algn="l"/>
              </a:tabLst>
              <a:defRPr sz="1700" b="1">
                <a:solidFill>
                  <a:schemeClr val="tx1"/>
                </a:solidFill>
                <a:latin typeface="+mn-lt"/>
              </a:defRPr>
            </a:lvl2pPr>
            <a:lvl3pPr marL="582613" indent="-168275" algn="l" defTabSz="957263" rtl="0" eaLnBrk="0" fontAlgn="base" hangingPunct="0">
              <a:spcBef>
                <a:spcPct val="20000"/>
              </a:spcBef>
              <a:spcAft>
                <a:spcPct val="0"/>
              </a:spcAft>
              <a:buClr>
                <a:schemeClr val="tx1"/>
              </a:buClr>
              <a:buFont typeface="Zapf Dingbats" charset="2"/>
              <a:buChar char="l"/>
              <a:tabLst>
                <a:tab pos="741363" algn="l"/>
              </a:tabLst>
              <a:defRPr sz="1300" b="1">
                <a:solidFill>
                  <a:schemeClr val="tx1"/>
                </a:solidFill>
                <a:latin typeface="+mn-lt"/>
              </a:defRPr>
            </a:lvl3pPr>
            <a:lvl4pPr marL="747713" indent="623888" algn="l" defTabSz="957263" rtl="0" eaLnBrk="0" fontAlgn="base" hangingPunct="0">
              <a:spcBef>
                <a:spcPct val="20000"/>
              </a:spcBef>
              <a:spcAft>
                <a:spcPct val="0"/>
              </a:spcAft>
              <a:tabLst>
                <a:tab pos="741363" algn="l"/>
              </a:tabLst>
              <a:defRPr sz="1300">
                <a:solidFill>
                  <a:schemeClr val="tx1"/>
                </a:solidFill>
                <a:latin typeface="+mn-lt"/>
              </a:defRPr>
            </a:lvl4pPr>
            <a:lvl5pPr marL="995363" indent="74613" algn="l" defTabSz="957263" rtl="0" eaLnBrk="0" fontAlgn="base" hangingPunct="0">
              <a:spcBef>
                <a:spcPct val="20000"/>
              </a:spcBef>
              <a:spcAft>
                <a:spcPct val="0"/>
              </a:spcAft>
              <a:tabLst>
                <a:tab pos="741363" algn="l"/>
              </a:tabLst>
              <a:defRPr sz="1100">
                <a:solidFill>
                  <a:schemeClr val="tx1"/>
                </a:solidFill>
                <a:latin typeface="+mn-lt"/>
              </a:defRPr>
            </a:lvl5pPr>
            <a:lvl6pPr marL="1452563" indent="74613" algn="l" defTabSz="957263" rtl="0" eaLnBrk="0" fontAlgn="base" hangingPunct="0">
              <a:spcBef>
                <a:spcPct val="20000"/>
              </a:spcBef>
              <a:spcAft>
                <a:spcPct val="0"/>
              </a:spcAft>
              <a:tabLst>
                <a:tab pos="741363" algn="l"/>
              </a:tabLst>
              <a:defRPr sz="1100">
                <a:solidFill>
                  <a:schemeClr val="tx1"/>
                </a:solidFill>
                <a:latin typeface="+mn-lt"/>
              </a:defRPr>
            </a:lvl6pPr>
            <a:lvl7pPr marL="1909763" indent="74613" algn="l" defTabSz="957263" rtl="0" eaLnBrk="0" fontAlgn="base" hangingPunct="0">
              <a:spcBef>
                <a:spcPct val="20000"/>
              </a:spcBef>
              <a:spcAft>
                <a:spcPct val="0"/>
              </a:spcAft>
              <a:tabLst>
                <a:tab pos="741363" algn="l"/>
              </a:tabLst>
              <a:defRPr sz="1100">
                <a:solidFill>
                  <a:schemeClr val="tx1"/>
                </a:solidFill>
                <a:latin typeface="+mn-lt"/>
              </a:defRPr>
            </a:lvl7pPr>
            <a:lvl8pPr marL="2366963" indent="74613" algn="l" defTabSz="957263" rtl="0" eaLnBrk="0" fontAlgn="base" hangingPunct="0">
              <a:spcBef>
                <a:spcPct val="20000"/>
              </a:spcBef>
              <a:spcAft>
                <a:spcPct val="0"/>
              </a:spcAft>
              <a:tabLst>
                <a:tab pos="741363" algn="l"/>
              </a:tabLst>
              <a:defRPr sz="1100">
                <a:solidFill>
                  <a:schemeClr val="tx1"/>
                </a:solidFill>
                <a:latin typeface="+mn-lt"/>
              </a:defRPr>
            </a:lvl8pPr>
            <a:lvl9pPr marL="2824163" indent="74613" algn="l" defTabSz="957263" rtl="0" eaLnBrk="0" fontAlgn="base" hangingPunct="0">
              <a:spcBef>
                <a:spcPct val="20000"/>
              </a:spcBef>
              <a:spcAft>
                <a:spcPct val="0"/>
              </a:spcAft>
              <a:tabLst>
                <a:tab pos="741363" algn="l"/>
              </a:tabLst>
              <a:defRPr sz="1100">
                <a:solidFill>
                  <a:schemeClr val="tx1"/>
                </a:solidFill>
                <a:latin typeface="+mn-lt"/>
              </a:defRPr>
            </a:lvl9pPr>
          </a:lstStyle>
          <a:p>
            <a:pPr>
              <a:spcBef>
                <a:spcPts val="0"/>
              </a:spcBef>
              <a:spcAft>
                <a:spcPts val="488"/>
              </a:spcAft>
              <a:defRPr/>
            </a:pPr>
            <a:r>
              <a:rPr lang="en-US" sz="1138" b="0" kern="0" dirty="0"/>
              <a:t>Grasso, M.T. (2014). Age, Period and Cohort Analysis in a Comparative Context: Political Generations and Political Participation Repertoires in Western Europe. Electoral Studies, 33:63–76.</a:t>
            </a:r>
          </a:p>
          <a:p>
            <a:pPr>
              <a:spcBef>
                <a:spcPts val="0"/>
              </a:spcBef>
              <a:spcAft>
                <a:spcPts val="488"/>
              </a:spcAft>
              <a:defRPr/>
            </a:pPr>
            <a:r>
              <a:rPr lang="en-US" sz="1138" b="0" kern="0" dirty="0"/>
              <a:t>Chancel L. (2014). Are Younger Generations Higher Carbon Emitters than their Elders?: Inequalities, Generations and CO2 Emissions in France and in the USA. Ecological Economics, 100:195–207.</a:t>
            </a:r>
          </a:p>
          <a:p>
            <a:pPr>
              <a:spcBef>
                <a:spcPts val="0"/>
              </a:spcBef>
              <a:spcAft>
                <a:spcPts val="488"/>
              </a:spcAft>
              <a:defRPr/>
            </a:pPr>
            <a:r>
              <a:rPr lang="en-US" sz="1138" b="0" kern="0" dirty="0"/>
              <a:t>Phillips, J. A. (2014). A changing epidemiology of suicide? The influence of birth cohorts on suicide rates in the United States. Social Science &amp; Medicine, 114, 151-160. </a:t>
            </a:r>
          </a:p>
          <a:p>
            <a:pPr>
              <a:spcBef>
                <a:spcPts val="0"/>
              </a:spcBef>
              <a:spcAft>
                <a:spcPts val="488"/>
              </a:spcAft>
              <a:defRPr/>
            </a:pPr>
            <a:r>
              <a:rPr lang="en-US" sz="1138" b="0" kern="0" dirty="0" err="1"/>
              <a:t>Schwadel</a:t>
            </a:r>
            <a:r>
              <a:rPr lang="en-US" sz="1138" b="0" kern="0" dirty="0"/>
              <a:t>, P. and </a:t>
            </a:r>
            <a:r>
              <a:rPr lang="en-US" sz="1138" b="0" kern="0" dirty="0" err="1"/>
              <a:t>Garneau</a:t>
            </a:r>
            <a:r>
              <a:rPr lang="en-US" sz="1138" b="0" kern="0" dirty="0"/>
              <a:t>, C. R. H. (2014), An Age–Period–Cohort Analysis of Political Tolerance in the United States. The Sociological Quarterly, 55: 421–452</a:t>
            </a:r>
            <a:endParaRPr lang="fr-FR" sz="1138" b="0" kern="0" dirty="0"/>
          </a:p>
          <a:p>
            <a:pPr>
              <a:spcBef>
                <a:spcPts val="0"/>
              </a:spcBef>
              <a:spcAft>
                <a:spcPts val="488"/>
              </a:spcAft>
              <a:defRPr/>
            </a:pPr>
            <a:r>
              <a:rPr lang="fr-FR" sz="1138" b="0" kern="0" dirty="0"/>
              <a:t>Chauvel, L. and Schröder M., (2014). </a:t>
            </a:r>
            <a:r>
              <a:rPr lang="fr-FR" sz="1138" b="0" kern="0" dirty="0" err="1"/>
              <a:t>Generational</a:t>
            </a:r>
            <a:r>
              <a:rPr lang="fr-FR" sz="1138" b="0" kern="0" dirty="0"/>
              <a:t> </a:t>
            </a:r>
            <a:r>
              <a:rPr lang="fr-FR" sz="1138" b="0" kern="0" dirty="0" err="1"/>
              <a:t>inequalities</a:t>
            </a:r>
            <a:r>
              <a:rPr lang="fr-FR" sz="1138" b="0" kern="0" dirty="0"/>
              <a:t> and </a:t>
            </a:r>
            <a:r>
              <a:rPr lang="fr-FR" sz="1138" b="0" kern="0" dirty="0" err="1"/>
              <a:t>welfare</a:t>
            </a:r>
            <a:r>
              <a:rPr lang="fr-FR" sz="1138" b="0" kern="0" dirty="0"/>
              <a:t> </a:t>
            </a:r>
            <a:r>
              <a:rPr lang="fr-FR" sz="1138" b="0" kern="0" dirty="0" err="1"/>
              <a:t>regimes</a:t>
            </a:r>
            <a:r>
              <a:rPr lang="fr-FR" sz="1138" b="0" kern="0" dirty="0"/>
              <a:t>. Social forces 92 (4):1259-1283. </a:t>
            </a:r>
          </a:p>
          <a:p>
            <a:pPr>
              <a:spcBef>
                <a:spcPts val="0"/>
              </a:spcBef>
              <a:spcAft>
                <a:spcPts val="488"/>
              </a:spcAft>
              <a:defRPr/>
            </a:pPr>
            <a:r>
              <a:rPr lang="fr-FR" sz="1138" b="0" kern="0" dirty="0"/>
              <a:t>Chauvel, L. and </a:t>
            </a:r>
            <a:r>
              <a:rPr lang="fr-FR" sz="1138" b="0" kern="0" dirty="0" err="1"/>
              <a:t>Smits</a:t>
            </a:r>
            <a:r>
              <a:rPr lang="fr-FR" sz="1138" b="0" kern="0" dirty="0"/>
              <a:t> F.. (2015). </a:t>
            </a:r>
            <a:r>
              <a:rPr lang="en-US" sz="1138" b="0" kern="0" dirty="0"/>
              <a:t>The endless baby-boomer generation: Cohort differences in participation  in political discussions in nine European countries in the period 1976-2008. In: European Societies. </a:t>
            </a:r>
          </a:p>
          <a:p>
            <a:pPr>
              <a:spcBef>
                <a:spcPts val="0"/>
              </a:spcBef>
              <a:spcAft>
                <a:spcPts val="488"/>
              </a:spcAft>
              <a:defRPr/>
            </a:pPr>
            <a:r>
              <a:rPr lang="en-US" sz="1138" b="0" kern="0" dirty="0" err="1"/>
              <a:t>Reither</a:t>
            </a:r>
            <a:r>
              <a:rPr lang="en-US" sz="1138" b="0" kern="0" dirty="0"/>
              <a:t>, E. N., Masters, R. K., Yang, Y. C., Powers, D. A., Zheng, H., &amp; Land, K. C. (2015). Should age-period-cohort studies return  to the methodologies of the 1970s? Social Science &amp; Medicine.</a:t>
            </a:r>
          </a:p>
          <a:p>
            <a:pPr>
              <a:spcBef>
                <a:spcPts val="0"/>
              </a:spcBef>
              <a:spcAft>
                <a:spcPts val="488"/>
              </a:spcAft>
              <a:defRPr/>
            </a:pPr>
            <a:r>
              <a:rPr lang="en-US" sz="1138" b="0" kern="0" dirty="0"/>
              <a:t>Harper S. Invited commentary: A-P-C . . . It’s easy as 1-2-3! Am J </a:t>
            </a:r>
            <a:r>
              <a:rPr lang="en-US" sz="1138" b="0" kern="0" dirty="0" err="1"/>
              <a:t>Epidemiol</a:t>
            </a:r>
            <a:r>
              <a:rPr lang="en-US" sz="1138" b="0" kern="0" dirty="0"/>
              <a:t>. 2015 online publication </a:t>
            </a:r>
          </a:p>
          <a:p>
            <a:pPr>
              <a:spcBef>
                <a:spcPts val="0"/>
              </a:spcBef>
              <a:spcAft>
                <a:spcPts val="488"/>
              </a:spcAft>
              <a:defRPr/>
            </a:pPr>
            <a:r>
              <a:rPr lang="en-US" sz="1138" b="0" kern="0" dirty="0"/>
              <a:t>O’Brien RM, 2015, Model Misspecification when Eliminating a Factor in Age-Period-Cohort Models, ASA 2015 Chicago mimeo.</a:t>
            </a:r>
          </a:p>
          <a:p>
            <a:pPr>
              <a:spcBef>
                <a:spcPts val="0"/>
              </a:spcBef>
              <a:spcAft>
                <a:spcPts val="488"/>
              </a:spcAft>
              <a:defRPr/>
            </a:pPr>
            <a:endParaRPr lang="en-US" sz="1138" b="0" kern="0" dirty="0"/>
          </a:p>
          <a:p>
            <a:pPr>
              <a:spcBef>
                <a:spcPts val="0"/>
              </a:spcBef>
              <a:spcAft>
                <a:spcPts val="488"/>
              </a:spcAft>
              <a:defRPr/>
            </a:pPr>
            <a:endParaRPr lang="en-US" sz="1138" b="0" kern="0" dirty="0"/>
          </a:p>
        </p:txBody>
      </p:sp>
      <p:sp>
        <p:nvSpPr>
          <p:cNvPr id="18437" name="Slide Number Placeholder 3"/>
          <p:cNvSpPr>
            <a:spLocks noGrp="1"/>
          </p:cNvSpPr>
          <p:nvPr>
            <p:ph type="sldNum" sz="quarter" idx="4294967295"/>
          </p:nvPr>
        </p:nvSpPr>
        <p:spPr>
          <a:xfrm>
            <a:off x="7117358" y="796429"/>
            <a:ext cx="1671638" cy="371475"/>
          </a:xfrm>
          <a:prstGeom prst="rect">
            <a:avLst/>
          </a:prstGeom>
          <a:noFill/>
        </p:spPr>
        <p:txBody>
          <a:bodyPr/>
          <a:lstStyle>
            <a:lvl1pPr>
              <a:defRPr sz="1950">
                <a:solidFill>
                  <a:schemeClr val="tx1"/>
                </a:solidFill>
                <a:latin typeface="Times New Roman" pitchFamily="18" charset="0"/>
              </a:defRPr>
            </a:lvl1pPr>
            <a:lvl2pPr marL="603647" indent="-232172">
              <a:defRPr sz="1950">
                <a:solidFill>
                  <a:schemeClr val="tx1"/>
                </a:solidFill>
                <a:latin typeface="Times New Roman" pitchFamily="18" charset="0"/>
              </a:defRPr>
            </a:lvl2pPr>
            <a:lvl3pPr marL="928688" indent="-185738">
              <a:defRPr sz="1950">
                <a:solidFill>
                  <a:schemeClr val="tx1"/>
                </a:solidFill>
                <a:latin typeface="Times New Roman" pitchFamily="18" charset="0"/>
              </a:defRPr>
            </a:lvl3pPr>
            <a:lvl4pPr marL="1300163" indent="-185738">
              <a:defRPr sz="1950">
                <a:solidFill>
                  <a:schemeClr val="tx1"/>
                </a:solidFill>
                <a:latin typeface="Times New Roman" pitchFamily="18" charset="0"/>
              </a:defRPr>
            </a:lvl4pPr>
            <a:lvl5pPr marL="1671638" indent="-185738">
              <a:defRPr sz="1950">
                <a:solidFill>
                  <a:schemeClr val="tx1"/>
                </a:solidFill>
                <a:latin typeface="Times New Roman" pitchFamily="18" charset="0"/>
              </a:defRPr>
            </a:lvl5pPr>
            <a:lvl6pPr marL="2043113" indent="-185738" algn="ctr" eaLnBrk="0" fontAlgn="base" hangingPunct="0">
              <a:spcBef>
                <a:spcPct val="0"/>
              </a:spcBef>
              <a:spcAft>
                <a:spcPct val="0"/>
              </a:spcAft>
              <a:defRPr sz="1950">
                <a:solidFill>
                  <a:schemeClr val="tx1"/>
                </a:solidFill>
                <a:latin typeface="Times New Roman" pitchFamily="18" charset="0"/>
              </a:defRPr>
            </a:lvl6pPr>
            <a:lvl7pPr marL="2414588" indent="-185738" algn="ctr" eaLnBrk="0" fontAlgn="base" hangingPunct="0">
              <a:spcBef>
                <a:spcPct val="0"/>
              </a:spcBef>
              <a:spcAft>
                <a:spcPct val="0"/>
              </a:spcAft>
              <a:defRPr sz="1950">
                <a:solidFill>
                  <a:schemeClr val="tx1"/>
                </a:solidFill>
                <a:latin typeface="Times New Roman" pitchFamily="18" charset="0"/>
              </a:defRPr>
            </a:lvl7pPr>
            <a:lvl8pPr marL="2786063" indent="-185738" algn="ctr" eaLnBrk="0" fontAlgn="base" hangingPunct="0">
              <a:spcBef>
                <a:spcPct val="0"/>
              </a:spcBef>
              <a:spcAft>
                <a:spcPct val="0"/>
              </a:spcAft>
              <a:defRPr sz="1950">
                <a:solidFill>
                  <a:schemeClr val="tx1"/>
                </a:solidFill>
                <a:latin typeface="Times New Roman" pitchFamily="18" charset="0"/>
              </a:defRPr>
            </a:lvl8pPr>
            <a:lvl9pPr marL="3157538" indent="-185738" algn="ctr" eaLnBrk="0" fontAlgn="base" hangingPunct="0">
              <a:spcBef>
                <a:spcPct val="0"/>
              </a:spcBef>
              <a:spcAft>
                <a:spcPct val="0"/>
              </a:spcAft>
              <a:defRPr sz="1950">
                <a:solidFill>
                  <a:schemeClr val="tx1"/>
                </a:solidFill>
                <a:latin typeface="Times New Roman" pitchFamily="18" charset="0"/>
              </a:defRPr>
            </a:lvl9pPr>
          </a:lstStyle>
          <a:p>
            <a:fld id="{A8260712-4CA6-4692-BEE7-4DF5B86284FE}" type="slidenum">
              <a:rPr lang="fr-FR" altLang="en-US" sz="1138"/>
              <a:pPr/>
              <a:t>34</a:t>
            </a:fld>
            <a:endParaRPr lang="fr-FR" altLang="en-US" sz="1138"/>
          </a:p>
        </p:txBody>
      </p:sp>
      <p:sp>
        <p:nvSpPr>
          <p:cNvPr id="18438" name="Rectangle 4"/>
          <p:cNvSpPr>
            <a:spLocks noChangeArrowheads="1"/>
          </p:cNvSpPr>
          <p:nvPr/>
        </p:nvSpPr>
        <p:spPr bwMode="auto">
          <a:xfrm>
            <a:off x="4007546" y="831258"/>
            <a:ext cx="3144130"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sz="1950" b="1" dirty="0"/>
              <a:t>APC literature (2014-2015) </a:t>
            </a:r>
          </a:p>
        </p:txBody>
      </p:sp>
      <p:sp>
        <p:nvSpPr>
          <p:cNvPr id="18439" name="AutoShape 2" descr="data:image/jpeg;base64,/9j/4AAQSkZJRgABAQAAAQABAAD/2wBDAAoHBwgHBgoICAgLCgoLDhgQDg0NDh0VFhEYIx8lJCIfIiEmKzcvJik0KSEiMEExNDk7Pj4+JS5ESUM8SDc9Pjv/2wBDAQoLCw4NDhwQEBw7KCIoOzs7Ozs7Ozs7Ozs7Ozs7Ozs7Ozs7Ozs7Ozs7Ozs7Ozs7Ozs7Ozs7Ozs7Ozs7Ozs7Ozv/wAARCAFaAOEDASIAAhEBAxEB/8QAGwAAAgMBAQEAAAAAAAAAAAAAAAUCBAYDAQf/xABFEAABAwMCAgQLBwMDBAICAwABAgMEAAUREiEGMRNBUZEVIjVTVGFxcoGS0RQWMjOhscEHI1JCovA0YoLhJPFDcyWTsv/EABkBAAMBAQEAAAAAAAAAAAAAAAABBQIEA//EACwRAAIBAgYBBAEEAwEAAAAAAAABAgMREhMhMTJRBCJBYfChFCPB4TNxgZH/2gAMAwEAAhEDEQA/ANW664HVgOKACj11HpnPOK+an6OHWX20vF9wFwBRAA2zvUvuwz6Q53Cu+Nakl/RxOlUuZ7pnPOK+ajpnPOK+atD92GfSHO4Ufdhn0hzuFPOpfULKq/WZ7pnPOK+ajpnPOK+atD92GfSHO4Ufdhn0hzuFGdS+oMqqZ7pnPOK+ajpnPOK+atD92GfSHO4UHhlgD/qHO4UZ1L6gyqv1me6Zzzivmo6ZzzivmpmiHZXJaoaLy0qQnIU0HEFQxudvUKtM2CHIYQ+zMU42tIUhacEKB5EU86kvb8Cyqn1iLpnPOK+ajpXPOK+Y1oPu0x6Q53CuTvCyFnLcxaDpI3TnfvpZ9LoeVUEnSu+cX3mjpXPOL7zTNrhN8KHSXBWAonKRuRnYd3/DQjhF07LuBGnGClOdW/XvtS/UU+h5NTsWdM55xXzUdK75xfeavGxw/tht5vaPtZTlLWRrHI5057Aa6L4YbZW225dtK3SEtAjBUQCSBvucA/AGjPp9Bkz7FvSu+cX3mjpnPOK+ambPDTT7hWxdekQh4pWEgHBB3ScHYiuy7Pbm3C2u46VhSUFKlJBClfhHtPVTVal1+BZVTsTdM55xXzUdM55xXzU1kQLRFbW7IuqGkIX0alLWkAL56fb6q5uR7E0y0+5e2ENP56JanUBK8HBwevBp5tPr8Cyqnf5F3TOecV81HTOecV81M5cKzQNH2u7tMdINSOkcSnUO0Z6qup4bjrSFJkuEEZBAG9GdS6/AZVT6zP8ATOecV81HTOecV81aH7sM+kOdwo+7DPpDncKWdS+oeVV+sz3TOecV81HTOecV81aH7sM+kOdwo+7DPpDncKM6l9QZVUz3TOecV81HTOecV81aH7sM+kOdwo+7DHpDncKM6l9QZVX6yjRRRU07zSRf+kZ//Wn9q7Vxi/8ASM//AK0/tXatCCiivKACis1eb/KtN0uKgjp2ItvafSzsnUtTi0nxsE8gO6oDimY4IuYkdlSrg5De6R8hA0BRyFaevAxkerrzW8D3M4kajNeHcVl1cXOp8KqNtGiA26pH/wAhOpwtnBBTzTnmDgjHwrheuJ7nEiNtiIzElOth3UXtQA6QJwnxfGVg5I2x20YJMMSLlostytcUW4/YnIqFOaX8K6VQVnGRjGrJ3VnfsqpA4UuMC1vQm5oUl1mO3pLrmElOzhB6sjlgY23GKk9xW/BRKcWwXUt3QxMuOBOhOBuAE5O55YJ7TUrnxO+iDe1MtIaNvQoI0vDplEY30FJATvsTn2Vv1mfSLvAd/VdYMNcp0iNBRqkh9wI1pdznlhSinbB6jTKRwvNk3J2Qu4OdG486ooS+4kdGpsBKcA4GFDNd0cTLVxGu0/ZUaUuBrpA9lzJZDmooxsnfGc86WwuKpzNhZnykKlOi2pkLTkICllzT1J2P/MUevcPSXUWK9C72yWuchbcRpCHR0qwXToKVkjcHcgjly36sWrFZJlrkqdfmqfS4yErSpxSsrClHUM8vFIG3ZS6Zxu7Bta5TtvR0zcp1hbPTnfo+ZSdO+3bimCb/ADX7jc40S3NutQEAh0yMdKpTYWkAaT24zmk8bWoLCLneFroeLjem5LCUl0E/5FrCRpA0kBWyvGzkhRG1Ob1ZlXZ+3qD62kRX1OrLayhZBbUnYjluofDNSsl3N6tfhBDBZaWohnWTlaRtqIxtvnbsx21mLbxRdGrPc3ZDqJ0uIGlakrQWMKVjIUhOR2lKtxin63/zQPSv+luRwncxZHrfDnBC3Jjz4dU8sLAVnR4w5kHGc/vV57h+W9I6db7WoyIryuZ/K/F1dfVURxXjiCJalMMK6dAKnW3yoIUUFQxlICgcbHPwFcLXxJMnM2515ttCn5L7a0MuA4CELICsjY+KOsdR68UNztqHpO8nh6YX7fNYXHVJiPPuKaezoWHSSdwMgjbBxXC9cLTr8yx08hmK42xIbUI5UE5cKdPtG2/bUI/F8uVEgvphRmenmKjvByQdLeEFX4tOCfZkbc99u33mej6Gy02tTs6QwFyXw0hKW1H/AFBPM9Qx8aE5oHhJpsdzi3BqdFTAcUYSIzjToUEoKc7oIB233HXgb1o2gpLSQvTqAGrSMDPqpTbL6u4Xq4W5yMlowyNCg5qLiTtnlgbjlnNJ0X6dH4wkQ5MlUiOdZYZjaF6QlGcLTjWDnkc4OcVm0paP2HdI2NFZNjjCU9bG5KLUnpXZDTLbYlJIOsbEkDYjkQRU5HEsyAZ6nonSOsrjthrpgG0KWnJ8fSMAHrOfhSwS2HiRqa9rNscUuPXW2QlwUtJntFRV9oCyhQ1ZSAkHP4eZIHxGK0lZaa3GncKKKKQzK0UUVkYwb4hiMNIaU28VNpCThIxkfGpfeaF5t75R9azTv5y/eNQqlHxoNJnA680zUfeaF5t75R9aPvLC82/8o+tZpppb7qWmxqWo4Aq74DuPmP8Aen60pUaMdGxqrVeyG54jhE7tPfKPrXn3ign/APE92/hH1pT4CuPmB86frR4CuPmP96frSy6HYZlXobfeKD5l75R9aDxHBO5ae2/7R9aU+Arj6P8A70/WjwFcfRx86frRl0OwzKvQ2+8cHzT3yj60feKDnPRPfKPrSnwFcfR/96frR4CuPo4+dP1oy6HYZlXovsXe1R5Eh9uO8HJKwt04zqISEjr22SK7/eKD5p75R9aU+Arj6OPnT9aPAVx9H/3p+tGXQ7DMq9Db7xQfNPfKPrUXb9b3mVtLaf0rSUqwMHBGOeaV+Arj6OPnT9aPAVx9H/3p+tGXQ7DMq9DKNfLbEjNxmI7rbTSAhCQkYAAwBzrp94oHmnvlH1pT4CuPmB86frR4CuPmB86frRl0OwzKvQ2+8UDzT23/AGj60feKDjHRPfKPrSnwHcfRx84+tHgK4+jj50/WjLodhmVeht94oPmXvlH1o+8UE/8A4nvlH1pT4CuPo/8AvT9aPAVx9HHzp+tGXQ7DMq9DYcRwQcht7Puj60feKDnPRPfKPrSnwFcfRx84+tHgK4+jj50/WjLodjzKvQ2HEUEcmnh/4j60feKD5p75R9aU+Arj5gfOn60eArj6OPnT9aMuh2GZV6G33jg5/Ke+UfWpfeaF5t/5R9aT+Arj5gfOn60eA7j5j/en60suh2GZV6HH3mhebf8AlH1o+80Lzb/yj61nH2HIzxadTpWOYzmuVei8am1dGM+aG1FFFTCgLHfzl+8ahU3fzl+8ahVuPFEmW7Llp8qR/f8A4rZ9VYy0+VI/v/xWxWpKEFajhKRkk9Qrg8rmjs8fixbK4jtcS9sWZ6SEzZCdTbeknPPr5DkaaCvhV0XOvMi58bxFFKYU5tLOepI5H4eJt6zX0y8ccQrRw3Cu/RmQqclPQMoVgqJGTv6uVZqULYcOr/k9I1L3uamisEx/UaYm5QLdc+HJEJ+c8htOtzxQFKABGRvz5V1k/wBQJL1xmx7HY3bmzA/6h8OhAGOeBg55HurORU6HmRNwaT3jiqy2B5tq6TRHW6CpAKFKyM46garQON7FKtEW4vTmoiJOoJQ8oAhScah8MjvFY3jqfaZHGHDs6Q6y/bFIKlrI1oUjVvt106dHFPDJBKdldH0K1X+1XxtS7ZOakhP4gk4Un2pO4pjXx21Xaz2/j24Xq0oLVmjRSXOjRpSokAAJHVlWMCtNH/qNJSmJMuVhdhWuY4EMy+mCufIlOOX/AAZrU/Hkn6RRqL3N4aVQuJLXcLxKtMaRrlxBl1Gk7bgHfrwSKzU7+oklu9zLPbrC/OlRlYAbc2UBjJO23Oo23i6zx7tepMi0It8iG0FSn04KnDkDTyG+T8axkytqh41c3lFfOk/1RlIaanyuHJLVrdXpTKC8nuxj9aZXv+oCYdxj22zW5y7Snm0u6W1YASRkdRPLf40sipe1h5kRlb+KxP4wncPfYygw2uk6fpM6/wAO2Mbfi7eqtDXyvhC7of8A6j3y5zWVQAISlPIeOC1hTec91aPinjGCOE7jJs1xZfkNoSjLS8lvWrTq/U91bnRamopdGYz0uxhc+OuG7RLMWXckB5P4kNpUvT7dIOD6qcW+fFucNuZDeS8w6MoWnkaxfBHBNkPDMaZOgszZMxvpVrfSF6c8gM8tsfGrd34ggcCsQ7Ja4DkuS8SWIiFHYFR69zuc49h7KUqcW8MLtjUna8tjWynvs0V5/Tq6JCl4zjOBmlXCfEQ4osqbkIv2YFakdHr18uvOBSGBxwbq5NstztjtsniMtSG3FZCwEk7bDfG/fWW4Q4xm8P8ACP8AYsTsuIw+rp5PSaUoKiNhseojvrS8eTi9NdDLqK66PsNFY28f1CjQWbei3wnbhMuDSXWo6DghKhkZODv6vVUbT/UJMp+bBuNtct9wisre+zrVnpAlOogHA3xvyrzyZ2vY3jje1zaV5tXz+F/US5Xlgu27heS8wAsOOhzZJAJwMDfq76qf0iucx2HIguRHls61O/a1KJTqwkaPbjetOhJRbfsLMTaSH198rO+wftS6mN98rO+wftS6u+lwRwVOTG1FFFRyoLHfzl+8ahU3fzl+8ahVuPFEmW7Llp8qR/f/AIq/x7MmxeFJKLew69JkDoUhpBUUhX4jgerPxxVC0+VI/v8A8Vs8Z6q4vIeGomddBXg0fMbX/S6S5YGm375MjF9sLdioHiJURyIzv1d1ZtNuvyLFD1W2StywzVLDamlYW2sg5HaApBzjqVmvuWPVWf4u4be4hgtJiTnIUqOvW04knBPYcewUoeTLF6j0lSVtDBXviV3iPijhdRtUiCy3ObwqQnClqK0ZA9QwO+qSLO1w7d7pHvdlnzekVrhuRFLSlzc7EpPXkduN611v4N4gl8QQrrxPdI8oQN2G2E4yeonxR14PXyreY9ValXjC0Y7f2ZVNy1Zj+F+FrW/w8x9v4cZikrU4mO+ovFGrAzlQyCdI2pXxPYkq434bYjWwqgMjStKGctIGrkdsCvomPVRgV4KtJSxHq4JqxluMeGk3DhCXb7VGaZdJS4httIQFlJBxt6q+fwIMGXFgW1PCVyk3AEIkB591ppONtXPA7tq+0bV7ThXcY4RSppu5gOE7fIjf1Dv7zsV1plSAltxSTpVuORPPlSCVwzc7tfOLmmorqC9hbClpKUukOA4B5HIFfXceqvcDspryJKWL/X4Flq1j4/Jvl3uvB7HCLPDktM0JbYWpbZSgJSRg78jsM52G9dkwbh/T/imPcV29+4RHoaGFrYTqKVBCUn9U+rY19UlSo0FhUiW+1HaTjLjqwlIztzNTbW282lxtSVoUAUqScgg9YNa/UaWUdGLL+T5twoiVe+PrvcLlZno0WbCKOjfaISpOUAA5GCSBvWqufBlnk2Wbb4cGPDMtsJK2mwncHKScdhrRUEgc68pVW5XWhtQSVmfLLRxRxDwZF8CXSwSJYj5Sw8znCh1DOCCPXzHLFcrkq+pvVn44fs7q9KSh6KhB1tDKwNjvulWc9vtr6vtRgdlbz1e+HX3M5ftc+XMeEeL+MVX5NrkQoUKG42kvJwpwlCgB6zlXVnl669tVsmt/0cnxFQn0yVrWQyWyFnxk9XPqr6jgdlGPVQ672S0VvwGX8nyIQrrw3M4f4lTbHpbLcFDL7SUHW0dJB26tjXZLVz4t4lm8QC1vw4ceA402HUkLdJQoAY6z4x5eqvq2PVQB6qf6h721/gWV8mO/pvDkROCAzIjuMO9I6ShxBSrf1GuH9J4UqDwzIblxnY6zLUoJdQUkjSnfetzj1V4eVebqtqS7NqNrfBkr75Wd+H7UuphffKzvw/al9UqXBE+pyY2oooqMVBY7+cv3jUKm7+cv3jUKtx4oky3ZctPlWP7/APFbOsZafKsf3/4rZ1weVzR2ePxZ7RRRXKdIUUUUAFeV7VK73Jq0WmVcHt0R2isjONWOQ+J2ppXdkJuyPl3HvFM9vjJJt7732a0aC8ltZCSoqGc9vUN6+npvEDwU1c1yW24jqErS64rSMK5c/bXx2yNX+ZY7qtrhxc9F6JKpWvTggk5A9SiT8K7t3dcz+kM62v5S/bpDbZB56SsEfrkfCu+pQTUYr20/9OeM2m2fVmeI7LImiEzc4rkk8mkugk1Kdf7TbH0MTrhHjOufhQ44ATXzTiKy2+zw+EJcGOliQ4610jiBgrOEnJ7d6nw/Bst24y4iVxKW1yUPKDSH16RpyQSN98AJ9gryyI2xXdv7sbzHsaH+o1ygz+BLkmJLZfLS2g4G1hWn+4OeOXI91PeHLnBctcCCiWyqSiI2VMhYKx4o6udfI46IzfCfF7cJZXGTKjhlR/1I6VWD3YrSX2O7w+jh3jGGnIbYaZlpA/EkpAH6ZHy16SorCofP8GFN3xH0Z28W1iSuM7OjoeQkqU2p0BSQBkkjsxvS2Zd7VfrNPjwL5HbV0Kgp9t0ZZ/7uY2FYKzWJ3iWxXziG4SG4j9zVoYddOEJSFA4z1AkBPwrjElu223Xvh2dbILUtq1rP2qLjLiQNtWOec5ztXnkJN2eqNZj91ofQLNKg8O8LQxcL4zIaSCkS3HBhw6icA5OccvhTuFOi3GOJEOQ3IZOwW2oKFfJhY37rwbw1JhSYipMRDq0w5SwEupDhJIB58gD6jzrbf07u7V44dUtqAzB6B9TSmmB4hVsokfNWatKycr+5qE7uxq6KKK5j1CiiigAqJqVRNAGSvvlZ32D9qXUxvvlZ32D9qXVXpcETKnJjaiiioxUFjv5y/eNQqbv5y/eNQq3HiiTLdly0+VY/v/xWzrGWnyrH9/8AitnXB5XNHZ4/FntFFeVynSe15muKZbDklyMl1JeaAK0Z3API/oe6huWw5KdjIdSp5kJU4gHdIVnTn24PdQB2qndLVEvMFcGc30kdzGpGojODkcvXVzNFCdndAV4UGPbobUOK2GmGUhCEDqFKHuCbC+uYpyH/ANcrVIAcUAs6tWcZ7d/iadCS0ZJjdInpggLKM76SSM94oRIacecZQ4lTjWAtIO6cjIzWlKS2YmkyhN4btdxZhtSo+tEEgxxqI0EYA5HfkKpXfgXh+9zvts2CFPnGpaFFGvHLVjnWhzVZE5DlxehBKtbLaHCcbEKKgP8A/JpqclsxOKFDXA/DzMGVCbgBMeWpKnkBavGKTkde2DWZ/qC+p82vgq1pIVKUjWAc6W0/hH6Z/wDGt49PbYuEaEpKiuSlZSRyGnGc99WcDnitRqyjJSeonFNWQrVw3bHbA3ZHoyXIbaEoCDsduRyOvO+apwOBeH7bHksx4ZxLbLTqluKUpSD1ZzsPZTxyQ0y4024sJU8opbB/1HBOO4GvVSGkyEsFwB1SSsIzuQMAn9RWccrWuPChBM4C4emwo0R2EQ3FSUslDigpKSckZzuMmm1ptEKyQUwrewGWEknSN8nrJPWauFQAyTiq8Oe3MckoQlQMZ7oVZ6zpCtvV4wpOUmrN6BZJlqivM1UnXBuCuKlxKiZL4ZTp6iQTk+rxTWTRcorwcq9oAKialUTQBkr75Wd9g/al1Mb75Wd9g/al1V6XBEypyY2oooqMVBY7+cv3jUKm7+cv3jUKtx4oky3ZctPlWP7/APFbOsZafKsf3/4rZ1weVzR2ePxZ7Xh5V7Xlcp0mRnWx6XxZPmwHgxcIrDBaUrOhYOvLax/icD1jAPVSZfEc1N2ubsaM7FmPrhxHELQCphRDuSASArlsc4OR7K+hpYaS8t5LaQ4sAKWBuoDkCfie+uEi3QJPSpkRWXOnSEuBaAdYTkjPbjJ769VUXujzcejIN8SXq2Fa7iA/HbUqMklCEul0pCm9QQSASSU49aT1014fvVxu87oH2uh+wNdHN8XZUjOMJJ6sDVt/kmnTFqt8aMIzMNltoLDgQlAxqByFe3IBzVhDTbZUUISkrVqVgYye091KU4tbDSfZi7rLdg8UzeIBqXGtiWYr6Ebno1AqWcdeCps/A1Tj3CdZX5cp4pZmXdpmTokZKY5U6UHVy2QlbefYa3ghRkh4CO2A+cu+IP7hxjJ7dhjevH4EOSvU/GZdUUFvK0BR0nBKd+o4G3qpqorWsLCzHzL5eLTNNnVcGpjz/RBM0spSY+tRSdSRsRtt7d81zl3C52y5TI6ZyJUp37LG+0IaRqQD0yt0khOrqHVuNq1jNitMeI7Eat0dLD35jYbGF+3toTYbSiMuOm3Rgy4AFo6IYVgkjPbgkn40Y49BhZlW512ckx+kLa50ZMpDK39CdRDaCkrCCQk5OCM8t9s0/wCGLi7LtxbmPrcmMuFt4OtJbUFYBxhJwdiNxzFXE2e1Mspjpgxkt4UkILacHV+L256+2uTFhhRZkd+M2lhuOlehltICdSsZWfXgY+JpSlFrYaTQk4salzL3BTAWftFujuTkNjk4oKSkJPtBWKWJvDjl1a4sQhfQSW34sdpe2UIQVg47StCvhit8I7P2gyA0jpVJCC5p8YpBJAz2ZJ765rt8RxtptcZpSGVBTaSgEII5EdlONRJWsDjqfO7ldL3LsT7cqRqamRQ+FLbaToIWjZASolSPG5ncbdtNmFXa3vzZibmlTbVzaaea6Af3ytLKFKJ5p/FkAdnXWkbsVnj9Ilu3RUdNssBpPjDOcezO+KtmFFUlaTHbKXFhxYKB4yhjCj2kaRv6hTdRWskZUH2ZBN+uzUeJelzWXmJklLHg5LQBb1K07K5lY6wdufKuLU243BNhuUq4MuNzZyVoipbA6HxF7BXM4689fZWubstsanqntwI6ZSskuhsBWTzOe2oosVqblGSi3xkvKVr1hoZ1dvqNLHH2Q8L7FvDF0lyBJi3WQVTmVJUtBbSkJC86dJScKScHB59taKlQ4ctrbrBjxm2EMvdMW2kBIWsAhJPszkU1rzk03dG1f3Paia9rw0hmSvvlZ32D9qXUxvvlZ32D9qXVXpcETKnJjaiiioxUFjv5y/eNQqbv5y/eNQq3HiiTLdly0+VY/v8A8Vs6xlp8qx/f/itnXB5XNHZ4/FgTikSOLYC3GMMSgzJf+zsvlr+24vONjnOMjmQAerNPTuMVl0cL3ACFEVc2zBgykvso6D+4Qk5CVK1YwM4ziueOH3PeV/YsR+Mra+lp1aJDDD7K3mnnm9KVpQMqxvnYdo36q5M3Vu58R21SYsmPmO8tHTt6daTowRue47+qoL4ObetltgPSipuFHdYWUpwVhaNOR2Y51bt9nubVwiybhcWn0xWVNIQ0xo1Zx4xJJ38UcsCt+j2M+oW8RSXfvU1FU/dUsfYi5otwJVq14yQAdsVdVxVBt7QjrZuLv2cNNuuKZKlJUtI0BXWVHIGw588V3uVnuL17RdLdPZjLEboFJdYLgI1as/iGKj4AecbfL8pKnZEmO+tSW8DLejIAz16Phmi8LK4Wd9D0cVw8BJjTEyDIMf7P0WXNenXjY4wU75ziq54ihSZ8RRfmRXGlPJdilAGVJQFEL58gQQQcHNcLnaZbV9YkQ5Qbdlzi8CpvUlGmPowoZ3B0+rnXqeEHXJwnyZyVylqeU8UNYSdbYbASM7BIA7c0LAHqLPh6I+qNcFuzIkZLLjoDjYSh9ASk6iNzgZ25HnXY8TsJYS4u3z0KdWlDDamQFvFQJGkZ7Ac5xjrxUZXDaJkGLEdfIQxEXGUUjBOpKRkdn4a4uWW9PpYcfukZUuG4Fx3ExiEnYpUFjVvqCurGMUvQP1FSZdGLpxDYiy262qPPeZdQ6jSpKgwo47lDem3EtwdhWvo4p/8AmS1iPH9S1bav/EZV8KpxuGpKbixPlz0vPNzVyl6GtKTqZDekDJwBjPXVq58OR7zdWZNx0yIzDSktxlDYLJGVnffYYHxovG66DWxXt3EaWeH0yboVGVHdESSllOsl7UE7Af5ZBHvCpucYQI6i1Ijy2ZAdQ19nU1lZK86SMEgg6TvnbrxS268Motg12dYhtSZMYFpCNQQ4HRhYGew7jrxVa/Wa5Jmwbg7NbcnvT2GkKaYIbaQkLI8Ukk7qJO9bSg9TN5IZTbuzcpdvaDb8Z+PPw606kBaMsOkEcwc+rPKu0HiOI1FjR2Pt9zWI6HluJaBUlCvwqXyGT2DfblQ1w7KcmifOmtuyunS4eia0oCEtrQEgEk83Cck1yh8M3C06FWy4tIUuO0xI6ZjUFaBgKTgjBwTzyKz6LD9RZVxdASpJ6CWWFyBGRIDX9tbhVpwDnPPbOMVQgcTtPNpuNxffiBlqQpTPR4bWhC0p1dZyMge0mui+F7iptmGbm39gjzEyW0dAek2Xr0FWrGM+rPKpOcHpdihhyYpI6B9sKQnBBcdS4FD2FPxp/th6iwri6Cyh0yo0yKptsOht1nxloKgnKcE53I25jPKpOcVw2kuh2LLbebdQ10C2wFqKwSnG+MEA9fVjnVV3hm4XBzpbpcmnXW0JQyGWNCUjWlSiQSSSdAHYK73Th16a9Mdaej4lJbSpqQx0iCEauYyP8gcjGMUv2x+oetOB1pLmlSdQBwoYI9tSNVrZEMC2RoanVOlhpLZcVzVgYzVk15M0ZK++VnfYP2pdTG++VnfYP2pdVelwRNqcmNqKKKjFQWO/nL941Cpu/nL941CrceKJMt2XLT5Vj+//ABWzrGWnyrH9/wDitnXB5XNHZ4/FnteUE4rzVXKdJ7RUWnUvNJcQcpUMg1OgAryvaKAPKK9ooA8or2igDyivaKAPKMV7RQB5RXteUAFFGa9oA8or2igAqJqVRNAGSvvlZ32D9qXUxvvlZ32D9qXVXpcETKnJjaiiioxUFjv5y/eNQqbv5y/eNQq3HiiTLdly0+VY/v8A8Vs6xlp8qx/f/itnXB5XNHZ4/FlK6W7wnH6AuraSTupH4sYxsequEKzCGt9f2l5ZeCQd8adOeXefhgdVNCcV5nO1c12dFitbBi2MDPJAG9W6q23ycx7tWqT3AKKKKBhRRRQAUUUUAFeV7UVDIIoA9yO2jNImLPeGmkIN+cUUkHJZBzhODnJJ3O/OrC4F2Lylou+lO+lPQJIGc+vfq7vbTt8iuNcivFKCUkk4AG5pUbddCgarwrPjEkMgc9OOXZpV83qqmhM15w20S1SQggvvlIA5AaRnIJ6z7R66LBc5pl3h2R0iZIDOshIw34wxgEb554Pb1dezZdydbW3mG4GlEBTqlJAQMcyCc/p10oRaZaJDehcR0BQU4nokqUcEZydPt3yKcrgIdRlYR0g3RhIwg+zr+P6Vp2Erl4HavaXWyVrSYruzzOxT6v8An8HrpjWDQVE1KomgDJX3ys77B+1LqY33ys77B+1Lqr0uCJlTkxtRRRUYqCx385fvGoVN385fvGoVbjxRJluy5afKsf3/AOK2dYy0+VI/v/xWzrg8rmjs8fiylc4Ts1lKGnQ2QrJJB7OrBH/M1xg2t6It4rluKDiUJSlI0hGnPLnz/gUzzXmc1zXdrHRYrWsYtscZJwgbnrq3VW2+TmPcq1Q9wQUUUUhhRRRQAUUUUAFFFFABXle1zffRHZW86rShCSpR7AKAFHEN3MARorDiRIludGnbJSCDuB25wBXVmO+1FS20gMqUCSBuontJ9p7Sd+fOqUWQ22TeJmpbs1QTFbSkqIR1YAyd+ZxTEuSktqW2yltSubju59WEp5+zIrb00M7iqKDHcSk2d6Mh5zLjgkEKKjjxjg75329XKmciFJfS29HlPx1NnWlsqyHPUvOdj6t6Izc6LqclqEwKJUCgAKbGcgAdeB189uRq+y+0+jU2sKGcH1H19lJsEhXIXqcalteK6kEqSP8AUM4P0PYSOVMo8pqSyHW15SeYOxSewjqPqri80hLpSsDonjg9WlX/AL/5zpfco0dqE0iay4+A8SOg2JOdirt7T66FqPYd605xqHfRkEbGsowmzKt76RbZ4aGnLZCzq8Y45HqNaKAppcNpTTa20YwErSQoe0Gk1YE7mavnlZ34ftS+mF98rO/D9qX1WpcETanJjaiiioxUFjv5y/eNQqbv5y/eNQq3HiiTLdly0+VI/v8A8VprrPXbofTts9MrUE6BqyfYEgk91Zm1eVI/v/xT3iUsi0K+0KWlBWndCiDnPqBP6Vw+T/kR10OLJympN1tbKo75iOOoCtaCTpyOrlnftqMW2TGS/wBJc3j0gToIAJRjOcasjfIHLqqzaj//ABMQE5/spwck5GNjk71byDyrlb9jpKtrGLZHBUVEIAyeZ7quVVtvk5j3BVqh7jQUUUUgCiiigAooooAKKKKAPDWeu0lN1kNwYy0vMpWenShf41J/0ZHLfnn9cEUxvV0Rarep4jU4fFbR1qVVCy2nwbEUXsfaZilOPOBISUA74JHMjPPrJzWlormXq7DGIwelXJewXD4qVA7BO2w7BkfHAPs7py85rz/bT+EY5ntqs+4+6tuPDbSG+bizsNPYOvJ7cY2Pqq0FONpx0SQlI2CVfpyFIaKUlN2ElamXI4YB2Cwc4wnr+b9Ph59iXMZjvuL6OQhKSpbZwHCOo4xlO57OddY0kT8l1hxgJXs28BlWOvYkEVcW803gOOJRnlqIGd8fuR30XCxUbSuQwUlwKH4VIWnxknrGRj9vXXEXJyDDC7m0UK6QtpKPH1gAnVgcsgE13WtAcMuO4HE7B4IVkYHX7R+o+FWstupSoaVA7g86AFrfENvdYW6lTvic0FpQVzI/DjPUavRpCJUdD7YUErGRqSUn4g8q6BKcYCQPhXu3IUOwGSvvlZ34ftS+mF98rO/D9qX1VpcETanJjaiiio5UFjv5y/eNQqbv5y/eNQq3HiiTLdly0+VI/v8A8Vob6B4NJLnRhKgScgH2DKTv8Kz1p8qR/f8A4rQcQFAsz4U4pBI8QoOFauYxjr2rh8n/ACI66HFkVNSH7NGTBc0r6NOFLXoONOP9IIzy6sd1eQIVzjl7ppiCFJbDYypekgeNz3326+rPXVq0Y8Dwhq1f2Eb5Bz4o7KtkjFcrfsdNita8+DY4JydAyat1Vtvk5j3atUPcEFFFFIYUUUUAFFFFABUXFpbQpaiAlIySeoV7WU4pnuSVswozig2mQhLpQojpDn8v2dvd204q7sJux1YzdbqZ8gD7OxuyjG4HVkHkTzPIgBIPXTdpC0oXImlGpagEJAxpGfFB7TvUIMRDKAjXnozlxQxgq7B6h9PXVlKlPOleg6E7Iztv1mm3cSR1aQUI8Y+Md1b9dRP98lJHiDnn/VUHFPOLDTekD/WrPIdntP8Azqrqk9GAkowByxyrJokppC04UM9dKrlHQ8pCHYipyRkEaiNCcg5I/wBW6RtjPt3q+p1TxKGTpCSNSiP2+H/DVedONrZBRCkyvFKiGEalHf8AU700JnsOAmNH6OOoMoUckIJVv7VZ7Oyou2ZhcZMdDr7aA6pzxXTnJBGOew3zjlsK9jyulYVJ6FcXCiFIfGnV66k5dozEZMh8uNIWopGps5yATy7MAnPqo1DQrM8PtMNOtCZMKXTnCnSSnckYPPr7eoZzTCLH+zR0s9It3TnxlnKjv11Rb4ns7jXSiahI6gsFKlbkbA7ncHl2UwYfbksIeaJKFjIyCD3Gh39xaGVvvlZ34ftS+mF88rO/D9qX1WpcETqnJjaiiioxUFjv5y/eNQqbv5y/eNQq3HiiTLdly0+VI/v/AMVrpEZuSgId1YByNKykg+0GsjafKkf3/wCK2dcHlc0dnj8WUJrEpqAli2LDbiE6UFZyEjSQM5yTviq8Zi9Dpw7MZBUE9EVN6wnnqyAU9WOvmPhTfavDiua50WKtqCha4wWQVBAyQMAmrlVbb5PY92rVD3BBRRRSGFFFFABRXlULnc0wG8JHSPrH9toHc+s9g9f80AcbzcVsI+yxiftLqcpKdygctWP29dUrZADLaFhsOODCUA7gf9xz2fqcnsxRtUR0ypLr6i47IfUsLVlPi42xudtsA7DmRyGXZkLbbDNtYDy8hJOdDaRyyDg8vVn969HpojG+rLWjpT0QVlKfxnnn1e3t/wDddXXCjS20MrVyHYO2q5EpKA2lxtC1DYJSVEHr3P7kfDqqLEB2O2suXKQtSlFRUrRt/trBoutthpAAOe0nmT21z1mScI/K/wAgfxez1VSMSVLwRcJTTaVA7pbysY7NOw9u+1dC0824G27g8tYwdCkN4A9eEjagC4vo228kJCR8KWXG5ohgdKp5pJSpWEIClEDsHVy/UV1bjyo4Lsqc2tWSQpTWAnPUPGqldbpOilCWUZCiSSGMnGDyBVz9vqppXYF2BMjSI32hCSEhRTl3ZWevnU5VwhsMIdmJKElZCdbZJzgns22BqtAnLlsh1Day4CRpcbwvq/7sDny2/Spy3J6GEKMJiQ70xwArZKcHCt+vkPjRbUVznHvtjdjuOMPNBpOCv+2U53I5Eb7imUZ9iTHQ7HUlTSh4pTy7KXNSJ2hba7e2kkgpWkp0f+WSDn2A0whlwxWy60hlwjKkIOQDSY0Zi+eVnfh+1L6YXzys78P2pfVWlwRMqcmNqKKKjlUWO/nL941Cpu/nL941CrceKJMt2XLT5Vj+/wDxWzrGWnyrH9/+K2dcHlc0dnj8WcpXS/ZnSwMu6Do5fixtz9dL4ZvClPF9DSRpR0QUc74OrOPh+vVTWvNq5bnQyta8+DI+rGrQM4q3VS2+TmPdq1mh7jR7RXmRQVAcyKACjNLrhf7ZbcCRLRrJwG0HUsn2DekIvd64g+0s2uCuK0250fTOKGVbA59QwerPwrSg3qZckhnfuJWLO2hKEpffW6lvRr0hGrrUer2ddLYxk3B1a0tdO4R4y3BpaJOBvucgb7DbYjOc56DhByS2yJcoFTbocPiZCsdXVjbv681oWoLLTYRgqSNgDyx2Y5VpuKWgtW9RTAhNIfeU5MM19bhLijuhs7eKEj4c6ZKecbQlMWI4vUrGThIT6zkg91XEoQgYSkJHqFe1hu5pIroS6lRw0jJ5qK9z+lcktTlqUp1bCSFkoASVADqzy39dXaKQyo41PVpCZLCRq8b+ydx6vGroxFLKQkPKI7MD/wC+813r2gCmi3hDinDJfWokkFRB0g74G3KpuwkPJSlx10hKtWysZ9RxzHqqzRQBV+wMjkp4DsDy8d2a4ybNFlRhHcLugLK9nVZyQRzznr76YUUAK4nD8GG0ptvplJWAFdI8pWQOXM+ursaM3EYSy2VaE5xqUSe813qJobbFYyN98rO/D9qX0wvvlZ34ftS+q9LgibU5MbUUUVGKgsd/OX7xqFTd/OX7xqFW48USZbsuWnyrH9/+K2dYy0+VY/v/AMVs64PK5o7PH4s9pch65KlykdC0Gk6egUo41c9WcZ9XV10xrzArlOkThdwFkji3GN9p8TUH1HRpz43LfOM4q1m4HR/eiD/LxVHPs3FU7yxbI6Gy/CQdbgVqQyg5KSFYOe3GKtx4dtkxm5DcKPodQFpyykbEZHVWjJTahXpbzxkXxsMqcJbSxGSlSU4G2VEj9OuoSuGY05CETLncH0pWlWDI0g4PIhIAx8K8tjVpemSUogoCn1lzS40gadOGyAOfNIPZ41dbmLNBXHafisJXIdCW0pZT4yuYHqzjHxp3aegW0LcG02u2JIhRI7GeZQkAq9p5mrgUgf6h31TYh21+Oh9EJjQtIUMtJGx37KoWpNmmOOiNEZcSpSlhamkgHfBA6+rs66y9dWGw91p/yHfRrT/kO+kt2jWtlLDTkFoFx1KklDaBkpIVp3xzxjb11cYh2yRFbktwo5bcQFpJZTuCM9lFhl7Wn/Id9GtP+Q76S2xFqlOuoRb20qKis9I23seRGxPLbv7ajdxZYTkdD8VlKysLQlLKfG3AA+JUP/oE0W1sFx5rT/kO+jWn/Id9Um4dsdjpfRDjltaQoHoRyxnsqnbUWmYVBmEyQrLgUptG+TggAb7GiwDnWn/Id9GtP+Q76R3RFrhuMdNbkEa9QU2ygjPLBGc9Y3xjlV4QrepgPIgMKBTqADKcmiwF7pE/5Dvo6RP+Q76SWiNbHA6wm3oSpK1OkOtN58dRVgYJ2GcZry6ItEZ+Mw5BbLi16kJbZR4xHVviiwXHmtP+Q76Nae0D40rmJtEK3mc7CY6EAHxWUk74A/eoW+PaFlbCY0fpA654ikI1fizyGdt+6iwDfWn/ACHfXgUDyINV/Blv9Bj/AP8AUn6V1ZjMRwQwy20DzCEgZ7qQGVvnlZ34ftS+mF98rO/D9qX1XpcETanJjaiiioxUFjv5y/eNQqbv5y/eNQq3HiiTLdly0+VI/v8A8Vs6xVucQ1cGXHFBKUqySeqtT4WgelI764vJi3JWR1+PJKOpcoqn4WgelI76PC0D0pHfXLgl0dGOPZ3fix5OOnYbdwCBrSDgHmN+2ppSEpCUgJA2AHVVXwtA9KR30eFoHpSO+jDLoMUezqzCjRiCxGZaIGkFCAnbOcbeupPRmXwkPNNuBJynWkHBxjr9RPfXDwtA9KR30eFoHpSO+jDLoMUey0lAQkJSAEgYAA2FQbisMrUtpltCl/iKUgFXtrh4WgelI76PC0D0pHfRhl0GKPZ2eisSCC8w26UggFaAcA866hICNGBpxjGNsVU8LQPSkd9HhaB6UjvowS6DFHs7MxI0ZRLEdtsnYlCAnPdSu53a2R5am57CFBCMJWpAVuSAU+rmg+vPqq94WgelI76g5PtbydLrzK05zhQyM01GXuhOUeztClMzojchgHonE5TqGNvZU2YceOSWGGmieZQgDPd7T31xF0t45Sm++jwtA9KR30sEugxR7LDrDTww62hY5YUnP/OQ7qlpAGABgbAYqr4WgelI76PC0D0pHfRgl0PFHs7tRmWCS0y22VABRSkDOBgZ9lePRI8g/wB9ht3bHjoCtvjXHwtA9KR30eFoHpSO+jDLoMUeyw6y282W3W0OIPNK05B+FDcdpr8tpCOZ8VIG551X8LQPSkd9HhaB6UjvowS6DFHsuUGqfhaB6Ujvo8KwPSm++jBLoMcezOXzys77B+1L6u3d5t+4uONLC0EDBHsqlVWnwRNnyY2oooqMVRY7+cv3jUKm7+cv3jUKtx4oky3YUUUUxBRRXaO0l5RbKglZHiEnbPrpN2VwSucaKsLjEqKmvwEZSFEZKeWcV4qG6nOrSAMgnUMAg/8AsUscTWFnCva6BsNvht/IHWQeWeuuq4agtLScawQlRKhgqPUKHNIWFlWiu/2R3AOE+N1ah7Kg40psJUSkpVnBByDRiTDCznRXf7I6TgBOQcHxhscE791SaiqL6ArTpKkjdX4s4O3woxx7DCytRVqLFTILwyQUJyMe3s69qgIy3QXGUeJvgE7kDnSxxuPCzhRXdUR1Cik6RgkK8YbY55r37E/pJ0jbPX2c6eOPYsLK9FW34fRJISQooUrO+5AxXNCW0Mh5xJXqUUhIVjkATnvpKaaugwtbnCipKKSo6QQOoE5xXZUfKvE2SEJUSo7DIFacktws2V6K7mI8AdhkZ21DJxzr1yP0UdRVp1hzScHONjtSxoMLK9FFFaEFFFFADaiiioZXFjv5y/eNQqbv5y/eNQq3HiiTLdhRRRTEFSQstrC08xUaKAOyZKwgJ0pyE6dRG+M5xXRuVkLQ9ulWT+HrJBOe6qtFZcIseJnWQ4HX1LTsDy2x1VNMx0OdIQlStesZHI9tV6KMKtYLssIlLDqVK5DAOB1A5ryQ6haG0NjARnfGOdcKKMCvcMTsWDLc3wlCSo5UQNycEfya8TKWkpOlKtJBTkciBj+BXGvKMEQxM6IeWgLCTjXjJHVvmuhmu4UMJ3z1cs86r0UOKYYmdlSXF6ySPHKlH2nnUjMdUkpUEnOcHHLNV6KMEegxM7KkuLUonGTnPx51FDpQkoKUrQd9Kh1/xXOinhVrCuyS16zulI3zsMV1+1KIwUIIKQk7HcDlXCihxTC7O6pbqlatgfG5DHPnXjslbySFBI1K1KIG5NcaKWFDuwooorQgooooAbUUUVDK4sd/OX7xqFTd/OX7xqFW48USZbsKKKKYgooooAKKKKACiiigAqw0hYQFNtlbiskYTnSB14/5yqvVyLLShgsnGrOU+PpyBvjPtrFRtI1DfU7CLJbb1ylKKVEDQfHP/r21wQwnDmhPSqBTpQeekjOdvh30OyZEhRLroaRyO+AB2dp9lcRIiLWsuEjOAgg8hyH8V5K/uzbsXDFYLCVIGpzRnQDzOE7fqTt2VxZQxoeU8nSUkAAE5GQf5xzrkXIIKTlWP9WSOWPrXnSwlYyVchyUN9qavbcC0LcgqIS+ThZRsgnlVaQx0BSNWdSc7jGK8K4eSAT2DJ9Yx/NSIjaVYLmceKDinFu+4mlY4UV7Xlex5hRRRQAUUUUAFFFFABRRRQA2oooqGVxY7+cv3jUKaFpsnJQkk+qvOib82n5RVSNXRaE50tdxZRTPom/Np+UUdE35tPyinnfAsr5FlFM+ib82n5RR0Tfm0/KKM74DK+RZRTPom/Np+UUdE35tPyijO+AyvkWUUz6JvzaflFHRN+bT8oozvgMr5KCA2UL1qIVjxduZr3oorgw6TunBwTnOf/ur3RN+bT8oo6JvzaflFZdS5pQt7i1EK3tqBBdVgg79W5z/AM9depg25GQVOLCcafgM7f8AlTHom/Np7qOib82n5RWbx6NWfYuEWEQ+jcII8Tnv/wAwK8ahwOjAWFg7ZAJPLP8A6pl0Tfm0/KKOib82n5RRiXQsL7FjkSKcOJIKwQrr543/AFq0tMPUdKjjIxz5bZ/n9Ks9E35tPyijom/Np+UU1OwYL7lJwMdGdB8fUNt8Yx9c1xpn0Tfm0/KKOib82n5RWlVt7GXT+RZRTPom/Np+UUdE35tPyinnfAsr5FlFM+ib82n5RR0Tfm0/KKM74DK+RZRTPom/Np+UUdE35tPyijO+AyvkWUUz6JvzaflFHRN+bT8oozvgMr5J0UUVKKR//9k="/>
          <p:cNvSpPr>
            <a:spLocks noChangeAspect="1" noChangeArrowheads="1"/>
          </p:cNvSpPr>
          <p:nvPr/>
        </p:nvSpPr>
        <p:spPr bwMode="auto">
          <a:xfrm>
            <a:off x="4928493" y="494605"/>
            <a:ext cx="247650" cy="24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sz="1950"/>
          </a:p>
        </p:txBody>
      </p:sp>
      <p:pic>
        <p:nvPicPr>
          <p:cNvPr id="1844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4635" y="737701"/>
            <a:ext cx="1741289" cy="2677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6" name="Picture 2" descr="http://images.tandf.co.uk/common/jackets/amazon/978146655/97814665515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0946" y="3390571"/>
            <a:ext cx="1824332" cy="280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5246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bwMode="auto">
          <a:xfrm>
            <a:off x="1208585" y="1264259"/>
            <a:ext cx="5806049" cy="4246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4474" tIns="32237" rIns="64474" bIns="32237"/>
          <a:lstStyle>
            <a:lvl1pPr marL="342900" indent="-342900" algn="l" defTabSz="957263" rtl="0" eaLnBrk="0" fontAlgn="base" hangingPunct="0">
              <a:spcBef>
                <a:spcPct val="20000"/>
              </a:spcBef>
              <a:spcAft>
                <a:spcPct val="100000"/>
              </a:spcAft>
              <a:tabLst>
                <a:tab pos="741363" algn="l"/>
              </a:tabLst>
              <a:defRPr sz="1900" b="1">
                <a:solidFill>
                  <a:schemeClr val="tx1"/>
                </a:solidFill>
                <a:latin typeface="+mn-lt"/>
                <a:ea typeface="+mn-ea"/>
                <a:cs typeface="+mn-cs"/>
              </a:defRPr>
            </a:lvl1pPr>
            <a:lvl2pPr marL="249238" indent="-84138" algn="l" defTabSz="957263" rtl="0" eaLnBrk="0" fontAlgn="base" hangingPunct="0">
              <a:spcBef>
                <a:spcPct val="20000"/>
              </a:spcBef>
              <a:spcAft>
                <a:spcPct val="0"/>
              </a:spcAft>
              <a:buClr>
                <a:schemeClr val="tx1"/>
              </a:buClr>
              <a:buFont typeface="Zapf Dingbats" charset="2"/>
              <a:buChar char="l"/>
              <a:tabLst>
                <a:tab pos="741363" algn="l"/>
              </a:tabLst>
              <a:defRPr sz="1700" b="1">
                <a:solidFill>
                  <a:schemeClr val="tx1"/>
                </a:solidFill>
                <a:latin typeface="+mn-lt"/>
              </a:defRPr>
            </a:lvl2pPr>
            <a:lvl3pPr marL="582613" indent="-168275" algn="l" defTabSz="957263" rtl="0" eaLnBrk="0" fontAlgn="base" hangingPunct="0">
              <a:spcBef>
                <a:spcPct val="20000"/>
              </a:spcBef>
              <a:spcAft>
                <a:spcPct val="0"/>
              </a:spcAft>
              <a:buClr>
                <a:schemeClr val="tx1"/>
              </a:buClr>
              <a:buFont typeface="Zapf Dingbats" charset="2"/>
              <a:buChar char="l"/>
              <a:tabLst>
                <a:tab pos="741363" algn="l"/>
              </a:tabLst>
              <a:defRPr sz="1300" b="1">
                <a:solidFill>
                  <a:schemeClr val="tx1"/>
                </a:solidFill>
                <a:latin typeface="+mn-lt"/>
              </a:defRPr>
            </a:lvl3pPr>
            <a:lvl4pPr marL="747713" indent="623888" algn="l" defTabSz="957263" rtl="0" eaLnBrk="0" fontAlgn="base" hangingPunct="0">
              <a:spcBef>
                <a:spcPct val="20000"/>
              </a:spcBef>
              <a:spcAft>
                <a:spcPct val="0"/>
              </a:spcAft>
              <a:tabLst>
                <a:tab pos="741363" algn="l"/>
              </a:tabLst>
              <a:defRPr sz="1300">
                <a:solidFill>
                  <a:schemeClr val="tx1"/>
                </a:solidFill>
                <a:latin typeface="+mn-lt"/>
              </a:defRPr>
            </a:lvl4pPr>
            <a:lvl5pPr marL="995363" indent="74613" algn="l" defTabSz="957263" rtl="0" eaLnBrk="0" fontAlgn="base" hangingPunct="0">
              <a:spcBef>
                <a:spcPct val="20000"/>
              </a:spcBef>
              <a:spcAft>
                <a:spcPct val="0"/>
              </a:spcAft>
              <a:tabLst>
                <a:tab pos="741363" algn="l"/>
              </a:tabLst>
              <a:defRPr sz="1100">
                <a:solidFill>
                  <a:schemeClr val="tx1"/>
                </a:solidFill>
                <a:latin typeface="+mn-lt"/>
              </a:defRPr>
            </a:lvl5pPr>
            <a:lvl6pPr marL="1452563" indent="74613" algn="l" defTabSz="957263" rtl="0" eaLnBrk="0" fontAlgn="base" hangingPunct="0">
              <a:spcBef>
                <a:spcPct val="20000"/>
              </a:spcBef>
              <a:spcAft>
                <a:spcPct val="0"/>
              </a:spcAft>
              <a:tabLst>
                <a:tab pos="741363" algn="l"/>
              </a:tabLst>
              <a:defRPr sz="1100">
                <a:solidFill>
                  <a:schemeClr val="tx1"/>
                </a:solidFill>
                <a:latin typeface="+mn-lt"/>
              </a:defRPr>
            </a:lvl6pPr>
            <a:lvl7pPr marL="1909763" indent="74613" algn="l" defTabSz="957263" rtl="0" eaLnBrk="0" fontAlgn="base" hangingPunct="0">
              <a:spcBef>
                <a:spcPct val="20000"/>
              </a:spcBef>
              <a:spcAft>
                <a:spcPct val="0"/>
              </a:spcAft>
              <a:tabLst>
                <a:tab pos="741363" algn="l"/>
              </a:tabLst>
              <a:defRPr sz="1100">
                <a:solidFill>
                  <a:schemeClr val="tx1"/>
                </a:solidFill>
                <a:latin typeface="+mn-lt"/>
              </a:defRPr>
            </a:lvl7pPr>
            <a:lvl8pPr marL="2366963" indent="74613" algn="l" defTabSz="957263" rtl="0" eaLnBrk="0" fontAlgn="base" hangingPunct="0">
              <a:spcBef>
                <a:spcPct val="20000"/>
              </a:spcBef>
              <a:spcAft>
                <a:spcPct val="0"/>
              </a:spcAft>
              <a:tabLst>
                <a:tab pos="741363" algn="l"/>
              </a:tabLst>
              <a:defRPr sz="1100">
                <a:solidFill>
                  <a:schemeClr val="tx1"/>
                </a:solidFill>
                <a:latin typeface="+mn-lt"/>
              </a:defRPr>
            </a:lvl8pPr>
            <a:lvl9pPr marL="2824163" indent="74613" algn="l" defTabSz="957263" rtl="0" eaLnBrk="0" fontAlgn="base" hangingPunct="0">
              <a:spcBef>
                <a:spcPct val="20000"/>
              </a:spcBef>
              <a:spcAft>
                <a:spcPct val="0"/>
              </a:spcAft>
              <a:tabLst>
                <a:tab pos="741363" algn="l"/>
              </a:tabLst>
              <a:defRPr sz="1100">
                <a:solidFill>
                  <a:schemeClr val="tx1"/>
                </a:solidFill>
                <a:latin typeface="+mn-lt"/>
              </a:defRPr>
            </a:lvl9pPr>
          </a:lstStyle>
          <a:p>
            <a:pPr>
              <a:spcBef>
                <a:spcPts val="0"/>
              </a:spcBef>
              <a:spcAft>
                <a:spcPts val="488"/>
              </a:spcAft>
              <a:defRPr/>
            </a:pPr>
            <a:r>
              <a:rPr lang="en-GB" sz="1138" dirty="0"/>
              <a:t>Chauvel, L. and M. </a:t>
            </a:r>
            <a:r>
              <a:rPr lang="en-GB" sz="1138" dirty="0" err="1"/>
              <a:t>Schröder</a:t>
            </a:r>
            <a:r>
              <a:rPr lang="en-GB" sz="1138" dirty="0"/>
              <a:t>. 2015. The impact of cohort membership on disposable incomes in West Germany, France, and the United States. European Sociological Review, 31:298-311.</a:t>
            </a:r>
          </a:p>
          <a:p>
            <a:pPr>
              <a:spcBef>
                <a:spcPts val="0"/>
              </a:spcBef>
              <a:spcAft>
                <a:spcPts val="488"/>
              </a:spcAft>
              <a:defRPr/>
            </a:pPr>
            <a:r>
              <a:rPr lang="en-US" sz="1138" b="0" kern="0" dirty="0" err="1"/>
              <a:t>Reither</a:t>
            </a:r>
            <a:r>
              <a:rPr lang="en-US" sz="1138" b="0" kern="0" dirty="0"/>
              <a:t>, E. N., Masters, R. K., Yang, Y. C., Powers, D. A., Zheng, H., &amp; Land, K. C. (2015). Should age-period-cohort studies return  to the methodologies of the 1970s? Social Science &amp; Medicine.</a:t>
            </a:r>
          </a:p>
          <a:p>
            <a:pPr>
              <a:spcBef>
                <a:spcPts val="0"/>
              </a:spcBef>
              <a:spcAft>
                <a:spcPts val="488"/>
              </a:spcAft>
              <a:defRPr/>
            </a:pPr>
            <a:r>
              <a:rPr lang="en-US" sz="1138" b="0" kern="0" dirty="0"/>
              <a:t>Harper S. Invited commentary: A-P-C . . . It’s easy as 1-2-3! Am J </a:t>
            </a:r>
            <a:r>
              <a:rPr lang="en-US" sz="1138" b="0" kern="0" dirty="0" err="1"/>
              <a:t>Epidemiol</a:t>
            </a:r>
            <a:r>
              <a:rPr lang="en-US" sz="1138" b="0" kern="0" dirty="0"/>
              <a:t>. 2015 online publication </a:t>
            </a:r>
          </a:p>
          <a:p>
            <a:pPr>
              <a:spcBef>
                <a:spcPts val="0"/>
              </a:spcBef>
              <a:spcAft>
                <a:spcPts val="488"/>
              </a:spcAft>
              <a:defRPr/>
            </a:pPr>
            <a:r>
              <a:rPr lang="en-US" sz="1138" b="0" kern="0" dirty="0" err="1"/>
              <a:t>Lindahl</a:t>
            </a:r>
            <a:r>
              <a:rPr lang="en-US" sz="1138" b="0" kern="0" dirty="0"/>
              <a:t>-Jacobsen, R., Rau, R., </a:t>
            </a:r>
            <a:r>
              <a:rPr lang="en-US" sz="1138" b="0" kern="0" dirty="0" err="1"/>
              <a:t>Jeune</a:t>
            </a:r>
            <a:r>
              <a:rPr lang="en-US" sz="1138" b="0" kern="0" dirty="0"/>
              <a:t>, B., </a:t>
            </a:r>
            <a:r>
              <a:rPr lang="en-US" sz="1138" b="0" kern="0" dirty="0" err="1"/>
              <a:t>Canudas-Romo</a:t>
            </a:r>
            <a:r>
              <a:rPr lang="en-US" sz="1138" b="0" kern="0" dirty="0"/>
              <a:t>, V., </a:t>
            </a:r>
            <a:r>
              <a:rPr lang="en-US" sz="1138" b="0" kern="0" dirty="0" err="1"/>
              <a:t>Lenart</a:t>
            </a:r>
            <a:r>
              <a:rPr lang="en-US" sz="1138" b="0" kern="0" dirty="0"/>
              <a:t>, A., Christensen, K., &amp; </a:t>
            </a:r>
            <a:r>
              <a:rPr lang="en-US" sz="1138" b="0" kern="0" dirty="0" err="1"/>
              <a:t>Vaupel</a:t>
            </a:r>
            <a:r>
              <a:rPr lang="en-US" sz="1138" b="0" kern="0" dirty="0"/>
              <a:t>, J. W. (2016). Rise, stagnation, and rise of Danish women’s life expectancy. Proceedings of the National Academy of Sciences, 113(15), 4015-4020. </a:t>
            </a:r>
          </a:p>
          <a:p>
            <a:pPr>
              <a:spcBef>
                <a:spcPts val="0"/>
              </a:spcBef>
              <a:spcAft>
                <a:spcPts val="488"/>
              </a:spcAft>
              <a:defRPr/>
            </a:pPr>
            <a:r>
              <a:rPr lang="en-US" sz="1138" b="0" kern="0" dirty="0"/>
              <a:t>Chauvel, L., </a:t>
            </a:r>
            <a:r>
              <a:rPr lang="en-US" sz="1138" b="0" kern="0" dirty="0" err="1"/>
              <a:t>Leist</a:t>
            </a:r>
            <a:r>
              <a:rPr lang="en-US" sz="1138" b="0" kern="0" dirty="0"/>
              <a:t>, A. K., &amp; Smith, H. L. (2016). Cohort factors impinging on suicide rates in the United States, 1990-2010. Annual Meeting of the Population Association of America, March 31 - April 2, 2016, Washington, DC. Full paper available at http://orbilu.uni.lu/handle/10993/25339. </a:t>
            </a:r>
          </a:p>
          <a:p>
            <a:pPr>
              <a:spcBef>
                <a:spcPts val="0"/>
              </a:spcBef>
              <a:spcAft>
                <a:spcPts val="488"/>
              </a:spcAft>
              <a:defRPr/>
            </a:pPr>
            <a:r>
              <a:rPr lang="en-US" sz="1138" b="0" kern="0" dirty="0"/>
              <a:t>Chauvel L, </a:t>
            </a:r>
            <a:r>
              <a:rPr lang="en-US" sz="1138" b="0" kern="0" dirty="0" err="1"/>
              <a:t>Leist</a:t>
            </a:r>
            <a:r>
              <a:rPr lang="en-US" sz="1138" b="0" kern="0" dirty="0"/>
              <a:t> AK, </a:t>
            </a:r>
            <a:r>
              <a:rPr lang="en-US" sz="1138" b="0" kern="0" dirty="0" err="1"/>
              <a:t>Ponomarenko</a:t>
            </a:r>
            <a:r>
              <a:rPr lang="en-US" sz="1138" b="0" kern="0" dirty="0"/>
              <a:t> V (2016) Testing Persistence of Cohort Effects in the Epidemiology of Suicide: an Age-Period-Cohort Hysteresis Model. </a:t>
            </a:r>
            <a:br>
              <a:rPr lang="en-US" sz="1138" b="0" kern="0" dirty="0"/>
            </a:br>
            <a:r>
              <a:rPr lang="en-US" sz="1138" b="0" kern="0" dirty="0" err="1"/>
              <a:t>PLoS</a:t>
            </a:r>
            <a:r>
              <a:rPr lang="en-US" sz="1138" b="0" kern="0" dirty="0"/>
              <a:t> ONE 11(7): e0158538. doi:10.1371/journal.pone.0158538</a:t>
            </a:r>
          </a:p>
          <a:p>
            <a:pPr>
              <a:spcBef>
                <a:spcPts val="0"/>
              </a:spcBef>
              <a:spcAft>
                <a:spcPts val="488"/>
              </a:spcAft>
              <a:defRPr/>
            </a:pPr>
            <a:r>
              <a:rPr lang="en-US" sz="1138" b="0" kern="0" dirty="0"/>
              <a:t>Bell, A. and K. Jones. 2017. The hierarchical age–period–cohort model: Why does it find the results that it finds? Quality &amp; Quantity: 1-17.</a:t>
            </a:r>
          </a:p>
        </p:txBody>
      </p:sp>
      <p:sp>
        <p:nvSpPr>
          <p:cNvPr id="18437" name="Slide Number Placeholder 3"/>
          <p:cNvSpPr>
            <a:spLocks noGrp="1"/>
          </p:cNvSpPr>
          <p:nvPr>
            <p:ph type="sldNum" sz="quarter" idx="4294967295"/>
          </p:nvPr>
        </p:nvSpPr>
        <p:spPr>
          <a:xfrm>
            <a:off x="7117358" y="796429"/>
            <a:ext cx="1671638" cy="371475"/>
          </a:xfrm>
          <a:prstGeom prst="rect">
            <a:avLst/>
          </a:prstGeom>
          <a:noFill/>
        </p:spPr>
        <p:txBody>
          <a:bodyPr/>
          <a:lstStyle>
            <a:lvl1pPr>
              <a:defRPr sz="1950">
                <a:solidFill>
                  <a:schemeClr val="tx1"/>
                </a:solidFill>
                <a:latin typeface="Times New Roman" pitchFamily="18" charset="0"/>
              </a:defRPr>
            </a:lvl1pPr>
            <a:lvl2pPr marL="603647" indent="-232172">
              <a:defRPr sz="1950">
                <a:solidFill>
                  <a:schemeClr val="tx1"/>
                </a:solidFill>
                <a:latin typeface="Times New Roman" pitchFamily="18" charset="0"/>
              </a:defRPr>
            </a:lvl2pPr>
            <a:lvl3pPr marL="928688" indent="-185738">
              <a:defRPr sz="1950">
                <a:solidFill>
                  <a:schemeClr val="tx1"/>
                </a:solidFill>
                <a:latin typeface="Times New Roman" pitchFamily="18" charset="0"/>
              </a:defRPr>
            </a:lvl3pPr>
            <a:lvl4pPr marL="1300163" indent="-185738">
              <a:defRPr sz="1950">
                <a:solidFill>
                  <a:schemeClr val="tx1"/>
                </a:solidFill>
                <a:latin typeface="Times New Roman" pitchFamily="18" charset="0"/>
              </a:defRPr>
            </a:lvl4pPr>
            <a:lvl5pPr marL="1671638" indent="-185738">
              <a:defRPr sz="1950">
                <a:solidFill>
                  <a:schemeClr val="tx1"/>
                </a:solidFill>
                <a:latin typeface="Times New Roman" pitchFamily="18" charset="0"/>
              </a:defRPr>
            </a:lvl5pPr>
            <a:lvl6pPr marL="2043113" indent="-185738" algn="ctr" eaLnBrk="0" fontAlgn="base" hangingPunct="0">
              <a:spcBef>
                <a:spcPct val="0"/>
              </a:spcBef>
              <a:spcAft>
                <a:spcPct val="0"/>
              </a:spcAft>
              <a:defRPr sz="1950">
                <a:solidFill>
                  <a:schemeClr val="tx1"/>
                </a:solidFill>
                <a:latin typeface="Times New Roman" pitchFamily="18" charset="0"/>
              </a:defRPr>
            </a:lvl6pPr>
            <a:lvl7pPr marL="2414588" indent="-185738" algn="ctr" eaLnBrk="0" fontAlgn="base" hangingPunct="0">
              <a:spcBef>
                <a:spcPct val="0"/>
              </a:spcBef>
              <a:spcAft>
                <a:spcPct val="0"/>
              </a:spcAft>
              <a:defRPr sz="1950">
                <a:solidFill>
                  <a:schemeClr val="tx1"/>
                </a:solidFill>
                <a:latin typeface="Times New Roman" pitchFamily="18" charset="0"/>
              </a:defRPr>
            </a:lvl7pPr>
            <a:lvl8pPr marL="2786063" indent="-185738" algn="ctr" eaLnBrk="0" fontAlgn="base" hangingPunct="0">
              <a:spcBef>
                <a:spcPct val="0"/>
              </a:spcBef>
              <a:spcAft>
                <a:spcPct val="0"/>
              </a:spcAft>
              <a:defRPr sz="1950">
                <a:solidFill>
                  <a:schemeClr val="tx1"/>
                </a:solidFill>
                <a:latin typeface="Times New Roman" pitchFamily="18" charset="0"/>
              </a:defRPr>
            </a:lvl8pPr>
            <a:lvl9pPr marL="3157538" indent="-185738" algn="ctr" eaLnBrk="0" fontAlgn="base" hangingPunct="0">
              <a:spcBef>
                <a:spcPct val="0"/>
              </a:spcBef>
              <a:spcAft>
                <a:spcPct val="0"/>
              </a:spcAft>
              <a:defRPr sz="1950">
                <a:solidFill>
                  <a:schemeClr val="tx1"/>
                </a:solidFill>
                <a:latin typeface="Times New Roman" pitchFamily="18" charset="0"/>
              </a:defRPr>
            </a:lvl9pPr>
          </a:lstStyle>
          <a:p>
            <a:fld id="{A8260712-4CA6-4692-BEE7-4DF5B86284FE}" type="slidenum">
              <a:rPr lang="fr-FR" altLang="en-US" sz="1138"/>
              <a:pPr/>
              <a:t>35</a:t>
            </a:fld>
            <a:endParaRPr lang="fr-FR" altLang="en-US" sz="1138"/>
          </a:p>
        </p:txBody>
      </p:sp>
      <p:sp>
        <p:nvSpPr>
          <p:cNvPr id="18438" name="Rectangle 4"/>
          <p:cNvSpPr>
            <a:spLocks noChangeArrowheads="1"/>
          </p:cNvSpPr>
          <p:nvPr/>
        </p:nvSpPr>
        <p:spPr bwMode="auto">
          <a:xfrm>
            <a:off x="4007546" y="831258"/>
            <a:ext cx="3144130"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sz="1950" b="1" dirty="0"/>
              <a:t>APC literature (2015-2017) </a:t>
            </a:r>
          </a:p>
        </p:txBody>
      </p:sp>
      <p:sp>
        <p:nvSpPr>
          <p:cNvPr id="18439" name="AutoShape 2" descr="data:image/jpeg;base64,/9j/4AAQSkZJRgABAQAAAQABAAD/2wBDAAoHBwgHBgoICAgLCgoLDhgQDg0NDh0VFhEYIx8lJCIfIiEmKzcvJik0KSEiMEExNDk7Pj4+JS5ESUM8SDc9Pjv/2wBDAQoLCw4NDhwQEBw7KCIoOzs7Ozs7Ozs7Ozs7Ozs7Ozs7Ozs7Ozs7Ozs7Ozs7Ozs7Ozs7Ozs7Ozs7Ozs7Ozs7Ozv/wAARCAFaAOEDASIAAhEBAxEB/8QAGwAAAgMBAQEAAAAAAAAAAAAAAAUCBAYDAQf/xABFEAABAwMCAgQLBwMDBAICAwABAgMEAAUREiEGMRNBUZEVIjVTVGFxcoGS0RQWMjOhscEHI1JCovA0YoLhJPFDcyWTsv/EABkBAAMBAQEAAAAAAAAAAAAAAAABBQIEA//EACwRAAIBAgYBBAEEAwEAAAAAAAABAgMREhMhMTJRBCJBYfChFCPB4TNxgZH/2gAMAwEAAhEDEQA/ANW664HVgOKACj11HpnPOK+an6OHWX20vF9wFwBRAA2zvUvuwz6Q53Cu+Nakl/RxOlUuZ7pnPOK+ajpnPOK+atD92GfSHO4Ufdhn0hzuFPOpfULKq/WZ7pnPOK+ajpnPOK+atD92GfSHO4Ufdhn0hzuFGdS+oMqqZ7pnPOK+ajpnPOK+atD92GfSHO4UHhlgD/qHO4UZ1L6gyqv1me6Zzzivmo6ZzzivmpmiHZXJaoaLy0qQnIU0HEFQxudvUKtM2CHIYQ+zMU42tIUhacEKB5EU86kvb8Cyqn1iLpnPOK+ajpXPOK+Y1oPu0x6Q53CuTvCyFnLcxaDpI3TnfvpZ9LoeVUEnSu+cX3mjpXPOL7zTNrhN8KHSXBWAonKRuRnYd3/DQjhF07LuBGnGClOdW/XvtS/UU+h5NTsWdM55xXzUdK75xfeavGxw/tht5vaPtZTlLWRrHI5057Aa6L4YbZW225dtK3SEtAjBUQCSBvucA/AGjPp9Bkz7FvSu+cX3mjpnPOK+ambPDTT7hWxdekQh4pWEgHBB3ScHYiuy7Pbm3C2u46VhSUFKlJBClfhHtPVTVal1+BZVTsTdM55xXzUdM55xXzU1kQLRFbW7IuqGkIX0alLWkAL56fb6q5uR7E0y0+5e2ENP56JanUBK8HBwevBp5tPr8Cyqnf5F3TOecV81HTOecV81M5cKzQNH2u7tMdINSOkcSnUO0Z6qup4bjrSFJkuEEZBAG9GdS6/AZVT6zP8ATOecV81HTOecV81aH7sM+kOdwo+7DPpDncKWdS+oeVV+sz3TOecV81HTOecV81aH7sM+kOdwo+7DPpDncKM6l9QZVUz3TOecV81HTOecV81aH7sM+kOdwo+7DHpDncKM6l9QZVX6yjRRRU07zSRf+kZ//Wn9q7Vxi/8ASM//AK0/tXatCCiivKACis1eb/KtN0uKgjp2ItvafSzsnUtTi0nxsE8gO6oDimY4IuYkdlSrg5De6R8hA0BRyFaevAxkerrzW8D3M4kajNeHcVl1cXOp8KqNtGiA26pH/wAhOpwtnBBTzTnmDgjHwrheuJ7nEiNtiIzElOth3UXtQA6QJwnxfGVg5I2x20YJMMSLlostytcUW4/YnIqFOaX8K6VQVnGRjGrJ3VnfsqpA4UuMC1vQm5oUl1mO3pLrmElOzhB6sjlgY23GKk9xW/BRKcWwXUt3QxMuOBOhOBuAE5O55YJ7TUrnxO+iDe1MtIaNvQoI0vDplEY30FJATvsTn2Vv1mfSLvAd/VdYMNcp0iNBRqkh9wI1pdznlhSinbB6jTKRwvNk3J2Qu4OdG486ooS+4kdGpsBKcA4GFDNd0cTLVxGu0/ZUaUuBrpA9lzJZDmooxsnfGc86WwuKpzNhZnykKlOi2pkLTkICllzT1J2P/MUevcPSXUWK9C72yWuchbcRpCHR0qwXToKVkjcHcgjly36sWrFZJlrkqdfmqfS4yErSpxSsrClHUM8vFIG3ZS6Zxu7Bta5TtvR0zcp1hbPTnfo+ZSdO+3bimCb/ADX7jc40S3NutQEAh0yMdKpTYWkAaT24zmk8bWoLCLneFroeLjem5LCUl0E/5FrCRpA0kBWyvGzkhRG1Ob1ZlXZ+3qD62kRX1OrLayhZBbUnYjluofDNSsl3N6tfhBDBZaWohnWTlaRtqIxtvnbsx21mLbxRdGrPc3ZDqJ0uIGlakrQWMKVjIUhOR2lKtxin63/zQPSv+luRwncxZHrfDnBC3Jjz4dU8sLAVnR4w5kHGc/vV57h+W9I6db7WoyIryuZ/K/F1dfVURxXjiCJalMMK6dAKnW3yoIUUFQxlICgcbHPwFcLXxJMnM2515ttCn5L7a0MuA4CELICsjY+KOsdR68UNztqHpO8nh6YX7fNYXHVJiPPuKaezoWHSSdwMgjbBxXC9cLTr8yx08hmK42xIbUI5UE5cKdPtG2/bUI/F8uVEgvphRmenmKjvByQdLeEFX4tOCfZkbc99u33mej6Gy02tTs6QwFyXw0hKW1H/AFBPM9Qx8aE5oHhJpsdzi3BqdFTAcUYSIzjToUEoKc7oIB233HXgb1o2gpLSQvTqAGrSMDPqpTbL6u4Xq4W5yMlowyNCg5qLiTtnlgbjlnNJ0X6dH4wkQ5MlUiOdZYZjaF6QlGcLTjWDnkc4OcVm0paP2HdI2NFZNjjCU9bG5KLUnpXZDTLbYlJIOsbEkDYjkQRU5HEsyAZ6nonSOsrjthrpgG0KWnJ8fSMAHrOfhSwS2HiRqa9rNscUuPXW2QlwUtJntFRV9oCyhQ1ZSAkHP4eZIHxGK0lZaa3GncKKKKQzK0UUVkYwb4hiMNIaU28VNpCThIxkfGpfeaF5t75R9azTv5y/eNQqlHxoNJnA680zUfeaF5t75R9aPvLC82/8o+tZpppb7qWmxqWo4Aq74DuPmP8Aen60pUaMdGxqrVeyG54jhE7tPfKPrXn3ign/APE92/hH1pT4CuPmB86frR4CuPmP96frSy6HYZlXobfeKD5l75R9aDxHBO5ae2/7R9aU+Arj6P8A70/WjwFcfRx86frRl0OwzKvQ2+8cHzT3yj60feKDnPRPfKPrSnwFcfR/96frR4CuPo4+dP1oy6HYZlXovsXe1R5Eh9uO8HJKwt04zqISEjr22SK7/eKD5p75R9aU+Arj6OPnT9aPAVx9H/3p+tGXQ7DMq9Db7xQfNPfKPrUXb9b3mVtLaf0rSUqwMHBGOeaV+Arj6OPnT9aPAVx9H/3p+tGXQ7DMq9DKNfLbEjNxmI7rbTSAhCQkYAAwBzrp94oHmnvlH1pT4CuPmB86frR4CuPmB86frRl0OwzKvQ2+8UDzT23/AGj60feKDjHRPfKPrSnwHcfRx84+tHgK4+jj50/WjLodhmVeht94oPmXvlH1o+8UE/8A4nvlH1pT4CuPo/8AvT9aPAVx9HHzp+tGXQ7DMq9DYcRwQcht7Puj60feKDnPRPfKPrSnwFcfRx84+tHgK4+jj50/WjLodjzKvQ2HEUEcmnh/4j60feKD5p75R9aU+Arj5gfOn60eArj6OPnT9aMuh2GZV6G33jg5/Ke+UfWpfeaF5t/5R9aT+Arj5gfOn60eA7j5j/en60suh2GZV6HH3mhebf8AlH1o+80Lzb/yj61nH2HIzxadTpWOYzmuVei8am1dGM+aG1FFFTCgLHfzl+8ahU3fzl+8ahVuPFEmW7Llp8qR/f8A4rZ9VYy0+VI/v/xWxWpKEFajhKRkk9Qrg8rmjs8fixbK4jtcS9sWZ6SEzZCdTbeknPPr5DkaaCvhV0XOvMi58bxFFKYU5tLOepI5H4eJt6zX0y8ccQrRw3Cu/RmQqclPQMoVgqJGTv6uVZqULYcOr/k9I1L3uamisEx/UaYm5QLdc+HJEJ+c8htOtzxQFKABGRvz5V1k/wBQJL1xmx7HY3bmzA/6h8OhAGOeBg55HurORU6HmRNwaT3jiqy2B5tq6TRHW6CpAKFKyM46garQON7FKtEW4vTmoiJOoJQ8oAhScah8MjvFY3jqfaZHGHDs6Q6y/bFIKlrI1oUjVvt106dHFPDJBKdldH0K1X+1XxtS7ZOakhP4gk4Un2pO4pjXx21Xaz2/j24Xq0oLVmjRSXOjRpSokAAJHVlWMCtNH/qNJSmJMuVhdhWuY4EMy+mCufIlOOX/AAZrU/Hkn6RRqL3N4aVQuJLXcLxKtMaRrlxBl1Gk7bgHfrwSKzU7+oklu9zLPbrC/OlRlYAbc2UBjJO23Oo23i6zx7tepMi0It8iG0FSn04KnDkDTyG+T8axkytqh41c3lFfOk/1RlIaanyuHJLVrdXpTKC8nuxj9aZXv+oCYdxj22zW5y7Snm0u6W1YASRkdRPLf40sipe1h5kRlb+KxP4wncPfYygw2uk6fpM6/wAO2Mbfi7eqtDXyvhC7of8A6j3y5zWVQAISlPIeOC1hTec91aPinjGCOE7jJs1xZfkNoSjLS8lvWrTq/U91bnRamopdGYz0uxhc+OuG7RLMWXckB5P4kNpUvT7dIOD6qcW+fFucNuZDeS8w6MoWnkaxfBHBNkPDMaZOgszZMxvpVrfSF6c8gM8tsfGrd34ggcCsQ7Ja4DkuS8SWIiFHYFR69zuc49h7KUqcW8MLtjUna8tjWynvs0V5/Tq6JCl4zjOBmlXCfEQ4osqbkIv2YFakdHr18uvOBSGBxwbq5NstztjtsniMtSG3FZCwEk7bDfG/fWW4Q4xm8P8ACP8AYsTsuIw+rp5PSaUoKiNhseojvrS8eTi9NdDLqK66PsNFY28f1CjQWbei3wnbhMuDSXWo6DghKhkZODv6vVUbT/UJMp+bBuNtct9wisre+zrVnpAlOogHA3xvyrzyZ2vY3jje1zaV5tXz+F/US5Xlgu27heS8wAsOOhzZJAJwMDfq76qf0iucx2HIguRHls61O/a1KJTqwkaPbjetOhJRbfsLMTaSH198rO+wftS6mN98rO+wftS6u+lwRwVOTG1FFFRyoLHfzl+8ahU3fzl+8ahVuPFEmW7Llp8qR/f/AIq/x7MmxeFJKLew69JkDoUhpBUUhX4jgerPxxVC0+VI/v8A8Vs8Z6q4vIeGomddBXg0fMbX/S6S5YGm375MjF9sLdioHiJURyIzv1d1ZtNuvyLFD1W2StywzVLDamlYW2sg5HaApBzjqVmvuWPVWf4u4be4hgtJiTnIUqOvW04knBPYcewUoeTLF6j0lSVtDBXviV3iPijhdRtUiCy3ObwqQnClqK0ZA9QwO+qSLO1w7d7pHvdlnzekVrhuRFLSlzc7EpPXkduN611v4N4gl8QQrrxPdI8oQN2G2E4yeonxR14PXyreY9ValXjC0Y7f2ZVNy1Zj+F+FrW/w8x9v4cZikrU4mO+ovFGrAzlQyCdI2pXxPYkq434bYjWwqgMjStKGctIGrkdsCvomPVRgV4KtJSxHq4JqxluMeGk3DhCXb7VGaZdJS4httIQFlJBxt6q+fwIMGXFgW1PCVyk3AEIkB591ppONtXPA7tq+0bV7ThXcY4RSppu5gOE7fIjf1Dv7zsV1plSAltxSTpVuORPPlSCVwzc7tfOLmmorqC9hbClpKUukOA4B5HIFfXceqvcDspryJKWL/X4Flq1j4/Jvl3uvB7HCLPDktM0JbYWpbZSgJSRg78jsM52G9dkwbh/T/imPcV29+4RHoaGFrYTqKVBCUn9U+rY19UlSo0FhUiW+1HaTjLjqwlIztzNTbW282lxtSVoUAUqScgg9YNa/UaWUdGLL+T5twoiVe+PrvcLlZno0WbCKOjfaISpOUAA5GCSBvWqufBlnk2Wbb4cGPDMtsJK2mwncHKScdhrRUEgc68pVW5XWhtQSVmfLLRxRxDwZF8CXSwSJYj5Sw8znCh1DOCCPXzHLFcrkq+pvVn44fs7q9KSh6KhB1tDKwNjvulWc9vtr6vtRgdlbz1e+HX3M5ftc+XMeEeL+MVX5NrkQoUKG42kvJwpwlCgB6zlXVnl669tVsmt/0cnxFQn0yVrWQyWyFnxk9XPqr6jgdlGPVQ672S0VvwGX8nyIQrrw3M4f4lTbHpbLcFDL7SUHW0dJB26tjXZLVz4t4lm8QC1vw4ceA402HUkLdJQoAY6z4x5eqvq2PVQB6qf6h721/gWV8mO/pvDkROCAzIjuMO9I6ShxBSrf1GuH9J4UqDwzIblxnY6zLUoJdQUkjSnfetzj1V4eVebqtqS7NqNrfBkr75Wd+H7UuphffKzvw/al9UqXBE+pyY2oooqMVBY7+cv3jUKm7+cv3jUKtx4oky3ZctPlWP7/APFbOsZafKsf3/4rZ1weVzR2ePxZ7RRRXKdIUUUUAFeV7VK73Jq0WmVcHt0R2isjONWOQ+J2ppXdkJuyPl3HvFM9vjJJt7732a0aC8ltZCSoqGc9vUN6+npvEDwU1c1yW24jqErS64rSMK5c/bXx2yNX+ZY7qtrhxc9F6JKpWvTggk5A9SiT8K7t3dcz+kM62v5S/bpDbZB56SsEfrkfCu+pQTUYr20/9OeM2m2fVmeI7LImiEzc4rkk8mkugk1Kdf7TbH0MTrhHjOufhQ44ATXzTiKy2+zw+EJcGOliQ4610jiBgrOEnJ7d6nw/Bst24y4iVxKW1yUPKDSH16RpyQSN98AJ9gryyI2xXdv7sbzHsaH+o1ygz+BLkmJLZfLS2g4G1hWn+4OeOXI91PeHLnBctcCCiWyqSiI2VMhYKx4o6udfI46IzfCfF7cJZXGTKjhlR/1I6VWD3YrSX2O7w+jh3jGGnIbYaZlpA/EkpAH6ZHy16SorCofP8GFN3xH0Z28W1iSuM7OjoeQkqU2p0BSQBkkjsxvS2Zd7VfrNPjwL5HbV0Kgp9t0ZZ/7uY2FYKzWJ3iWxXziG4SG4j9zVoYddOEJSFA4z1AkBPwrjElu223Xvh2dbILUtq1rP2qLjLiQNtWOec5ztXnkJN2eqNZj91ofQLNKg8O8LQxcL4zIaSCkS3HBhw6icA5OccvhTuFOi3GOJEOQ3IZOwW2oKFfJhY37rwbw1JhSYipMRDq0w5SwEupDhJIB58gD6jzrbf07u7V44dUtqAzB6B9TSmmB4hVsokfNWatKycr+5qE7uxq6KKK5j1CiiigAqJqVRNAGSvvlZ32D9qXUxvvlZ32D9qXVXpcETKnJjaiiioxUFjv5y/eNQqbv5y/eNQq3HiiTLdly0+VY/v/xWzrGWnyrH9/8AitnXB5XNHZ4/FntFFeVynSe15muKZbDklyMl1JeaAK0Z3API/oe6huWw5KdjIdSp5kJU4gHdIVnTn24PdQB2qndLVEvMFcGc30kdzGpGojODkcvXVzNFCdndAV4UGPbobUOK2GmGUhCEDqFKHuCbC+uYpyH/ANcrVIAcUAs6tWcZ7d/iadCS0ZJjdInpggLKM76SSM94oRIacecZQ4lTjWAtIO6cjIzWlKS2YmkyhN4btdxZhtSo+tEEgxxqI0EYA5HfkKpXfgXh+9zvts2CFPnGpaFFGvHLVjnWhzVZE5DlxehBKtbLaHCcbEKKgP8A/JpqclsxOKFDXA/DzMGVCbgBMeWpKnkBavGKTkde2DWZ/qC+p82vgq1pIVKUjWAc6W0/hH6Z/wDGt49PbYuEaEpKiuSlZSRyGnGc99WcDnitRqyjJSeonFNWQrVw3bHbA3ZHoyXIbaEoCDsduRyOvO+apwOBeH7bHksx4ZxLbLTqluKUpSD1ZzsPZTxyQ0y4024sJU8opbB/1HBOO4GvVSGkyEsFwB1SSsIzuQMAn9RWccrWuPChBM4C4emwo0R2EQ3FSUslDigpKSckZzuMmm1ptEKyQUwrewGWEknSN8nrJPWauFQAyTiq8Oe3MckoQlQMZ7oVZ6zpCtvV4wpOUmrN6BZJlqivM1UnXBuCuKlxKiZL4ZTp6iQTk+rxTWTRcorwcq9oAKialUTQBkr75Wd9g/al1Mb75Wd9g/al1V6XBEypyY2oooqMVBY7+cv3jUKm7+cv3jUKtx4oky3ZctPlWP7/APFbOsZafKsf3/4rZ1weVzR2ePxZ7Xh5V7Xlcp0mRnWx6XxZPmwHgxcIrDBaUrOhYOvLax/icD1jAPVSZfEc1N2ubsaM7FmPrhxHELQCphRDuSASArlsc4OR7K+hpYaS8t5LaQ4sAKWBuoDkCfie+uEi3QJPSpkRWXOnSEuBaAdYTkjPbjJ769VUXujzcejIN8SXq2Fa7iA/HbUqMklCEul0pCm9QQSASSU49aT1014fvVxu87oH2uh+wNdHN8XZUjOMJJ6sDVt/kmnTFqt8aMIzMNltoLDgQlAxqByFe3IBzVhDTbZUUISkrVqVgYye091KU4tbDSfZi7rLdg8UzeIBqXGtiWYr6Ebno1AqWcdeCps/A1Tj3CdZX5cp4pZmXdpmTokZKY5U6UHVy2QlbefYa3ghRkh4CO2A+cu+IP7hxjJ7dhjevH4EOSvU/GZdUUFvK0BR0nBKd+o4G3qpqorWsLCzHzL5eLTNNnVcGpjz/RBM0spSY+tRSdSRsRtt7d81zl3C52y5TI6ZyJUp37LG+0IaRqQD0yt0khOrqHVuNq1jNitMeI7Eat0dLD35jYbGF+3toTYbSiMuOm3Rgy4AFo6IYVgkjPbgkn40Y49BhZlW512ckx+kLa50ZMpDK39CdRDaCkrCCQk5OCM8t9s0/wCGLi7LtxbmPrcmMuFt4OtJbUFYBxhJwdiNxzFXE2e1Mspjpgxkt4UkILacHV+L256+2uTFhhRZkd+M2lhuOlehltICdSsZWfXgY+JpSlFrYaTQk4salzL3BTAWftFujuTkNjk4oKSkJPtBWKWJvDjl1a4sQhfQSW34sdpe2UIQVg47StCvhit8I7P2gyA0jpVJCC5p8YpBJAz2ZJ765rt8RxtptcZpSGVBTaSgEII5EdlONRJWsDjqfO7ldL3LsT7cqRqamRQ+FLbaToIWjZASolSPG5ncbdtNmFXa3vzZibmlTbVzaaea6Af3ytLKFKJ5p/FkAdnXWkbsVnj9Ilu3RUdNssBpPjDOcezO+KtmFFUlaTHbKXFhxYKB4yhjCj2kaRv6hTdRWskZUH2ZBN+uzUeJelzWXmJklLHg5LQBb1K07K5lY6wdufKuLU243BNhuUq4MuNzZyVoipbA6HxF7BXM4689fZWubstsanqntwI6ZSskuhsBWTzOe2oosVqblGSi3xkvKVr1hoZ1dvqNLHH2Q8L7FvDF0lyBJi3WQVTmVJUtBbSkJC86dJScKScHB59taKlQ4ctrbrBjxm2EMvdMW2kBIWsAhJPszkU1rzk03dG1f3Paia9rw0hmSvvlZ32D9qXUxvvlZ32D9qXVXpcETKnJjaiiioxUFjv5y/eNQqbv5y/eNQq3HiiTLdly0+VY/v8A8Vs6xlp8qx/f/itnXB5XNHZ4/FgTikSOLYC3GMMSgzJf+zsvlr+24vONjnOMjmQAerNPTuMVl0cL3ACFEVc2zBgykvso6D+4Qk5CVK1YwM4ziueOH3PeV/YsR+Mra+lp1aJDDD7K3mnnm9KVpQMqxvnYdo36q5M3Vu58R21SYsmPmO8tHTt6daTowRue47+qoL4ObetltgPSipuFHdYWUpwVhaNOR2Y51bt9nubVwiybhcWn0xWVNIQ0xo1Zx4xJJ38UcsCt+j2M+oW8RSXfvU1FU/dUsfYi5otwJVq14yQAdsVdVxVBt7QjrZuLv2cNNuuKZKlJUtI0BXWVHIGw588V3uVnuL17RdLdPZjLEboFJdYLgI1as/iGKj4AecbfL8pKnZEmO+tSW8DLejIAz16Phmi8LK4Wd9D0cVw8BJjTEyDIMf7P0WXNenXjY4wU75ziq54ihSZ8RRfmRXGlPJdilAGVJQFEL58gQQQcHNcLnaZbV9YkQ5Qbdlzi8CpvUlGmPowoZ3B0+rnXqeEHXJwnyZyVylqeU8UNYSdbYbASM7BIA7c0LAHqLPh6I+qNcFuzIkZLLjoDjYSh9ASk6iNzgZ25HnXY8TsJYS4u3z0KdWlDDamQFvFQJGkZ7Ac5xjrxUZXDaJkGLEdfIQxEXGUUjBOpKRkdn4a4uWW9PpYcfukZUuG4Fx3ExiEnYpUFjVvqCurGMUvQP1FSZdGLpxDYiy262qPPeZdQ6jSpKgwo47lDem3EtwdhWvo4p/8AmS1iPH9S1bav/EZV8KpxuGpKbixPlz0vPNzVyl6GtKTqZDekDJwBjPXVq58OR7zdWZNx0yIzDSktxlDYLJGVnffYYHxovG66DWxXt3EaWeH0yboVGVHdESSllOsl7UE7Af5ZBHvCpucYQI6i1Ijy2ZAdQ19nU1lZK86SMEgg6TvnbrxS268Motg12dYhtSZMYFpCNQQ4HRhYGew7jrxVa/Wa5Jmwbg7NbcnvT2GkKaYIbaQkLI8Ukk7qJO9bSg9TN5IZTbuzcpdvaDb8Z+PPw606kBaMsOkEcwc+rPKu0HiOI1FjR2Pt9zWI6HluJaBUlCvwqXyGT2DfblQ1w7KcmifOmtuyunS4eia0oCEtrQEgEk83Cck1yh8M3C06FWy4tIUuO0xI6ZjUFaBgKTgjBwTzyKz6LD9RZVxdASpJ6CWWFyBGRIDX9tbhVpwDnPPbOMVQgcTtPNpuNxffiBlqQpTPR4bWhC0p1dZyMge0mui+F7iptmGbm39gjzEyW0dAek2Xr0FWrGM+rPKpOcHpdihhyYpI6B9sKQnBBcdS4FD2FPxp/th6iwri6Cyh0yo0yKptsOht1nxloKgnKcE53I25jPKpOcVw2kuh2LLbebdQ10C2wFqKwSnG+MEA9fVjnVV3hm4XBzpbpcmnXW0JQyGWNCUjWlSiQSSSdAHYK73Th16a9Mdaej4lJbSpqQx0iCEauYyP8gcjGMUv2x+oetOB1pLmlSdQBwoYI9tSNVrZEMC2RoanVOlhpLZcVzVgYzVk15M0ZK++VnfYP2pdTG++VnfYP2pdVelwRNqcmNqKKKjFQWO/nL941Cpu/nL941CrceKJMt2XLT5Vj+//ABWzrGWnyrH9/wDitnXB5XNHZ4/FnteUE4rzVXKdJ7RUWnUvNJcQcpUMg1OgAryvaKAPKK9ooA8or2igDyivaKAPKMV7RQB5RXteUAFFGa9oA8or2igAqJqVRNAGSvvlZ32D9qXUxvvlZ32D9qXVXpcETKnJjaiiioxUFjv5y/eNQqbv5y/eNQq3HiiTLdly0+VY/v8A8Vs6xlp8qx/f/itnXB5XNHZ4/FlK6W7wnH6AuraSTupH4sYxsequEKzCGt9f2l5ZeCQd8adOeXefhgdVNCcV5nO1c12dFitbBi2MDPJAG9W6q23ycx7tWqT3AKKKKBhRRRQAUUUUAFeV7UVDIIoA9yO2jNImLPeGmkIN+cUUkHJZBzhODnJJ3O/OrC4F2Lylou+lO+lPQJIGc+vfq7vbTt8iuNcivFKCUkk4AG5pUbddCgarwrPjEkMgc9OOXZpV83qqmhM15w20S1SQggvvlIA5AaRnIJ6z7R66LBc5pl3h2R0iZIDOshIw34wxgEb554Pb1dezZdydbW3mG4GlEBTqlJAQMcyCc/p10oRaZaJDehcR0BQU4nokqUcEZydPt3yKcrgIdRlYR0g3RhIwg+zr+P6Vp2Erl4HavaXWyVrSYruzzOxT6v8An8HrpjWDQVE1KomgDJX3ys77B+1LqY33ys77B+1Lqr0uCJlTkxtRRRUYqCx385fvGoVN385fvGoVbjxRJluy5afKsf3/AOK2dYy0+VI/v/xWzrg8rmjs8fiylc4Ts1lKGnQ2QrJJB7OrBH/M1xg2t6It4rluKDiUJSlI0hGnPLnz/gUzzXmc1zXdrHRYrWsYtscZJwgbnrq3VW2+TmPcq1Q9wQUUUUhhRRRQAUUUUAFFFFABXle1zffRHZW86rShCSpR7AKAFHEN3MARorDiRIludGnbJSCDuB25wBXVmO+1FS20gMqUCSBuontJ9p7Sd+fOqUWQ22TeJmpbs1QTFbSkqIR1YAyd+ZxTEuSktqW2yltSubju59WEp5+zIrb00M7iqKDHcSk2d6Mh5zLjgkEKKjjxjg75329XKmciFJfS29HlPx1NnWlsqyHPUvOdj6t6Izc6LqclqEwKJUCgAKbGcgAdeB189uRq+y+0+jU2sKGcH1H19lJsEhXIXqcalteK6kEqSP8AUM4P0PYSOVMo8pqSyHW15SeYOxSewjqPqri80hLpSsDonjg9WlX/AL/5zpfco0dqE0iay4+A8SOg2JOdirt7T66FqPYd605xqHfRkEbGsowmzKt76RbZ4aGnLZCzq8Y45HqNaKAppcNpTTa20YwErSQoe0Gk1YE7mavnlZ34ftS+mF98rO/D9qX1WpcETanJjaiiioxUFjv5y/eNQqbv5y/eNQq3HiiTLdly0+VI/v8A8VprrPXbofTts9MrUE6BqyfYEgk91Zm1eVI/v/xT3iUsi0K+0KWlBWndCiDnPqBP6Vw+T/kR10OLJympN1tbKo75iOOoCtaCTpyOrlnftqMW2TGS/wBJc3j0gToIAJRjOcasjfIHLqqzaj//ABMQE5/spwck5GNjk71byDyrlb9jpKtrGLZHBUVEIAyeZ7quVVtvk5j3BVqh7jQUUUUgCiiigAooooAKKKKAPDWeu0lN1kNwYy0vMpWenShf41J/0ZHLfnn9cEUxvV0Rarep4jU4fFbR1qVVCy2nwbEUXsfaZilOPOBISUA74JHMjPPrJzWlormXq7DGIwelXJewXD4qVA7BO2w7BkfHAPs7py85rz/bT+EY5ntqs+4+6tuPDbSG+bizsNPYOvJ7cY2Pqq0FONpx0SQlI2CVfpyFIaKUlN2ElamXI4YB2Cwc4wnr+b9Ph59iXMZjvuL6OQhKSpbZwHCOo4xlO57OddY0kT8l1hxgJXs28BlWOvYkEVcW803gOOJRnlqIGd8fuR30XCxUbSuQwUlwKH4VIWnxknrGRj9vXXEXJyDDC7m0UK6QtpKPH1gAnVgcsgE13WtAcMuO4HE7B4IVkYHX7R+o+FWstupSoaVA7g86AFrfENvdYW6lTvic0FpQVzI/DjPUavRpCJUdD7YUErGRqSUn4g8q6BKcYCQPhXu3IUOwGSvvlZ34ftS+mF98rO/D9qX1VpcETanJjaiiio5UFjv5y/eNQqbv5y/eNQq3HiiTLdly0+VI/v8A8Vob6B4NJLnRhKgScgH2DKTv8Kz1p8qR/f8A4rQcQFAsz4U4pBI8QoOFauYxjr2rh8n/ACI66HFkVNSH7NGTBc0r6NOFLXoONOP9IIzy6sd1eQIVzjl7ppiCFJbDYypekgeNz3326+rPXVq0Y8Dwhq1f2Eb5Bz4o7KtkjFcrfsdNita8+DY4JydAyat1Vtvk5j3atUPcEFFFFIYUUUUAFFFFABUXFpbQpaiAlIySeoV7WU4pnuSVswozig2mQhLpQojpDn8v2dvd204q7sJux1YzdbqZ8gD7OxuyjG4HVkHkTzPIgBIPXTdpC0oXImlGpagEJAxpGfFB7TvUIMRDKAjXnozlxQxgq7B6h9PXVlKlPOleg6E7Iztv1mm3cSR1aQUI8Y+Md1b9dRP98lJHiDnn/VUHFPOLDTekD/WrPIdntP8Azqrqk9GAkowByxyrJokppC04UM9dKrlHQ8pCHYipyRkEaiNCcg5I/wBW6RtjPt3q+p1TxKGTpCSNSiP2+H/DVedONrZBRCkyvFKiGEalHf8AU700JnsOAmNH6OOoMoUckIJVv7VZ7Oyou2ZhcZMdDr7aA6pzxXTnJBGOew3zjlsK9jyulYVJ6FcXCiFIfGnV66k5dozEZMh8uNIWopGps5yATy7MAnPqo1DQrM8PtMNOtCZMKXTnCnSSnckYPPr7eoZzTCLH+zR0s9It3TnxlnKjv11Rb4ns7jXSiahI6gsFKlbkbA7ncHl2UwYfbksIeaJKFjIyCD3Gh39xaGVvvlZ34ftS+mF88rO/D9qX1WpcETqnJjaiiioxUFjv5y/eNQqbv5y/eNQq3HiiTLdly0+VI/v/AMVrpEZuSgId1YByNKykg+0GsjafKkf3/wCK2dcHlc0dnj8WUJrEpqAli2LDbiE6UFZyEjSQM5yTviq8Zi9Dpw7MZBUE9EVN6wnnqyAU9WOvmPhTfavDiua50WKtqCha4wWQVBAyQMAmrlVbb5PY92rVD3BBRRRSGFFFFABRXlULnc0wG8JHSPrH9toHc+s9g9f80AcbzcVsI+yxiftLqcpKdygctWP29dUrZADLaFhsOODCUA7gf9xz2fqcnsxRtUR0ypLr6i47IfUsLVlPi42xudtsA7DmRyGXZkLbbDNtYDy8hJOdDaRyyDg8vVn969HpojG+rLWjpT0QVlKfxnnn1e3t/wDddXXCjS20MrVyHYO2q5EpKA2lxtC1DYJSVEHr3P7kfDqqLEB2O2suXKQtSlFRUrRt/trBoutthpAAOe0nmT21z1mScI/K/wAgfxez1VSMSVLwRcJTTaVA7pbysY7NOw9u+1dC0824G27g8tYwdCkN4A9eEjagC4vo228kJCR8KWXG5ohgdKp5pJSpWEIClEDsHVy/UV1bjyo4Lsqc2tWSQpTWAnPUPGqldbpOilCWUZCiSSGMnGDyBVz9vqppXYF2BMjSI32hCSEhRTl3ZWevnU5VwhsMIdmJKElZCdbZJzgns22BqtAnLlsh1Day4CRpcbwvq/7sDny2/Spy3J6GEKMJiQ70xwArZKcHCt+vkPjRbUVznHvtjdjuOMPNBpOCv+2U53I5Eb7imUZ9iTHQ7HUlTSh4pTy7KXNSJ2hba7e2kkgpWkp0f+WSDn2A0whlwxWy60hlwjKkIOQDSY0Zi+eVnfh+1L6YXzys78P2pfVWlwRMqcmNqKKKjlUWO/nL941Cpu/nL941CrceKJMt2XLT5Vj+/wDxWzrGWnyrH9/+K2dcHlc0dnj8WcpXS/ZnSwMu6Do5fixtz9dL4ZvClPF9DSRpR0QUc74OrOPh+vVTWvNq5bnQyta8+DI+rGrQM4q3VS2+TmPdq1mh7jR7RXmRQVAcyKACjNLrhf7ZbcCRLRrJwG0HUsn2DekIvd64g+0s2uCuK0250fTOKGVbA59QwerPwrSg3qZckhnfuJWLO2hKEpffW6lvRr0hGrrUer2ddLYxk3B1a0tdO4R4y3BpaJOBvucgb7DbYjOc56DhByS2yJcoFTbocPiZCsdXVjbv681oWoLLTYRgqSNgDyx2Y5VpuKWgtW9RTAhNIfeU5MM19bhLijuhs7eKEj4c6ZKecbQlMWI4vUrGThIT6zkg91XEoQgYSkJHqFe1hu5pIroS6lRw0jJ5qK9z+lcktTlqUp1bCSFkoASVADqzy39dXaKQyo41PVpCZLCRq8b+ydx6vGroxFLKQkPKI7MD/wC+813r2gCmi3hDinDJfWokkFRB0g74G3KpuwkPJSlx10hKtWysZ9RxzHqqzRQBV+wMjkp4DsDy8d2a4ybNFlRhHcLugLK9nVZyQRzznr76YUUAK4nD8GG0ptvplJWAFdI8pWQOXM+ursaM3EYSy2VaE5xqUSe813qJobbFYyN98rO/D9qX0wvvlZ34ftS+q9LgibU5MbUUUVGKgsd/OX7xqFTd/OX7xqFW48USZbsuWnyrH9/+K2dYy0+VY/v/AMVs64PK5o7PH4s9pch65KlykdC0Gk6egUo41c9WcZ9XV10xrzArlOkThdwFkji3GN9p8TUH1HRpz43LfOM4q1m4HR/eiD/LxVHPs3FU7yxbI6Gy/CQdbgVqQyg5KSFYOe3GKtx4dtkxm5DcKPodQFpyykbEZHVWjJTahXpbzxkXxsMqcJbSxGSlSU4G2VEj9OuoSuGY05CETLncH0pWlWDI0g4PIhIAx8K8tjVpemSUogoCn1lzS40gadOGyAOfNIPZ41dbmLNBXHafisJXIdCW0pZT4yuYHqzjHxp3aegW0LcG02u2JIhRI7GeZQkAq9p5mrgUgf6h31TYh21+Oh9EJjQtIUMtJGx37KoWpNmmOOiNEZcSpSlhamkgHfBA6+rs66y9dWGw91p/yHfRrT/kO+kt2jWtlLDTkFoFx1KklDaBkpIVp3xzxjb11cYh2yRFbktwo5bcQFpJZTuCM9lFhl7Wn/Id9GtP+Q76S2xFqlOuoRb20qKis9I23seRGxPLbv7ajdxZYTkdD8VlKysLQlLKfG3AA+JUP/oE0W1sFx5rT/kO+jWn/Id9Um4dsdjpfRDjltaQoHoRyxnsqnbUWmYVBmEyQrLgUptG+TggAb7GiwDnWn/Id9GtP+Q76R3RFrhuMdNbkEa9QU2ygjPLBGc9Y3xjlV4QrepgPIgMKBTqADKcmiwF7pE/5Dvo6RP+Q76SWiNbHA6wm3oSpK1OkOtN58dRVgYJ2GcZry6ItEZ+Mw5BbLi16kJbZR4xHVviiwXHmtP+Q76Nae0D40rmJtEK3mc7CY6EAHxWUk74A/eoW+PaFlbCY0fpA654ikI1fizyGdt+6iwDfWn/ACHfXgUDyINV/Blv9Bj/AP8AUn6V1ZjMRwQwy20DzCEgZ7qQGVvnlZ34ftS+mF98rO/D9qX1XpcETanJjaiiioxUFjv5y/eNQqbv5y/eNQq3HiiTLdly0+VI/v8A8Vs6xVucQ1cGXHFBKUqySeqtT4WgelI764vJi3JWR1+PJKOpcoqn4WgelI76PC0D0pHfXLgl0dGOPZ3fix5OOnYbdwCBrSDgHmN+2ppSEpCUgJA2AHVVXwtA9KR30eFoHpSO+jDLoMUezqzCjRiCxGZaIGkFCAnbOcbeupPRmXwkPNNuBJynWkHBxjr9RPfXDwtA9KR30eFoHpSO+jDLoMUey0lAQkJSAEgYAA2FQbisMrUtpltCl/iKUgFXtrh4WgelI76PC0D0pHfRhl0GKPZ2eisSCC8w26UggFaAcA866hICNGBpxjGNsVU8LQPSkd9HhaB6UjvowS6DFHs7MxI0ZRLEdtsnYlCAnPdSu53a2R5am57CFBCMJWpAVuSAU+rmg+vPqq94WgelI76g5PtbydLrzK05zhQyM01GXuhOUeztClMzojchgHonE5TqGNvZU2YceOSWGGmieZQgDPd7T31xF0t45Sm++jwtA9KR30sEugxR7LDrDTww62hY5YUnP/OQ7qlpAGABgbAYqr4WgelI76PC0D0pHfRgl0PFHs7tRmWCS0y22VABRSkDOBgZ9lePRI8g/wB9ht3bHjoCtvjXHwtA9KR30eFoHpSO+jDLoMUeyw6y282W3W0OIPNK05B+FDcdpr8tpCOZ8VIG551X8LQPSkd9HhaB6UjvowS6DFHsuUGqfhaB6Ujvo8KwPSm++jBLoMcezOXzys77B+1L6u3d5t+4uONLC0EDBHsqlVWnwRNnyY2oooqMVRY7+cv3jUKm7+cv3jUKtx4oky3YUUUUxBRRXaO0l5RbKglZHiEnbPrpN2VwSucaKsLjEqKmvwEZSFEZKeWcV4qG6nOrSAMgnUMAg/8AsUscTWFnCva6BsNvht/IHWQeWeuuq4agtLScawQlRKhgqPUKHNIWFlWiu/2R3AOE+N1ah7Kg40psJUSkpVnBByDRiTDCznRXf7I6TgBOQcHxhscE791SaiqL6ArTpKkjdX4s4O3woxx7DCytRVqLFTILwyQUJyMe3s69qgIy3QXGUeJvgE7kDnSxxuPCzhRXdUR1Cik6RgkK8YbY55r37E/pJ0jbPX2c6eOPYsLK9FW34fRJISQooUrO+5AxXNCW0Mh5xJXqUUhIVjkATnvpKaaugwtbnCipKKSo6QQOoE5xXZUfKvE2SEJUSo7DIFacktws2V6K7mI8AdhkZ21DJxzr1yP0UdRVp1hzScHONjtSxoMLK9FFFaEFFFFADaiiioZXFjv5y/eNQqbv5y/eNQq3HiiTLdhRRRTEFSQstrC08xUaKAOyZKwgJ0pyE6dRG+M5xXRuVkLQ9ulWT+HrJBOe6qtFZcIseJnWQ4HX1LTsDy2x1VNMx0OdIQlStesZHI9tV6KMKtYLssIlLDqVK5DAOB1A5ryQ6haG0NjARnfGOdcKKMCvcMTsWDLc3wlCSo5UQNycEfya8TKWkpOlKtJBTkciBj+BXGvKMEQxM6IeWgLCTjXjJHVvmuhmu4UMJ3z1cs86r0UOKYYmdlSXF6ySPHKlH2nnUjMdUkpUEnOcHHLNV6KMEegxM7KkuLUonGTnPx51FDpQkoKUrQd9Kh1/xXOinhVrCuyS16zulI3zsMV1+1KIwUIIKQk7HcDlXCihxTC7O6pbqlatgfG5DHPnXjslbySFBI1K1KIG5NcaKWFDuwooorQgooooAbUUUVDK4sd/OX7xqFTd/OX7xqFW48USZbsKKKKYgooooAKKKKACiiigAqw0hYQFNtlbiskYTnSB14/5yqvVyLLShgsnGrOU+PpyBvjPtrFRtI1DfU7CLJbb1ylKKVEDQfHP/r21wQwnDmhPSqBTpQeekjOdvh30OyZEhRLroaRyO+AB2dp9lcRIiLWsuEjOAgg8hyH8V5K/uzbsXDFYLCVIGpzRnQDzOE7fqTt2VxZQxoeU8nSUkAAE5GQf5xzrkXIIKTlWP9WSOWPrXnSwlYyVchyUN9qavbcC0LcgqIS+ThZRsgnlVaQx0BSNWdSc7jGK8K4eSAT2DJ9Yx/NSIjaVYLmceKDinFu+4mlY4UV7Xlex5hRRRQAUUUUAFFFFABRRRQA2oooqGVxY7+cv3jUKaFpsnJQkk+qvOib82n5RVSNXRaE50tdxZRTPom/Np+UUdE35tPyinnfAsr5FlFM+ib82n5RR0Tfm0/KKM74DK+RZRTPom/Np+UUdE35tPyijO+AyvkWUUz6JvzaflFHRN+bT8oozvgMr5KCA2UL1qIVjxduZr3oorgw6TunBwTnOf/ur3RN+bT8oo6JvzaflFZdS5pQt7i1EK3tqBBdVgg79W5z/AM9depg25GQVOLCcafgM7f8AlTHom/Np7qOib82n5RWbx6NWfYuEWEQ+jcII8Tnv/wAwK8ahwOjAWFg7ZAJPLP8A6pl0Tfm0/KKOib82n5RRiXQsL7FjkSKcOJIKwQrr543/AFq0tMPUdKjjIxz5bZ/n9Ks9E35tPyijom/Np+UU1OwYL7lJwMdGdB8fUNt8Yx9c1xpn0Tfm0/KKOib82n5RWlVt7GXT+RZRTPom/Np+UUdE35tPyinnfAsr5FlFM+ib82n5RR0Tfm0/KKM74DK+RZRTPom/Np+UUdE35tPyijO+AyvkWUUz6JvzaflFHRN+bT8oozvgMr5J0UUVKKR//9k="/>
          <p:cNvSpPr>
            <a:spLocks noChangeAspect="1" noChangeArrowheads="1"/>
          </p:cNvSpPr>
          <p:nvPr/>
        </p:nvSpPr>
        <p:spPr bwMode="auto">
          <a:xfrm>
            <a:off x="4928493" y="494605"/>
            <a:ext cx="247650" cy="24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sz="1950"/>
          </a:p>
        </p:txBody>
      </p:sp>
      <p:pic>
        <p:nvPicPr>
          <p:cNvPr id="1844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4635" y="737701"/>
            <a:ext cx="1741289" cy="2677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6" name="Picture 2" descr="http://images.tandf.co.uk/common/jackets/amazon/978146655/97814665515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0946" y="3390571"/>
            <a:ext cx="1824332" cy="280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4698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584514" y="1196752"/>
            <a:ext cx="8970997" cy="3662541"/>
          </a:xfrm>
          <a:prstGeom prst="rect">
            <a:avLst/>
          </a:prstGeom>
          <a:noFill/>
        </p:spPr>
        <p:txBody>
          <a:bodyPr wrap="square" rtlCol="0">
            <a:spAutoFit/>
          </a:bodyPr>
          <a:lstStyle/>
          <a:p>
            <a:r>
              <a:rPr lang="en-US" sz="2400" b="1" dirty="0" smtClean="0"/>
              <a:t>Our method A: APCD </a:t>
            </a:r>
          </a:p>
          <a:p>
            <a:r>
              <a:rPr lang="en-US" sz="2000" dirty="0" smtClean="0"/>
              <a:t>APCD (</a:t>
            </a:r>
            <a:r>
              <a:rPr lang="en-US" sz="2000" dirty="0" err="1" smtClean="0"/>
              <a:t>detrended</a:t>
            </a:r>
            <a:r>
              <a:rPr lang="en-US" sz="2000" dirty="0" smtClean="0"/>
              <a:t>): are some cohorts above or below a linear trend of long-run economic growth? Basically, the APCD is a ‘bump detector’. </a:t>
            </a:r>
          </a:p>
          <a:p>
            <a:endParaRPr lang="en-US" dirty="0" smtClean="0"/>
          </a:p>
          <a:p>
            <a:endParaRPr lang="en-US" dirty="0" smtClean="0"/>
          </a:p>
          <a:p>
            <a:endParaRPr lang="en-US" dirty="0"/>
          </a:p>
          <a:p>
            <a:endParaRPr lang="en-US" dirty="0" smtClean="0"/>
          </a:p>
          <a:p>
            <a:r>
              <a:rPr lang="en-US" dirty="0" smtClean="0"/>
              <a:t> </a:t>
            </a:r>
          </a:p>
          <a:p>
            <a:endParaRPr lang="en-US" dirty="0"/>
          </a:p>
          <a:p>
            <a:endParaRPr lang="en-US" dirty="0"/>
          </a:p>
        </p:txBody>
      </p:sp>
      <p:sp>
        <p:nvSpPr>
          <p:cNvPr id="3" name="Foliennummernplatzhalter 2"/>
          <p:cNvSpPr>
            <a:spLocks noGrp="1"/>
          </p:cNvSpPr>
          <p:nvPr>
            <p:ph type="sldNum" sz="quarter" idx="4294967295"/>
          </p:nvPr>
        </p:nvSpPr>
        <p:spPr>
          <a:xfrm>
            <a:off x="7099300" y="6356351"/>
            <a:ext cx="2311400" cy="365125"/>
          </a:xfrm>
          <a:prstGeom prst="rect">
            <a:avLst/>
          </a:prstGeom>
        </p:spPr>
        <p:txBody>
          <a:bodyPr/>
          <a:lstStyle/>
          <a:p>
            <a:fld id="{3D304243-3656-402B-8372-AF8AC471BDF5}" type="slidenum">
              <a:rPr lang="fr-CH" smtClean="0"/>
              <a:pPr/>
              <a:t>36</a:t>
            </a:fld>
            <a:endParaRPr lang="fr-CH" dirty="0"/>
          </a:p>
        </p:txBody>
      </p:sp>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488" y="2590800"/>
            <a:ext cx="9272156" cy="2494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960440" y="4581128"/>
            <a:ext cx="4953000" cy="1754326"/>
          </a:xfrm>
          <a:prstGeom prst="rect">
            <a:avLst/>
          </a:prstGeom>
        </p:spPr>
        <p:txBody>
          <a:bodyPr>
            <a:spAutoFit/>
          </a:bodyPr>
          <a:lstStyle/>
          <a:p>
            <a:pPr defTabSz="957263">
              <a:spcBef>
                <a:spcPct val="20000"/>
              </a:spcBef>
              <a:spcAft>
                <a:spcPct val="100000"/>
              </a:spcAft>
              <a:tabLst>
                <a:tab pos="741363" algn="l"/>
              </a:tabLst>
            </a:pPr>
            <a:r>
              <a:rPr lang="en-US" sz="2000" b="1" dirty="0" smtClean="0"/>
              <a:t>STATA </a:t>
            </a:r>
            <a:r>
              <a:rPr lang="en-US" sz="2000" b="1" dirty="0" err="1" smtClean="0"/>
              <a:t>ssc</a:t>
            </a:r>
            <a:r>
              <a:rPr lang="en-US" sz="2000" b="1" dirty="0" smtClean="0"/>
              <a:t> install </a:t>
            </a:r>
            <a:r>
              <a:rPr lang="en-US" sz="2000" b="1" dirty="0" err="1" smtClean="0"/>
              <a:t>apcd</a:t>
            </a:r>
            <a:r>
              <a:rPr lang="en-US" sz="2000" b="1" dirty="0"/>
              <a:t/>
            </a:r>
            <a:br>
              <a:rPr lang="en-US" sz="2000" b="1" dirty="0"/>
            </a:br>
            <a:r>
              <a:rPr lang="en-US" sz="2000" b="1" dirty="0" smtClean="0"/>
              <a:t>=&gt; available ado file </a:t>
            </a:r>
          </a:p>
          <a:p>
            <a:pPr defTabSz="957263">
              <a:spcBef>
                <a:spcPct val="20000"/>
              </a:spcBef>
              <a:spcAft>
                <a:spcPct val="100000"/>
              </a:spcAft>
              <a:buFontTx/>
              <a:buChar char="•"/>
              <a:tabLst>
                <a:tab pos="741363" algn="l"/>
              </a:tabLst>
            </a:pPr>
            <a:r>
              <a:rPr lang="en-US" sz="2000" b="1" dirty="0" smtClean="0"/>
              <a:t>PLZ see more on  </a:t>
            </a:r>
            <a:r>
              <a:rPr lang="en-GB" b="1" dirty="0" smtClean="0"/>
              <a:t>www.louischauvel.org/apcdex.htm </a:t>
            </a:r>
            <a:endParaRPr lang="en-GB" b="1" dirty="0"/>
          </a:p>
        </p:txBody>
      </p:sp>
    </p:spTree>
    <p:extLst>
      <p:ext uri="{BB962C8B-B14F-4D97-AF65-F5344CB8AC3E}">
        <p14:creationId xmlns:p14="http://schemas.microsoft.com/office/powerpoint/2010/main" val="27077764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584514" y="908720"/>
            <a:ext cx="8970997" cy="5386090"/>
          </a:xfrm>
          <a:prstGeom prst="rect">
            <a:avLst/>
          </a:prstGeom>
          <a:noFill/>
        </p:spPr>
        <p:txBody>
          <a:bodyPr wrap="square" rtlCol="0">
            <a:spAutoFit/>
          </a:bodyPr>
          <a:lstStyle/>
          <a:p>
            <a:r>
              <a:rPr lang="en-US" b="1" dirty="0"/>
              <a:t>4</a:t>
            </a:r>
            <a:r>
              <a:rPr lang="en-US" sz="2400" b="1" dirty="0" smtClean="0"/>
              <a:t>. Data</a:t>
            </a:r>
            <a:endParaRPr lang="en-US" sz="2400" dirty="0" smtClean="0"/>
          </a:p>
          <a:p>
            <a:r>
              <a:rPr lang="en-US" sz="2000" b="1" dirty="0" smtClean="0"/>
              <a:t>Dependent variable</a:t>
            </a:r>
          </a:p>
          <a:p>
            <a:r>
              <a:rPr lang="en-US" sz="2000" dirty="0" smtClean="0"/>
              <a:t>We want to explain the living standards of members of different cohorts: </a:t>
            </a:r>
          </a:p>
          <a:p>
            <a:r>
              <a:rPr lang="en-US" sz="2000" dirty="0" smtClean="0"/>
              <a:t>Variable “dpi” (disposable income) from the Luxembourg Income Study. </a:t>
            </a:r>
          </a:p>
          <a:p>
            <a:r>
              <a:rPr lang="en-US" sz="2000" b="1" dirty="0" smtClean="0"/>
              <a:t>Logged </a:t>
            </a:r>
            <a:r>
              <a:rPr lang="en-US" sz="2000" dirty="0" smtClean="0"/>
              <a:t>and </a:t>
            </a:r>
            <a:r>
              <a:rPr lang="en-US" sz="2000" b="1" dirty="0" smtClean="0"/>
              <a:t>divided </a:t>
            </a:r>
            <a:r>
              <a:rPr lang="en-US" sz="2000" b="1" dirty="0"/>
              <a:t>by the square root of household </a:t>
            </a:r>
            <a:r>
              <a:rPr lang="en-US" sz="2000" b="1" dirty="0" smtClean="0"/>
              <a:t>members </a:t>
            </a:r>
            <a:r>
              <a:rPr lang="en-US" sz="2000" dirty="0" smtClean="0"/>
              <a:t>and adjusted </a:t>
            </a:r>
            <a:r>
              <a:rPr lang="en-US" sz="2000" dirty="0"/>
              <a:t>for </a:t>
            </a:r>
            <a:r>
              <a:rPr lang="en-US" sz="2000" dirty="0" smtClean="0"/>
              <a:t>inflation: reflects household-equalized real disposable income after taxes and transfers.</a:t>
            </a:r>
            <a:br>
              <a:rPr lang="en-US" sz="2000" dirty="0" smtClean="0"/>
            </a:br>
            <a:endParaRPr lang="en-US" sz="2000" dirty="0" smtClean="0"/>
          </a:p>
          <a:p>
            <a:endParaRPr lang="en-US" sz="2000" dirty="0"/>
          </a:p>
          <a:p>
            <a:r>
              <a:rPr lang="en-US" sz="2000" b="1" dirty="0" smtClean="0"/>
              <a:t>Independent variables</a:t>
            </a:r>
          </a:p>
          <a:p>
            <a:r>
              <a:rPr lang="en-US" sz="2000" dirty="0" smtClean="0"/>
              <a:t>Age</a:t>
            </a:r>
            <a:r>
              <a:rPr lang="en-US" sz="2000" dirty="0"/>
              <a:t>, </a:t>
            </a:r>
            <a:r>
              <a:rPr lang="en-US" sz="2000" dirty="0" smtClean="0"/>
              <a:t>Period </a:t>
            </a:r>
            <a:r>
              <a:rPr lang="en-US" sz="2000" dirty="0"/>
              <a:t>of measurement, Cohort-membership of </a:t>
            </a:r>
            <a:r>
              <a:rPr lang="en-US" sz="2000" dirty="0" smtClean="0"/>
              <a:t>respondent (date of birth).</a:t>
            </a:r>
          </a:p>
          <a:p>
            <a:r>
              <a:rPr lang="en-US" sz="2000" dirty="0"/>
              <a:t>P</a:t>
            </a:r>
            <a:r>
              <a:rPr lang="en-US" sz="2000" dirty="0" smtClean="0"/>
              <a:t>lus controls for:</a:t>
            </a:r>
            <a:r>
              <a:rPr lang="en-US" sz="2000" dirty="0"/>
              <a:t/>
            </a:r>
            <a:br>
              <a:rPr lang="en-US" sz="2000" dirty="0"/>
            </a:br>
            <a:r>
              <a:rPr lang="en-US" sz="2000" dirty="0"/>
              <a:t>education </a:t>
            </a:r>
            <a:r>
              <a:rPr lang="en-US" sz="2000" dirty="0" smtClean="0"/>
              <a:t>(ISCED code), sex, </a:t>
            </a:r>
            <a:r>
              <a:rPr lang="en-US" sz="2000" dirty="0"/>
              <a:t>partner in </a:t>
            </a:r>
            <a:r>
              <a:rPr lang="en-US" sz="2000" dirty="0" smtClean="0"/>
              <a:t>household, # of children, immigrant-status.</a:t>
            </a:r>
          </a:p>
          <a:p>
            <a:endParaRPr lang="en-US" sz="2000" dirty="0" smtClean="0"/>
          </a:p>
          <a:p>
            <a:r>
              <a:rPr lang="en-US" sz="2000" b="1" dirty="0" smtClean="0"/>
              <a:t>Main interest</a:t>
            </a:r>
            <a:endParaRPr lang="en-US" sz="2000" b="1" dirty="0"/>
          </a:p>
          <a:p>
            <a:r>
              <a:rPr lang="en-US" sz="2000" dirty="0" smtClean="0"/>
              <a:t>How much does the mere date of birth (cohort membership) influence living standards? – in terms of deviation from the linear trend</a:t>
            </a:r>
            <a:endParaRPr lang="en-US" sz="2000" dirty="0"/>
          </a:p>
        </p:txBody>
      </p:sp>
      <p:sp>
        <p:nvSpPr>
          <p:cNvPr id="3" name="Foliennummernplatzhalter 2"/>
          <p:cNvSpPr>
            <a:spLocks noGrp="1"/>
          </p:cNvSpPr>
          <p:nvPr>
            <p:ph type="sldNum" sz="quarter" idx="4294967295"/>
          </p:nvPr>
        </p:nvSpPr>
        <p:spPr>
          <a:xfrm>
            <a:off x="7099300" y="6356351"/>
            <a:ext cx="2311400" cy="365125"/>
          </a:xfrm>
          <a:prstGeom prst="rect">
            <a:avLst/>
          </a:prstGeom>
        </p:spPr>
        <p:txBody>
          <a:bodyPr/>
          <a:lstStyle/>
          <a:p>
            <a:fld id="{3D304243-3656-402B-8372-AF8AC471BDF5}" type="slidenum">
              <a:rPr lang="fr-CH" smtClean="0"/>
              <a:pPr/>
              <a:t>37</a:t>
            </a:fld>
            <a:endParaRPr lang="fr-CH" dirty="0"/>
          </a:p>
        </p:txBody>
      </p:sp>
    </p:spTree>
    <p:extLst>
      <p:ext uri="{BB962C8B-B14F-4D97-AF65-F5344CB8AC3E}">
        <p14:creationId xmlns:p14="http://schemas.microsoft.com/office/powerpoint/2010/main" val="4783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ChangeArrowheads="1"/>
          </p:cNvSpPr>
          <p:nvPr/>
        </p:nvSpPr>
        <p:spPr bwMode="auto">
          <a:xfrm>
            <a:off x="211138" y="188913"/>
            <a:ext cx="9359900" cy="65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r>
              <a:rPr lang="fr-FR" altLang="en-US" sz="1000" b="1" dirty="0" err="1">
                <a:solidFill>
                  <a:srgbClr val="000000"/>
                </a:solidFill>
                <a:latin typeface="Courier New" pitchFamily="49" charset="0"/>
                <a:cs typeface="Courier New" pitchFamily="49" charset="0"/>
              </a:rPr>
              <a:t>clear</a:t>
            </a:r>
            <a:r>
              <a:rPr lang="fr-FR" altLang="en-US" sz="1000" b="1" dirty="0">
                <a:solidFill>
                  <a:srgbClr val="000000"/>
                </a:solidFill>
                <a:latin typeface="Courier New" pitchFamily="49" charset="0"/>
                <a:cs typeface="Courier New" pitchFamily="49" charset="0"/>
              </a:rPr>
              <a:t> all</a:t>
            </a:r>
          </a:p>
          <a:p>
            <a:r>
              <a:rPr lang="fr-FR" altLang="en-US" sz="1000" b="1" dirty="0">
                <a:solidFill>
                  <a:srgbClr val="000000"/>
                </a:solidFill>
                <a:latin typeface="Courier New" pitchFamily="49" charset="0"/>
                <a:cs typeface="Courier New" pitchFamily="49" charset="0"/>
              </a:rPr>
              <a:t>capture </a:t>
            </a:r>
            <a:r>
              <a:rPr lang="fr-FR" altLang="en-US" sz="1000" b="1" dirty="0" err="1">
                <a:solidFill>
                  <a:srgbClr val="000000"/>
                </a:solidFill>
                <a:latin typeface="Courier New" pitchFamily="49" charset="0"/>
                <a:cs typeface="Courier New" pitchFamily="49" charset="0"/>
              </a:rPr>
              <a:t>ssc</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install</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apcd</a:t>
            </a:r>
            <a:r>
              <a:rPr lang="fr-FR" altLang="en-US" sz="1000" b="1" dirty="0">
                <a:solidFill>
                  <a:srgbClr val="000000"/>
                </a:solidFill>
                <a:latin typeface="Courier New" pitchFamily="49" charset="0"/>
                <a:cs typeface="Courier New" pitchFamily="49" charset="0"/>
              </a:rPr>
              <a:t>  </a:t>
            </a:r>
          </a:p>
          <a:p>
            <a:r>
              <a:rPr lang="fr-FR" altLang="en-US" sz="1000" b="1" dirty="0">
                <a:solidFill>
                  <a:srgbClr val="000000"/>
                </a:solidFill>
                <a:latin typeface="Courier New" pitchFamily="49" charset="0"/>
                <a:cs typeface="Courier New" pitchFamily="49" charset="0"/>
              </a:rPr>
              <a:t>set </a:t>
            </a:r>
            <a:r>
              <a:rPr lang="fr-FR" altLang="en-US" sz="1000" b="1" dirty="0" err="1">
                <a:solidFill>
                  <a:srgbClr val="000000"/>
                </a:solidFill>
                <a:latin typeface="Courier New" pitchFamily="49" charset="0"/>
                <a:cs typeface="Courier New" pitchFamily="49" charset="0"/>
              </a:rPr>
              <a:t>linesize</a:t>
            </a:r>
            <a:r>
              <a:rPr lang="fr-FR" altLang="en-US" sz="1000" b="1" dirty="0">
                <a:solidFill>
                  <a:srgbClr val="000000"/>
                </a:solidFill>
                <a:latin typeface="Courier New" pitchFamily="49" charset="0"/>
                <a:cs typeface="Courier New" pitchFamily="49" charset="0"/>
              </a:rPr>
              <a:t> 100</a:t>
            </a:r>
          </a:p>
          <a:p>
            <a:r>
              <a:rPr lang="fr-FR" altLang="en-US" sz="1000" b="1" dirty="0" err="1">
                <a:solidFill>
                  <a:srgbClr val="000000"/>
                </a:solidFill>
                <a:latin typeface="Courier New" pitchFamily="49" charset="0"/>
                <a:cs typeface="Courier New" pitchFamily="49" charset="0"/>
              </a:rPr>
              <a:t>gen</a:t>
            </a:r>
            <a:r>
              <a:rPr lang="fr-FR" altLang="en-US" sz="1000" b="1" dirty="0">
                <a:solidFill>
                  <a:srgbClr val="000000"/>
                </a:solidFill>
                <a:latin typeface="Courier New" pitchFamily="49" charset="0"/>
                <a:cs typeface="Courier New" pitchFamily="49" charset="0"/>
              </a:rPr>
              <a:t> d3=.</a:t>
            </a:r>
          </a:p>
          <a:p>
            <a:r>
              <a:rPr lang="fr-FR" altLang="en-US" sz="1000" b="1" dirty="0" err="1">
                <a:solidFill>
                  <a:srgbClr val="000000"/>
                </a:solidFill>
                <a:latin typeface="Courier New" pitchFamily="49" charset="0"/>
                <a:cs typeface="Courier New" pitchFamily="49" charset="0"/>
              </a:rPr>
              <a:t>foreach</a:t>
            </a:r>
            <a:r>
              <a:rPr lang="fr-FR" altLang="en-US" sz="1000" b="1" dirty="0">
                <a:solidFill>
                  <a:srgbClr val="000000"/>
                </a:solidFill>
                <a:latin typeface="Courier New" pitchFamily="49" charset="0"/>
                <a:cs typeface="Courier New" pitchFamily="49" charset="0"/>
              </a:rPr>
              <a:t> gogo in </a:t>
            </a:r>
            <a:r>
              <a:rPr lang="fr-FR" altLang="en-US" sz="1000" b="1" dirty="0" err="1">
                <a:solidFill>
                  <a:srgbClr val="000000"/>
                </a:solidFill>
                <a:latin typeface="Courier New" pitchFamily="49" charset="0"/>
                <a:cs typeface="Courier New" pitchFamily="49" charset="0"/>
              </a:rPr>
              <a:t>fr</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it</a:t>
            </a:r>
            <a:r>
              <a:rPr lang="fr-FR" altLang="en-US" sz="1000" b="1" dirty="0">
                <a:solidFill>
                  <a:srgbClr val="000000"/>
                </a:solidFill>
                <a:latin typeface="Courier New" pitchFamily="49" charset="0"/>
                <a:cs typeface="Courier New" pitchFamily="49" charset="0"/>
              </a:rPr>
              <a:t> no us  {</a:t>
            </a:r>
          </a:p>
          <a:p>
            <a:r>
              <a:rPr lang="fr-FR" altLang="en-US" sz="1000" b="1" dirty="0">
                <a:solidFill>
                  <a:srgbClr val="000000"/>
                </a:solidFill>
                <a:latin typeface="Courier New" pitchFamily="49" charset="0"/>
                <a:cs typeface="Courier New" pitchFamily="49" charset="0"/>
              </a:rPr>
              <a:t>qui {</a:t>
            </a:r>
          </a:p>
          <a:p>
            <a:r>
              <a:rPr lang="fr-FR" altLang="en-US" sz="1000" b="1" dirty="0">
                <a:solidFill>
                  <a:srgbClr val="000000"/>
                </a:solidFill>
                <a:latin typeface="Courier New" pitchFamily="49" charset="0"/>
                <a:cs typeface="Courier New" pitchFamily="49" charset="0"/>
              </a:rPr>
              <a:t>if "`gogo'"== "</a:t>
            </a:r>
            <a:r>
              <a:rPr lang="fr-FR" altLang="en-US" sz="1000" b="1" dirty="0" err="1">
                <a:solidFill>
                  <a:srgbClr val="000000"/>
                </a:solidFill>
                <a:latin typeface="Courier New" pitchFamily="49" charset="0"/>
                <a:cs typeface="Courier New" pitchFamily="49" charset="0"/>
              </a:rPr>
              <a:t>fr</a:t>
            </a:r>
            <a:r>
              <a:rPr lang="fr-FR" altLang="en-US" sz="1000" b="1" dirty="0">
                <a:solidFill>
                  <a:srgbClr val="000000"/>
                </a:solidFill>
                <a:latin typeface="Courier New" pitchFamily="49" charset="0"/>
                <a:cs typeface="Courier New" pitchFamily="49" charset="0"/>
              </a:rPr>
              <a:t>" local fifi  " fr84 fr89 fr94 fr00  fr05 "</a:t>
            </a:r>
          </a:p>
          <a:p>
            <a:r>
              <a:rPr lang="fr-FR" altLang="en-US" sz="1000" b="1" dirty="0">
                <a:solidFill>
                  <a:srgbClr val="000000"/>
                </a:solidFill>
                <a:latin typeface="Courier New" pitchFamily="49" charset="0"/>
                <a:cs typeface="Courier New" pitchFamily="49" charset="0"/>
              </a:rPr>
              <a:t>if "`gogo'"== "</a:t>
            </a:r>
            <a:r>
              <a:rPr lang="fr-FR" altLang="en-US" sz="1000" b="1" dirty="0" err="1">
                <a:solidFill>
                  <a:srgbClr val="000000"/>
                </a:solidFill>
                <a:latin typeface="Courier New" pitchFamily="49" charset="0"/>
                <a:cs typeface="Courier New" pitchFamily="49" charset="0"/>
              </a:rPr>
              <a:t>it</a:t>
            </a:r>
            <a:r>
              <a:rPr lang="fr-FR" altLang="en-US" sz="1000" b="1" dirty="0">
                <a:solidFill>
                  <a:srgbClr val="000000"/>
                </a:solidFill>
                <a:latin typeface="Courier New" pitchFamily="49" charset="0"/>
                <a:cs typeface="Courier New" pitchFamily="49" charset="0"/>
              </a:rPr>
              <a:t>" local fifi  " it86 it91 it95 it00 it04 "</a:t>
            </a:r>
          </a:p>
          <a:p>
            <a:r>
              <a:rPr lang="fr-FR" altLang="en-US" sz="1000" b="1" dirty="0">
                <a:solidFill>
                  <a:srgbClr val="000000"/>
                </a:solidFill>
                <a:latin typeface="Courier New" pitchFamily="49" charset="0"/>
                <a:cs typeface="Courier New" pitchFamily="49" charset="0"/>
              </a:rPr>
              <a:t>if "`gogo'"== "no" local fifi  "no86 no91 no95 no00 no04 "</a:t>
            </a:r>
          </a:p>
          <a:p>
            <a:r>
              <a:rPr lang="fr-FR" altLang="en-US" sz="1000" b="1" dirty="0">
                <a:solidFill>
                  <a:srgbClr val="000000"/>
                </a:solidFill>
                <a:latin typeface="Courier New" pitchFamily="49" charset="0"/>
                <a:cs typeface="Courier New" pitchFamily="49" charset="0"/>
              </a:rPr>
              <a:t>if "`gogo'"== "us" local fifi  "us86 us91 us94 us00 us04 "</a:t>
            </a:r>
          </a:p>
          <a:p>
            <a:r>
              <a:rPr lang="fr-FR" altLang="en-US" sz="1000" b="1" dirty="0" err="1">
                <a:solidFill>
                  <a:srgbClr val="000000"/>
                </a:solidFill>
                <a:latin typeface="Courier New" pitchFamily="49" charset="0"/>
                <a:cs typeface="Courier New" pitchFamily="49" charset="0"/>
              </a:rPr>
              <a:t>foreach</a:t>
            </a:r>
            <a:r>
              <a:rPr lang="fr-FR" altLang="en-US" sz="1000" b="1" dirty="0">
                <a:solidFill>
                  <a:srgbClr val="000000"/>
                </a:solidFill>
                <a:latin typeface="Courier New" pitchFamily="49" charset="0"/>
                <a:cs typeface="Courier New" pitchFamily="49" charset="0"/>
              </a:rPr>
              <a:t> toto in `fifi' { </a:t>
            </a:r>
          </a:p>
          <a:p>
            <a:r>
              <a:rPr lang="fr-FR" altLang="en-US" sz="1000" b="1" dirty="0">
                <a:solidFill>
                  <a:srgbClr val="000000"/>
                </a:solidFill>
                <a:latin typeface="Courier New" pitchFamily="49" charset="0"/>
                <a:cs typeface="Courier New" pitchFamily="49" charset="0"/>
              </a:rPr>
              <a:t>local perso "$`</a:t>
            </a:r>
            <a:r>
              <a:rPr lang="fr-FR" altLang="en-US" sz="1000" b="1" dirty="0" err="1">
                <a:solidFill>
                  <a:srgbClr val="000000"/>
                </a:solidFill>
                <a:latin typeface="Courier New" pitchFamily="49" charset="0"/>
                <a:cs typeface="Courier New" pitchFamily="49" charset="0"/>
              </a:rPr>
              <a:t>toto'p</a:t>
            </a:r>
            <a:r>
              <a:rPr lang="fr-FR" altLang="en-US" sz="1000" b="1" dirty="0">
                <a:solidFill>
                  <a:srgbClr val="000000"/>
                </a:solidFill>
                <a:latin typeface="Courier New" pitchFamily="49" charset="0"/>
                <a:cs typeface="Courier New" pitchFamily="49" charset="0"/>
              </a:rPr>
              <a:t>"</a:t>
            </a:r>
          </a:p>
          <a:p>
            <a:r>
              <a:rPr lang="fr-FR" altLang="en-US" sz="1000" b="1" dirty="0">
                <a:solidFill>
                  <a:srgbClr val="000000"/>
                </a:solidFill>
                <a:latin typeface="Courier New" pitchFamily="49" charset="0"/>
                <a:cs typeface="Courier New" pitchFamily="49" charset="0"/>
              </a:rPr>
              <a:t>local house "$`</a:t>
            </a:r>
            <a:r>
              <a:rPr lang="fr-FR" altLang="en-US" sz="1000" b="1" dirty="0" err="1">
                <a:solidFill>
                  <a:srgbClr val="000000"/>
                </a:solidFill>
                <a:latin typeface="Courier New" pitchFamily="49" charset="0"/>
                <a:cs typeface="Courier New" pitchFamily="49" charset="0"/>
              </a:rPr>
              <a:t>toto'h</a:t>
            </a:r>
            <a:r>
              <a:rPr lang="fr-FR" altLang="en-US" sz="1000" b="1" dirty="0">
                <a:solidFill>
                  <a:srgbClr val="000000"/>
                </a:solidFill>
                <a:latin typeface="Courier New" pitchFamily="49" charset="0"/>
                <a:cs typeface="Courier New" pitchFamily="49" charset="0"/>
              </a:rPr>
              <a:t>"</a:t>
            </a:r>
          </a:p>
          <a:p>
            <a:r>
              <a:rPr lang="fr-FR" altLang="en-US" sz="1000" b="1" dirty="0">
                <a:solidFill>
                  <a:srgbClr val="000000"/>
                </a:solidFill>
                <a:latin typeface="Courier New" pitchFamily="49" charset="0"/>
                <a:cs typeface="Courier New" pitchFamily="49" charset="0"/>
              </a:rPr>
              <a:t>qui use </a:t>
            </a:r>
            <a:r>
              <a:rPr lang="fr-FR" altLang="en-US" sz="1000" b="1" dirty="0" err="1">
                <a:solidFill>
                  <a:srgbClr val="000000"/>
                </a:solidFill>
                <a:latin typeface="Courier New" pitchFamily="49" charset="0"/>
                <a:cs typeface="Courier New" pitchFamily="49" charset="0"/>
              </a:rPr>
              <a:t>hid</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ppopwgt</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age</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sex</a:t>
            </a:r>
            <a:r>
              <a:rPr lang="fr-FR" altLang="en-US" sz="1000" b="1" dirty="0">
                <a:solidFill>
                  <a:srgbClr val="000000"/>
                </a:solidFill>
                <a:latin typeface="Courier New" pitchFamily="49" charset="0"/>
                <a:cs typeface="Courier New" pitchFamily="49" charset="0"/>
              </a:rPr>
              <a:t> relation </a:t>
            </a:r>
            <a:r>
              <a:rPr lang="fr-FR" altLang="en-US" sz="1000" b="1" dirty="0" err="1">
                <a:solidFill>
                  <a:srgbClr val="000000"/>
                </a:solidFill>
                <a:latin typeface="Courier New" pitchFamily="49" charset="0"/>
                <a:cs typeface="Courier New" pitchFamily="49" charset="0"/>
              </a:rPr>
              <a:t>educ</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nchildren</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immigr</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educ_c</a:t>
            </a:r>
            <a:r>
              <a:rPr lang="fr-FR" altLang="en-US" sz="1000" b="1" dirty="0">
                <a:solidFill>
                  <a:srgbClr val="000000"/>
                </a:solidFill>
                <a:latin typeface="Courier New" pitchFamily="49" charset="0"/>
                <a:cs typeface="Courier New" pitchFamily="49" charset="0"/>
              </a:rPr>
              <a:t> pi  </a:t>
            </a:r>
            <a:r>
              <a:rPr lang="fr-FR" altLang="en-US" sz="1000" b="1" dirty="0" err="1">
                <a:solidFill>
                  <a:srgbClr val="000000"/>
                </a:solidFill>
                <a:latin typeface="Courier New" pitchFamily="49" charset="0"/>
                <a:cs typeface="Courier New" pitchFamily="49" charset="0"/>
              </a:rPr>
              <a:t>deflat</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partner</a:t>
            </a:r>
            <a:r>
              <a:rPr lang="fr-FR" altLang="en-US" sz="1000" b="1" dirty="0">
                <a:solidFill>
                  <a:srgbClr val="000000"/>
                </a:solidFill>
                <a:latin typeface="Courier New" pitchFamily="49" charset="0"/>
                <a:cs typeface="Courier New" pitchFamily="49" charset="0"/>
              </a:rPr>
              <a:t> pmi </a:t>
            </a:r>
            <a:r>
              <a:rPr lang="fr-FR" altLang="en-US" sz="1000" b="1" dirty="0" err="1">
                <a:solidFill>
                  <a:srgbClr val="000000"/>
                </a:solidFill>
                <a:latin typeface="Courier New" pitchFamily="49" charset="0"/>
                <a:cs typeface="Courier New" pitchFamily="49" charset="0"/>
              </a:rPr>
              <a:t>ptime</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using</a:t>
            </a:r>
            <a:r>
              <a:rPr lang="fr-FR" altLang="en-US" sz="1000" b="1" dirty="0">
                <a:solidFill>
                  <a:srgbClr val="000000"/>
                </a:solidFill>
                <a:latin typeface="Courier New" pitchFamily="49" charset="0"/>
                <a:cs typeface="Courier New" pitchFamily="49" charset="0"/>
              </a:rPr>
              <a:t> `perso'  , </a:t>
            </a:r>
            <a:r>
              <a:rPr lang="fr-FR" altLang="en-US" sz="1000" b="1" dirty="0" err="1">
                <a:solidFill>
                  <a:srgbClr val="000000"/>
                </a:solidFill>
                <a:latin typeface="Courier New" pitchFamily="49" charset="0"/>
                <a:cs typeface="Courier New" pitchFamily="49" charset="0"/>
              </a:rPr>
              <a:t>clear</a:t>
            </a:r>
            <a:endParaRPr lang="fr-FR" altLang="en-US" sz="1000" b="1" dirty="0">
              <a:solidFill>
                <a:srgbClr val="000000"/>
              </a:solidFill>
              <a:latin typeface="Courier New" pitchFamily="49" charset="0"/>
              <a:cs typeface="Courier New" pitchFamily="49" charset="0"/>
            </a:endParaRPr>
          </a:p>
          <a:p>
            <a:r>
              <a:rPr lang="fr-FR" altLang="en-US" sz="1000" b="1" dirty="0">
                <a:solidFill>
                  <a:srgbClr val="000000"/>
                </a:solidFill>
                <a:latin typeface="Courier New" pitchFamily="49" charset="0"/>
                <a:cs typeface="Courier New" pitchFamily="49" charset="0"/>
              </a:rPr>
              <a:t>qui </a:t>
            </a:r>
            <a:r>
              <a:rPr lang="fr-FR" altLang="en-US" sz="1000" b="1" dirty="0" err="1">
                <a:solidFill>
                  <a:srgbClr val="000000"/>
                </a:solidFill>
                <a:latin typeface="Courier New" pitchFamily="49" charset="0"/>
                <a:cs typeface="Courier New" pitchFamily="49" charset="0"/>
              </a:rPr>
              <a:t>joinby</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hid</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using</a:t>
            </a:r>
            <a:r>
              <a:rPr lang="fr-FR" altLang="en-US" sz="1000" b="1" dirty="0">
                <a:solidFill>
                  <a:srgbClr val="000000"/>
                </a:solidFill>
                <a:latin typeface="Courier New" pitchFamily="49" charset="0"/>
                <a:cs typeface="Courier New" pitchFamily="49" charset="0"/>
              </a:rPr>
              <a:t> `house'	</a:t>
            </a:r>
          </a:p>
          <a:p>
            <a:r>
              <a:rPr lang="fr-FR" altLang="en-US" sz="1000" b="1" dirty="0" err="1">
                <a:solidFill>
                  <a:srgbClr val="000000"/>
                </a:solidFill>
                <a:latin typeface="Courier New" pitchFamily="49" charset="0"/>
                <a:cs typeface="Courier New" pitchFamily="49" charset="0"/>
              </a:rPr>
              <a:t>keep</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hid</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ppopwgt</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age</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sex</a:t>
            </a:r>
            <a:r>
              <a:rPr lang="fr-FR" altLang="en-US" sz="1000" b="1" dirty="0">
                <a:solidFill>
                  <a:srgbClr val="000000"/>
                </a:solidFill>
                <a:latin typeface="Courier New" pitchFamily="49" charset="0"/>
                <a:cs typeface="Courier New" pitchFamily="49" charset="0"/>
              </a:rPr>
              <a:t> relation </a:t>
            </a:r>
            <a:r>
              <a:rPr lang="fr-FR" altLang="en-US" sz="1000" b="1" dirty="0" err="1">
                <a:solidFill>
                  <a:srgbClr val="000000"/>
                </a:solidFill>
                <a:latin typeface="Courier New" pitchFamily="49" charset="0"/>
                <a:cs typeface="Courier New" pitchFamily="49" charset="0"/>
              </a:rPr>
              <a:t>educ</a:t>
            </a:r>
            <a:r>
              <a:rPr lang="fr-FR" altLang="en-US" sz="1000" b="1" dirty="0">
                <a:solidFill>
                  <a:srgbClr val="000000"/>
                </a:solidFill>
                <a:latin typeface="Courier New" pitchFamily="49" charset="0"/>
                <a:cs typeface="Courier New" pitchFamily="49" charset="0"/>
              </a:rPr>
              <a:t> pi  </a:t>
            </a:r>
            <a:r>
              <a:rPr lang="fr-FR" altLang="en-US" sz="1000" b="1" dirty="0" err="1">
                <a:solidFill>
                  <a:srgbClr val="000000"/>
                </a:solidFill>
                <a:latin typeface="Courier New" pitchFamily="49" charset="0"/>
                <a:cs typeface="Courier New" pitchFamily="49" charset="0"/>
              </a:rPr>
              <a:t>deflat</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year</a:t>
            </a:r>
            <a:r>
              <a:rPr lang="fr-FR" altLang="en-US" sz="1000" b="1" dirty="0">
                <a:solidFill>
                  <a:srgbClr val="000000"/>
                </a:solidFill>
                <a:latin typeface="Courier New" pitchFamily="49" charset="0"/>
                <a:cs typeface="Courier New" pitchFamily="49" charset="0"/>
              </a:rPr>
              <a:t> iso2 </a:t>
            </a:r>
            <a:r>
              <a:rPr lang="fr-FR" altLang="en-US" sz="1000" b="1" dirty="0" err="1">
                <a:solidFill>
                  <a:srgbClr val="000000"/>
                </a:solidFill>
                <a:latin typeface="Courier New" pitchFamily="49" charset="0"/>
                <a:cs typeface="Courier New" pitchFamily="49" charset="0"/>
              </a:rPr>
              <a:t>hpopwgt</a:t>
            </a:r>
            <a:r>
              <a:rPr lang="fr-FR" altLang="en-US" sz="1000" b="1" dirty="0">
                <a:solidFill>
                  <a:srgbClr val="000000"/>
                </a:solidFill>
                <a:latin typeface="Courier New" pitchFamily="49" charset="0"/>
                <a:cs typeface="Courier New" pitchFamily="49" charset="0"/>
              </a:rPr>
              <a:t>  dpi /// </a:t>
            </a:r>
          </a:p>
          <a:p>
            <a:r>
              <a:rPr lang="fr-FR" altLang="en-US" sz="1000" b="1" dirty="0" err="1">
                <a:solidFill>
                  <a:srgbClr val="000000"/>
                </a:solidFill>
                <a:latin typeface="Courier New" pitchFamily="49" charset="0"/>
                <a:cs typeface="Courier New" pitchFamily="49" charset="0"/>
              </a:rPr>
              <a:t>deflator</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nchildren</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immigr</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educ_c</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hmi</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hmx</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npers</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partner</a:t>
            </a:r>
            <a:r>
              <a:rPr lang="fr-FR" altLang="en-US" sz="1000" b="1" dirty="0">
                <a:solidFill>
                  <a:srgbClr val="000000"/>
                </a:solidFill>
                <a:latin typeface="Courier New" pitchFamily="49" charset="0"/>
                <a:cs typeface="Courier New" pitchFamily="49" charset="0"/>
              </a:rPr>
              <a:t> pmi </a:t>
            </a:r>
            <a:r>
              <a:rPr lang="fr-FR" altLang="en-US" sz="1000" b="1" dirty="0" err="1">
                <a:solidFill>
                  <a:srgbClr val="000000"/>
                </a:solidFill>
                <a:latin typeface="Courier New" pitchFamily="49" charset="0"/>
                <a:cs typeface="Courier New" pitchFamily="49" charset="0"/>
              </a:rPr>
              <a:t>ptime</a:t>
            </a:r>
            <a:r>
              <a:rPr lang="fr-FR" altLang="en-US" sz="1000" b="1" dirty="0">
                <a:solidFill>
                  <a:srgbClr val="000000"/>
                </a:solidFill>
                <a:latin typeface="Courier New" pitchFamily="49" charset="0"/>
                <a:cs typeface="Courier New" pitchFamily="49" charset="0"/>
              </a:rPr>
              <a:t>  </a:t>
            </a:r>
          </a:p>
          <a:p>
            <a:endParaRPr lang="fr-FR" altLang="en-US" sz="1000" b="1" dirty="0">
              <a:solidFill>
                <a:srgbClr val="000000"/>
              </a:solidFill>
              <a:latin typeface="Courier New" pitchFamily="49" charset="0"/>
              <a:cs typeface="Courier New" pitchFamily="49" charset="0"/>
            </a:endParaRPr>
          </a:p>
          <a:p>
            <a:r>
              <a:rPr lang="fr-FR" altLang="en-US" sz="1000" b="1" dirty="0">
                <a:solidFill>
                  <a:srgbClr val="000000"/>
                </a:solidFill>
                <a:latin typeface="Courier New" pitchFamily="49" charset="0"/>
                <a:cs typeface="Courier New" pitchFamily="49" charset="0"/>
              </a:rPr>
              <a:t>local </a:t>
            </a:r>
            <a:r>
              <a:rPr lang="fr-FR" altLang="en-US" sz="1000" b="1" dirty="0" err="1">
                <a:solidFill>
                  <a:srgbClr val="000000"/>
                </a:solidFill>
                <a:latin typeface="Courier New" pitchFamily="49" charset="0"/>
                <a:cs typeface="Courier New" pitchFamily="49" charset="0"/>
              </a:rPr>
              <a:t>save</a:t>
            </a:r>
            <a:r>
              <a:rPr lang="fr-FR" altLang="en-US" sz="1000" b="1" dirty="0">
                <a:solidFill>
                  <a:srgbClr val="000000"/>
                </a:solidFill>
                <a:latin typeface="Courier New" pitchFamily="49" charset="0"/>
                <a:cs typeface="Courier New" pitchFamily="49" charset="0"/>
              </a:rPr>
              <a:t>   "t`toto'" </a:t>
            </a:r>
          </a:p>
          <a:p>
            <a:r>
              <a:rPr lang="fr-FR" altLang="en-US" sz="1000" b="1" dirty="0">
                <a:solidFill>
                  <a:srgbClr val="000000"/>
                </a:solidFill>
                <a:latin typeface="Courier New" pitchFamily="49" charset="0"/>
                <a:cs typeface="Courier New" pitchFamily="49" charset="0"/>
              </a:rPr>
              <a:t>qui </a:t>
            </a:r>
            <a:r>
              <a:rPr lang="fr-FR" altLang="en-US" sz="1000" b="1" dirty="0" err="1">
                <a:solidFill>
                  <a:srgbClr val="000000"/>
                </a:solidFill>
                <a:latin typeface="Courier New" pitchFamily="49" charset="0"/>
                <a:cs typeface="Courier New" pitchFamily="49" charset="0"/>
              </a:rPr>
              <a:t>save</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save</a:t>
            </a:r>
            <a:r>
              <a:rPr lang="fr-FR" altLang="en-US" sz="1000" b="1" dirty="0">
                <a:solidFill>
                  <a:srgbClr val="000000"/>
                </a:solidFill>
                <a:latin typeface="Courier New" pitchFamily="49" charset="0"/>
                <a:cs typeface="Courier New" pitchFamily="49" charset="0"/>
              </a:rPr>
              <a:t>' , replace</a:t>
            </a:r>
          </a:p>
          <a:p>
            <a:r>
              <a:rPr lang="fr-FR" altLang="en-US" sz="1000" b="1" dirty="0">
                <a:solidFill>
                  <a:srgbClr val="000000"/>
                </a:solidFill>
                <a:latin typeface="Courier New" pitchFamily="49" charset="0"/>
                <a:cs typeface="Courier New" pitchFamily="49" charset="0"/>
              </a:rPr>
              <a:t>}</a:t>
            </a:r>
          </a:p>
          <a:p>
            <a:r>
              <a:rPr lang="fr-FR" altLang="en-US" sz="1000" b="1" dirty="0" err="1">
                <a:solidFill>
                  <a:srgbClr val="000000"/>
                </a:solidFill>
                <a:latin typeface="Courier New" pitchFamily="49" charset="0"/>
                <a:cs typeface="Courier New" pitchFamily="49" charset="0"/>
              </a:rPr>
              <a:t>clear</a:t>
            </a:r>
            <a:r>
              <a:rPr lang="fr-FR" altLang="en-US" sz="1000" b="1" dirty="0">
                <a:solidFill>
                  <a:srgbClr val="000000"/>
                </a:solidFill>
                <a:latin typeface="Courier New" pitchFamily="49" charset="0"/>
                <a:cs typeface="Courier New" pitchFamily="49" charset="0"/>
              </a:rPr>
              <a:t> all </a:t>
            </a:r>
          </a:p>
          <a:p>
            <a:r>
              <a:rPr lang="fr-FR" altLang="en-US" sz="1000" b="1" dirty="0" err="1">
                <a:solidFill>
                  <a:srgbClr val="000000"/>
                </a:solidFill>
                <a:latin typeface="Courier New" pitchFamily="49" charset="0"/>
                <a:cs typeface="Courier New" pitchFamily="49" charset="0"/>
              </a:rPr>
              <a:t>foreach</a:t>
            </a:r>
            <a:r>
              <a:rPr lang="fr-FR" altLang="en-US" sz="1000" b="1" dirty="0">
                <a:solidFill>
                  <a:srgbClr val="000000"/>
                </a:solidFill>
                <a:latin typeface="Courier New" pitchFamily="49" charset="0"/>
                <a:cs typeface="Courier New" pitchFamily="49" charset="0"/>
              </a:rPr>
              <a:t> toto in  `fifi'  { </a:t>
            </a:r>
          </a:p>
          <a:p>
            <a:r>
              <a:rPr lang="fr-FR" altLang="en-US" sz="1000" b="1" dirty="0">
                <a:solidFill>
                  <a:srgbClr val="000000"/>
                </a:solidFill>
                <a:latin typeface="Courier New" pitchFamily="49" charset="0"/>
                <a:cs typeface="Courier New" pitchFamily="49" charset="0"/>
              </a:rPr>
              <a:t>local </a:t>
            </a:r>
            <a:r>
              <a:rPr lang="fr-FR" altLang="en-US" sz="1000" b="1" dirty="0" err="1">
                <a:solidFill>
                  <a:srgbClr val="000000"/>
                </a:solidFill>
                <a:latin typeface="Courier New" pitchFamily="49" charset="0"/>
                <a:cs typeface="Courier New" pitchFamily="49" charset="0"/>
              </a:rPr>
              <a:t>save</a:t>
            </a:r>
            <a:r>
              <a:rPr lang="fr-FR" altLang="en-US" sz="1000" b="1" dirty="0">
                <a:solidFill>
                  <a:srgbClr val="000000"/>
                </a:solidFill>
                <a:latin typeface="Courier New" pitchFamily="49" charset="0"/>
                <a:cs typeface="Courier New" pitchFamily="49" charset="0"/>
              </a:rPr>
              <a:t>   "t`toto'" </a:t>
            </a:r>
          </a:p>
          <a:p>
            <a:r>
              <a:rPr lang="fr-FR" altLang="en-US" sz="1000" b="1" dirty="0">
                <a:solidFill>
                  <a:srgbClr val="000000"/>
                </a:solidFill>
                <a:latin typeface="Courier New" pitchFamily="49" charset="0"/>
                <a:cs typeface="Courier New" pitchFamily="49" charset="0"/>
              </a:rPr>
              <a:t>qui append </a:t>
            </a:r>
            <a:r>
              <a:rPr lang="fr-FR" altLang="en-US" sz="1000" b="1" dirty="0" err="1">
                <a:solidFill>
                  <a:srgbClr val="000000"/>
                </a:solidFill>
                <a:latin typeface="Courier New" pitchFamily="49" charset="0"/>
                <a:cs typeface="Courier New" pitchFamily="49" charset="0"/>
              </a:rPr>
              <a:t>using</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save</a:t>
            </a:r>
            <a:r>
              <a:rPr lang="fr-FR" altLang="en-US" sz="1000" b="1" dirty="0">
                <a:solidFill>
                  <a:srgbClr val="000000"/>
                </a:solidFill>
                <a:latin typeface="Courier New" pitchFamily="49" charset="0"/>
                <a:cs typeface="Courier New" pitchFamily="49" charset="0"/>
              </a:rPr>
              <a:t>'  </a:t>
            </a:r>
          </a:p>
          <a:p>
            <a:r>
              <a:rPr lang="fr-FR" altLang="en-US" sz="1000" b="1" dirty="0">
                <a:solidFill>
                  <a:srgbClr val="000000"/>
                </a:solidFill>
                <a:latin typeface="Courier New" pitchFamily="49" charset="0"/>
                <a:cs typeface="Courier New" pitchFamily="49" charset="0"/>
              </a:rPr>
              <a:t>}  </a:t>
            </a:r>
          </a:p>
          <a:p>
            <a:r>
              <a:rPr lang="fr-FR" altLang="en-US" sz="1000" b="1" dirty="0">
                <a:solidFill>
                  <a:srgbClr val="000000"/>
                </a:solidFill>
                <a:latin typeface="Courier New" pitchFamily="49" charset="0"/>
                <a:cs typeface="Courier New" pitchFamily="49" charset="0"/>
              </a:rPr>
              <a:t>qui recode </a:t>
            </a:r>
            <a:r>
              <a:rPr lang="fr-FR" altLang="en-US" sz="1000" b="1" dirty="0" err="1">
                <a:solidFill>
                  <a:srgbClr val="000000"/>
                </a:solidFill>
                <a:latin typeface="Courier New" pitchFamily="49" charset="0"/>
                <a:cs typeface="Courier New" pitchFamily="49" charset="0"/>
              </a:rPr>
              <a:t>year</a:t>
            </a:r>
            <a:r>
              <a:rPr lang="fr-FR" altLang="en-US" sz="1000" b="1" dirty="0">
                <a:solidFill>
                  <a:srgbClr val="000000"/>
                </a:solidFill>
                <a:latin typeface="Courier New" pitchFamily="49" charset="0"/>
                <a:cs typeface="Courier New" pitchFamily="49" charset="0"/>
              </a:rPr>
              <a:t> (1977/1982=1980)  (1983/1987=1985) (1988/1992=1990)  (1993/1997=1995) (1998/2002=2000) (2003/2008=2005)</a:t>
            </a:r>
          </a:p>
          <a:p>
            <a:r>
              <a:rPr lang="fr-FR" altLang="en-US" sz="1000" b="1" dirty="0">
                <a:solidFill>
                  <a:srgbClr val="000000"/>
                </a:solidFill>
                <a:latin typeface="Courier New" pitchFamily="49" charset="0"/>
                <a:cs typeface="Courier New" pitchFamily="49" charset="0"/>
              </a:rPr>
              <a:t>qui </a:t>
            </a:r>
            <a:r>
              <a:rPr lang="fr-FR" altLang="en-US" sz="1000" b="1" dirty="0" err="1">
                <a:solidFill>
                  <a:srgbClr val="000000"/>
                </a:solidFill>
                <a:latin typeface="Courier New" pitchFamily="49" charset="0"/>
                <a:cs typeface="Courier New" pitchFamily="49" charset="0"/>
              </a:rPr>
              <a:t>gen</a:t>
            </a:r>
            <a:r>
              <a:rPr lang="fr-FR" altLang="en-US" sz="1000" b="1" dirty="0">
                <a:solidFill>
                  <a:srgbClr val="000000"/>
                </a:solidFill>
                <a:latin typeface="Courier New" pitchFamily="49" charset="0"/>
                <a:cs typeface="Courier New" pitchFamily="49" charset="0"/>
              </a:rPr>
              <a:t> age5=</a:t>
            </a:r>
            <a:r>
              <a:rPr lang="fr-FR" altLang="en-US" sz="1000" b="1" dirty="0" err="1">
                <a:solidFill>
                  <a:srgbClr val="000000"/>
                </a:solidFill>
                <a:latin typeface="Courier New" pitchFamily="49" charset="0"/>
                <a:cs typeface="Courier New" pitchFamily="49" charset="0"/>
              </a:rPr>
              <a:t>int</a:t>
            </a:r>
            <a:r>
              <a:rPr lang="fr-FR" altLang="en-US" sz="1000" b="1" dirty="0">
                <a:solidFill>
                  <a:srgbClr val="000000"/>
                </a:solidFill>
                <a:latin typeface="Courier New" pitchFamily="49" charset="0"/>
                <a:cs typeface="Courier New" pitchFamily="49" charset="0"/>
              </a:rPr>
              <a:t>((age-3)/5)*5+3</a:t>
            </a:r>
          </a:p>
          <a:p>
            <a:r>
              <a:rPr lang="fr-FR" altLang="en-US" sz="1000" b="1" dirty="0">
                <a:solidFill>
                  <a:srgbClr val="000000"/>
                </a:solidFill>
                <a:latin typeface="Courier New" pitchFamily="49" charset="0"/>
                <a:cs typeface="Courier New" pitchFamily="49" charset="0"/>
              </a:rPr>
              <a:t>qui </a:t>
            </a:r>
            <a:r>
              <a:rPr lang="fr-FR" altLang="en-US" sz="1000" b="1" dirty="0" err="1">
                <a:solidFill>
                  <a:srgbClr val="000000"/>
                </a:solidFill>
                <a:latin typeface="Courier New" pitchFamily="49" charset="0"/>
                <a:cs typeface="Courier New" pitchFamily="49" charset="0"/>
              </a:rPr>
              <a:t>gen</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pweight</a:t>
            </a:r>
            <a:r>
              <a:rPr lang="fr-FR" altLang="en-US" sz="1000" b="1" dirty="0">
                <a:solidFill>
                  <a:srgbClr val="000000"/>
                </a:solidFill>
                <a:latin typeface="Courier New" pitchFamily="49" charset="0"/>
                <a:cs typeface="Courier New" pitchFamily="49" charset="0"/>
              </a:rPr>
              <a:t> = </a:t>
            </a:r>
            <a:r>
              <a:rPr lang="fr-FR" altLang="en-US" sz="1000" b="1" dirty="0" err="1">
                <a:solidFill>
                  <a:srgbClr val="000000"/>
                </a:solidFill>
                <a:latin typeface="Courier New" pitchFamily="49" charset="0"/>
                <a:cs typeface="Courier New" pitchFamily="49" charset="0"/>
              </a:rPr>
              <a:t>int</a:t>
            </a:r>
            <a:r>
              <a:rPr lang="fr-FR" altLang="en-US" sz="1000" b="1" dirty="0">
                <a:solidFill>
                  <a:srgbClr val="000000"/>
                </a:solidFill>
                <a:latin typeface="Courier New" pitchFamily="49" charset="0"/>
                <a:cs typeface="Courier New" pitchFamily="49" charset="0"/>
              </a:rPr>
              <a:t>(</a:t>
            </a:r>
            <a:r>
              <a:rPr lang="fr-FR" altLang="en-US" sz="1000" b="1" dirty="0" err="1">
                <a:solidFill>
                  <a:srgbClr val="000000"/>
                </a:solidFill>
                <a:latin typeface="Courier New" pitchFamily="49" charset="0"/>
                <a:cs typeface="Courier New" pitchFamily="49" charset="0"/>
              </a:rPr>
              <a:t>ppop</a:t>
            </a:r>
            <a:r>
              <a:rPr lang="fr-FR" altLang="en-US" sz="1000" b="1" dirty="0">
                <a:solidFill>
                  <a:srgbClr val="000000"/>
                </a:solidFill>
                <a:latin typeface="Courier New" pitchFamily="49" charset="0"/>
                <a:cs typeface="Courier New" pitchFamily="49" charset="0"/>
              </a:rPr>
              <a:t>)</a:t>
            </a:r>
          </a:p>
          <a:p>
            <a:r>
              <a:rPr lang="fr-FR" altLang="en-US" sz="1000" b="1" dirty="0">
                <a:solidFill>
                  <a:srgbClr val="000000"/>
                </a:solidFill>
                <a:latin typeface="Courier New" pitchFamily="49" charset="0"/>
                <a:cs typeface="Courier New" pitchFamily="49" charset="0"/>
              </a:rPr>
              <a:t>qui </a:t>
            </a:r>
            <a:r>
              <a:rPr lang="fr-FR" altLang="en-US" sz="1000" b="1" dirty="0" err="1">
                <a:solidFill>
                  <a:srgbClr val="000000"/>
                </a:solidFill>
                <a:latin typeface="Courier New" pitchFamily="49" charset="0"/>
                <a:cs typeface="Courier New" pitchFamily="49" charset="0"/>
              </a:rPr>
              <a:t>keep</a:t>
            </a:r>
            <a:r>
              <a:rPr lang="fr-FR" altLang="en-US" sz="1000" b="1" dirty="0">
                <a:solidFill>
                  <a:srgbClr val="000000"/>
                </a:solidFill>
                <a:latin typeface="Courier New" pitchFamily="49" charset="0"/>
                <a:cs typeface="Courier New" pitchFamily="49" charset="0"/>
              </a:rPr>
              <a:t> if </a:t>
            </a:r>
            <a:r>
              <a:rPr lang="fr-FR" altLang="en-US" sz="1000" b="1" dirty="0" err="1">
                <a:solidFill>
                  <a:srgbClr val="000000"/>
                </a:solidFill>
                <a:latin typeface="Courier New" pitchFamily="49" charset="0"/>
                <a:cs typeface="Courier New" pitchFamily="49" charset="0"/>
              </a:rPr>
              <a:t>age</a:t>
            </a:r>
            <a:r>
              <a:rPr lang="fr-FR" altLang="en-US" sz="1000" b="1" dirty="0">
                <a:solidFill>
                  <a:srgbClr val="000000"/>
                </a:solidFill>
                <a:latin typeface="Courier New" pitchFamily="49" charset="0"/>
                <a:cs typeface="Courier New" pitchFamily="49" charset="0"/>
              </a:rPr>
              <a:t> &gt;= 20 &amp; </a:t>
            </a:r>
            <a:r>
              <a:rPr lang="fr-FR" altLang="en-US" sz="1000" b="1" dirty="0" err="1">
                <a:solidFill>
                  <a:srgbClr val="000000"/>
                </a:solidFill>
                <a:latin typeface="Courier New" pitchFamily="49" charset="0"/>
                <a:cs typeface="Courier New" pitchFamily="49" charset="0"/>
              </a:rPr>
              <a:t>age</a:t>
            </a:r>
            <a:r>
              <a:rPr lang="fr-FR" altLang="en-US" sz="1000" b="1" dirty="0">
                <a:solidFill>
                  <a:srgbClr val="000000"/>
                </a:solidFill>
                <a:latin typeface="Courier New" pitchFamily="49" charset="0"/>
                <a:cs typeface="Courier New" pitchFamily="49" charset="0"/>
              </a:rPr>
              <a:t> &lt; 65 </a:t>
            </a:r>
          </a:p>
          <a:p>
            <a:r>
              <a:rPr lang="fr-FR" altLang="en-US" sz="1000" b="1" dirty="0" err="1">
                <a:solidFill>
                  <a:srgbClr val="000000"/>
                </a:solidFill>
                <a:latin typeface="Courier New" pitchFamily="49" charset="0"/>
                <a:cs typeface="Courier New" pitchFamily="49" charset="0"/>
              </a:rPr>
              <a:t>gen</a:t>
            </a:r>
            <a:r>
              <a:rPr lang="fr-FR" altLang="en-US" sz="1000" b="1" dirty="0">
                <a:solidFill>
                  <a:srgbClr val="000000"/>
                </a:solidFill>
                <a:latin typeface="Courier New" pitchFamily="49" charset="0"/>
                <a:cs typeface="Courier New" pitchFamily="49" charset="0"/>
              </a:rPr>
              <a:t> page=</a:t>
            </a:r>
            <a:r>
              <a:rPr lang="fr-FR" altLang="en-US" sz="1000" b="1" dirty="0" err="1">
                <a:solidFill>
                  <a:srgbClr val="000000"/>
                </a:solidFill>
                <a:latin typeface="Courier New" pitchFamily="49" charset="0"/>
                <a:cs typeface="Courier New" pitchFamily="49" charset="0"/>
              </a:rPr>
              <a:t>floor</a:t>
            </a:r>
            <a:r>
              <a:rPr lang="fr-FR" altLang="en-US" sz="1000" b="1" dirty="0">
                <a:solidFill>
                  <a:srgbClr val="000000"/>
                </a:solidFill>
                <a:latin typeface="Courier New" pitchFamily="49" charset="0"/>
                <a:cs typeface="Courier New" pitchFamily="49" charset="0"/>
              </a:rPr>
              <a:t>(</a:t>
            </a:r>
            <a:r>
              <a:rPr lang="fr-FR" altLang="en-US" sz="1000" b="1" dirty="0" err="1">
                <a:solidFill>
                  <a:srgbClr val="000000"/>
                </a:solidFill>
                <a:latin typeface="Courier New" pitchFamily="49" charset="0"/>
                <a:cs typeface="Courier New" pitchFamily="49" charset="0"/>
              </a:rPr>
              <a:t>age</a:t>
            </a:r>
            <a:r>
              <a:rPr lang="fr-FR" altLang="en-US" sz="1000" b="1" dirty="0">
                <a:solidFill>
                  <a:srgbClr val="000000"/>
                </a:solidFill>
                <a:latin typeface="Courier New" pitchFamily="49" charset="0"/>
                <a:cs typeface="Courier New" pitchFamily="49" charset="0"/>
              </a:rPr>
              <a:t>/5)*5</a:t>
            </a:r>
          </a:p>
          <a:p>
            <a:r>
              <a:rPr lang="fr-FR" altLang="en-US" sz="1000" b="1" dirty="0" err="1">
                <a:solidFill>
                  <a:srgbClr val="000000"/>
                </a:solidFill>
                <a:latin typeface="Courier New" pitchFamily="49" charset="0"/>
                <a:cs typeface="Courier New" pitchFamily="49" charset="0"/>
              </a:rPr>
              <a:t>keep</a:t>
            </a:r>
            <a:r>
              <a:rPr lang="fr-FR" altLang="en-US" sz="1000" b="1" dirty="0">
                <a:solidFill>
                  <a:srgbClr val="000000"/>
                </a:solidFill>
                <a:latin typeface="Courier New" pitchFamily="49" charset="0"/>
                <a:cs typeface="Courier New" pitchFamily="49" charset="0"/>
              </a:rPr>
              <a:t> if (page &gt;= 25 &amp; page &lt;= 64)</a:t>
            </a:r>
          </a:p>
          <a:p>
            <a:r>
              <a:rPr lang="fr-FR" altLang="en-US" sz="1000" b="1" dirty="0" err="1">
                <a:solidFill>
                  <a:srgbClr val="000000"/>
                </a:solidFill>
                <a:latin typeface="Courier New" pitchFamily="49" charset="0"/>
                <a:cs typeface="Courier New" pitchFamily="49" charset="0"/>
              </a:rPr>
              <a:t>gen</a:t>
            </a:r>
            <a:r>
              <a:rPr lang="fr-FR" altLang="en-US" sz="1000" b="1" dirty="0">
                <a:solidFill>
                  <a:srgbClr val="000000"/>
                </a:solidFill>
                <a:latin typeface="Courier New" pitchFamily="49" charset="0"/>
                <a:cs typeface="Courier New" pitchFamily="49" charset="0"/>
              </a:rPr>
              <a:t> year5=</a:t>
            </a:r>
            <a:r>
              <a:rPr lang="fr-FR" altLang="en-US" sz="1000" b="1" dirty="0" err="1">
                <a:solidFill>
                  <a:srgbClr val="000000"/>
                </a:solidFill>
                <a:latin typeface="Courier New" pitchFamily="49" charset="0"/>
                <a:cs typeface="Courier New" pitchFamily="49" charset="0"/>
              </a:rPr>
              <a:t>year</a:t>
            </a:r>
            <a:endParaRPr lang="fr-FR" altLang="en-US" sz="1000" b="1" dirty="0">
              <a:solidFill>
                <a:srgbClr val="000000"/>
              </a:solidFill>
              <a:latin typeface="Courier New" pitchFamily="49" charset="0"/>
              <a:cs typeface="Courier New" pitchFamily="49" charset="0"/>
            </a:endParaRPr>
          </a:p>
          <a:p>
            <a:r>
              <a:rPr lang="fr-FR" altLang="en-US" sz="1000" b="1" dirty="0">
                <a:solidFill>
                  <a:srgbClr val="000000"/>
                </a:solidFill>
                <a:latin typeface="Courier New" pitchFamily="49" charset="0"/>
                <a:cs typeface="Courier New" pitchFamily="49" charset="0"/>
              </a:rPr>
              <a:t>replace </a:t>
            </a:r>
            <a:r>
              <a:rPr lang="fr-FR" altLang="en-US" sz="1000" b="1" dirty="0" err="1">
                <a:solidFill>
                  <a:srgbClr val="000000"/>
                </a:solidFill>
                <a:latin typeface="Courier New" pitchFamily="49" charset="0"/>
                <a:cs typeface="Courier New" pitchFamily="49" charset="0"/>
              </a:rPr>
              <a:t>year</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int</a:t>
            </a:r>
            <a:r>
              <a:rPr lang="fr-FR" altLang="en-US" sz="1000" b="1" dirty="0">
                <a:solidFill>
                  <a:srgbClr val="000000"/>
                </a:solidFill>
                <a:latin typeface="Courier New" pitchFamily="49" charset="0"/>
                <a:cs typeface="Courier New" pitchFamily="49" charset="0"/>
              </a:rPr>
              <a:t>((year-1980)/5)</a:t>
            </a:r>
          </a:p>
          <a:p>
            <a:r>
              <a:rPr lang="fr-FR" altLang="en-US" sz="1000" b="1" dirty="0" err="1">
                <a:solidFill>
                  <a:srgbClr val="000000"/>
                </a:solidFill>
                <a:latin typeface="Courier New" pitchFamily="49" charset="0"/>
                <a:cs typeface="Courier New" pitchFamily="49" charset="0"/>
              </a:rPr>
              <a:t>gen</a:t>
            </a:r>
            <a:r>
              <a:rPr lang="fr-FR" altLang="en-US" sz="1000" b="1" dirty="0">
                <a:solidFill>
                  <a:srgbClr val="000000"/>
                </a:solidFill>
                <a:latin typeface="Courier New" pitchFamily="49" charset="0"/>
                <a:cs typeface="Courier New" pitchFamily="49" charset="0"/>
              </a:rPr>
              <a:t> educ2=</a:t>
            </a:r>
            <a:r>
              <a:rPr lang="fr-FR" altLang="en-US" sz="1000" b="1" dirty="0" err="1">
                <a:solidFill>
                  <a:srgbClr val="000000"/>
                </a:solidFill>
                <a:latin typeface="Courier New" pitchFamily="49" charset="0"/>
                <a:cs typeface="Courier New" pitchFamily="49" charset="0"/>
              </a:rPr>
              <a:t>int</a:t>
            </a:r>
            <a:r>
              <a:rPr lang="fr-FR" altLang="en-US" sz="1000" b="1" dirty="0">
                <a:solidFill>
                  <a:srgbClr val="000000"/>
                </a:solidFill>
                <a:latin typeface="Courier New" pitchFamily="49" charset="0"/>
                <a:cs typeface="Courier New" pitchFamily="49" charset="0"/>
              </a:rPr>
              <a:t>(</a:t>
            </a:r>
            <a:r>
              <a:rPr lang="fr-FR" altLang="en-US" sz="1000" b="1" dirty="0" err="1">
                <a:solidFill>
                  <a:srgbClr val="000000"/>
                </a:solidFill>
                <a:latin typeface="Courier New" pitchFamily="49" charset="0"/>
                <a:cs typeface="Courier New" pitchFamily="49" charset="0"/>
              </a:rPr>
              <a:t>educ</a:t>
            </a:r>
            <a:r>
              <a:rPr lang="fr-FR" altLang="en-US" sz="1000" b="1" dirty="0">
                <a:solidFill>
                  <a:srgbClr val="000000"/>
                </a:solidFill>
                <a:latin typeface="Courier New" pitchFamily="49" charset="0"/>
                <a:cs typeface="Courier New" pitchFamily="49" charset="0"/>
              </a:rPr>
              <a:t>)</a:t>
            </a:r>
          </a:p>
          <a:p>
            <a:r>
              <a:rPr lang="fr-FR" altLang="en-US" sz="1000" b="1" dirty="0">
                <a:solidFill>
                  <a:srgbClr val="000000"/>
                </a:solidFill>
                <a:latin typeface="Courier New" pitchFamily="49" charset="0"/>
                <a:cs typeface="Courier New" pitchFamily="49" charset="0"/>
              </a:rPr>
              <a:t>}</a:t>
            </a:r>
          </a:p>
          <a:p>
            <a:r>
              <a:rPr lang="fr-FR" altLang="en-US" sz="1000" b="1" dirty="0">
                <a:solidFill>
                  <a:srgbClr val="000000"/>
                </a:solidFill>
                <a:latin typeface="Courier New" pitchFamily="49" charset="0"/>
                <a:cs typeface="Courier New" pitchFamily="49" charset="0"/>
              </a:rPr>
              <a:t>di  "`gogo'" </a:t>
            </a:r>
          </a:p>
          <a:p>
            <a:r>
              <a:rPr lang="fr-FR" altLang="en-US" sz="1000" b="1" dirty="0" err="1">
                <a:solidFill>
                  <a:srgbClr val="000000"/>
                </a:solidFill>
                <a:latin typeface="Courier New" pitchFamily="49" charset="0"/>
                <a:cs typeface="Courier New" pitchFamily="49" charset="0"/>
              </a:rPr>
              <a:t>gen</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ldpi</a:t>
            </a:r>
            <a:r>
              <a:rPr lang="fr-FR" altLang="en-US" sz="1000" b="1" dirty="0">
                <a:solidFill>
                  <a:srgbClr val="000000"/>
                </a:solidFill>
                <a:latin typeface="Courier New" pitchFamily="49" charset="0"/>
                <a:cs typeface="Courier New" pitchFamily="49" charset="0"/>
              </a:rPr>
              <a:t>=ln(dpi/</a:t>
            </a:r>
            <a:r>
              <a:rPr lang="fr-FR" altLang="en-US" sz="1000" b="1" dirty="0" err="1">
                <a:solidFill>
                  <a:srgbClr val="000000"/>
                </a:solidFill>
                <a:latin typeface="Courier New" pitchFamily="49" charset="0"/>
                <a:cs typeface="Courier New" pitchFamily="49" charset="0"/>
              </a:rPr>
              <a:t>sqrt</a:t>
            </a:r>
            <a:r>
              <a:rPr lang="fr-FR" altLang="en-US" sz="1000" b="1" dirty="0">
                <a:solidFill>
                  <a:srgbClr val="000000"/>
                </a:solidFill>
                <a:latin typeface="Courier New" pitchFamily="49" charset="0"/>
                <a:cs typeface="Courier New" pitchFamily="49" charset="0"/>
              </a:rPr>
              <a:t>(</a:t>
            </a:r>
            <a:r>
              <a:rPr lang="fr-FR" altLang="en-US" sz="1000" b="1" dirty="0" err="1">
                <a:solidFill>
                  <a:srgbClr val="000000"/>
                </a:solidFill>
                <a:latin typeface="Courier New" pitchFamily="49" charset="0"/>
                <a:cs typeface="Courier New" pitchFamily="49" charset="0"/>
              </a:rPr>
              <a:t>npers</a:t>
            </a:r>
            <a:r>
              <a:rPr lang="fr-FR" altLang="en-US" sz="1000" b="1" dirty="0">
                <a:solidFill>
                  <a:srgbClr val="000000"/>
                </a:solidFill>
                <a:latin typeface="Courier New" pitchFamily="49" charset="0"/>
                <a:cs typeface="Courier New" pitchFamily="49" charset="0"/>
              </a:rPr>
              <a:t>))</a:t>
            </a:r>
          </a:p>
          <a:p>
            <a:r>
              <a:rPr lang="fr-FR" altLang="en-US" sz="1000" b="1" dirty="0" err="1">
                <a:solidFill>
                  <a:srgbClr val="000000"/>
                </a:solidFill>
                <a:latin typeface="Courier New" pitchFamily="49" charset="0"/>
                <a:cs typeface="Courier New" pitchFamily="49" charset="0"/>
              </a:rPr>
              <a:t>keep</a:t>
            </a:r>
            <a:r>
              <a:rPr lang="fr-FR" altLang="en-US" sz="1000" b="1" dirty="0">
                <a:solidFill>
                  <a:srgbClr val="000000"/>
                </a:solidFill>
                <a:latin typeface="Courier New" pitchFamily="49" charset="0"/>
                <a:cs typeface="Courier New" pitchFamily="49" charset="0"/>
              </a:rPr>
              <a:t> if age5&gt;=25 &amp; age5&lt;60 </a:t>
            </a:r>
          </a:p>
          <a:p>
            <a:r>
              <a:rPr lang="fr-FR" altLang="en-US" sz="1000" b="1" dirty="0">
                <a:solidFill>
                  <a:srgbClr val="000000"/>
                </a:solidFill>
                <a:latin typeface="Courier New" pitchFamily="49" charset="0"/>
                <a:cs typeface="Courier New" pitchFamily="49" charset="0"/>
              </a:rPr>
              <a:t>xi: </a:t>
            </a:r>
            <a:r>
              <a:rPr lang="fr-FR" altLang="en-US" sz="1000" b="1" dirty="0" err="1">
                <a:solidFill>
                  <a:srgbClr val="000000"/>
                </a:solidFill>
                <a:latin typeface="Courier New" pitchFamily="49" charset="0"/>
                <a:cs typeface="Courier New" pitchFamily="49" charset="0"/>
              </a:rPr>
              <a:t>apcd</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ldpi</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pw</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pweight</a:t>
            </a:r>
            <a:r>
              <a:rPr lang="fr-FR" altLang="en-US" sz="1000" b="1" dirty="0">
                <a:solidFill>
                  <a:srgbClr val="000000"/>
                </a:solidFill>
                <a:latin typeface="Courier New" pitchFamily="49" charset="0"/>
                <a:cs typeface="Courier New" pitchFamily="49" charset="0"/>
              </a:rPr>
              <a:t>] if   year5&gt;=1985 &amp; age5&gt;=25 &amp; age5&lt;60 ,  </a:t>
            </a:r>
            <a:r>
              <a:rPr lang="fr-FR" altLang="en-US" sz="1000" b="1" dirty="0" err="1">
                <a:solidFill>
                  <a:srgbClr val="000000"/>
                </a:solidFill>
                <a:latin typeface="Courier New" pitchFamily="49" charset="0"/>
                <a:cs typeface="Courier New" pitchFamily="49" charset="0"/>
              </a:rPr>
              <a:t>age</a:t>
            </a:r>
            <a:r>
              <a:rPr lang="fr-FR" altLang="en-US" sz="1000" b="1" dirty="0">
                <a:solidFill>
                  <a:srgbClr val="000000"/>
                </a:solidFill>
                <a:latin typeface="Courier New" pitchFamily="49" charset="0"/>
                <a:cs typeface="Courier New" pitchFamily="49" charset="0"/>
              </a:rPr>
              <a:t>(page) </a:t>
            </a:r>
            <a:r>
              <a:rPr lang="fr-FR" altLang="en-US" sz="1000" b="1" dirty="0" err="1">
                <a:solidFill>
                  <a:srgbClr val="000000"/>
                </a:solidFill>
                <a:latin typeface="Courier New" pitchFamily="49" charset="0"/>
                <a:cs typeface="Courier New" pitchFamily="49" charset="0"/>
              </a:rPr>
              <a:t>period</a:t>
            </a:r>
            <a:r>
              <a:rPr lang="fr-FR" altLang="en-US" sz="1000" b="1" dirty="0">
                <a:solidFill>
                  <a:srgbClr val="000000"/>
                </a:solidFill>
                <a:latin typeface="Courier New" pitchFamily="49" charset="0"/>
                <a:cs typeface="Courier New" pitchFamily="49" charset="0"/>
              </a:rPr>
              <a:t>(year5)  </a:t>
            </a:r>
          </a:p>
          <a:p>
            <a:r>
              <a:rPr lang="fr-FR" altLang="en-US" sz="1000" b="1" dirty="0">
                <a:solidFill>
                  <a:srgbClr val="000000"/>
                </a:solidFill>
                <a:latin typeface="Courier New" pitchFamily="49" charset="0"/>
                <a:cs typeface="Courier New" pitchFamily="49" charset="0"/>
              </a:rPr>
              <a:t>}</a:t>
            </a:r>
          </a:p>
        </p:txBody>
      </p:sp>
    </p:spTree>
    <p:extLst>
      <p:ext uri="{BB962C8B-B14F-4D97-AF65-F5344CB8AC3E}">
        <p14:creationId xmlns:p14="http://schemas.microsoft.com/office/powerpoint/2010/main" val="30914251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656" y="980728"/>
            <a:ext cx="8435361"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liennummernplatzhalter 2"/>
          <p:cNvSpPr>
            <a:spLocks noGrp="1"/>
          </p:cNvSpPr>
          <p:nvPr>
            <p:ph type="sldNum" sz="quarter" idx="4294967295"/>
          </p:nvPr>
        </p:nvSpPr>
        <p:spPr>
          <a:xfrm>
            <a:off x="7099300" y="6356351"/>
            <a:ext cx="2311400" cy="365125"/>
          </a:xfrm>
          <a:prstGeom prst="rect">
            <a:avLst/>
          </a:prstGeom>
        </p:spPr>
        <p:txBody>
          <a:bodyPr/>
          <a:lstStyle/>
          <a:p>
            <a:fld id="{3D304243-3656-402B-8372-AF8AC471BDF5}" type="slidenum">
              <a:rPr lang="fr-CH" smtClean="0"/>
              <a:pPr/>
              <a:t>39</a:t>
            </a:fld>
            <a:endParaRPr lang="fr-CH" dirty="0"/>
          </a:p>
        </p:txBody>
      </p:sp>
      <p:sp>
        <p:nvSpPr>
          <p:cNvPr id="6" name="Rectangle 5"/>
          <p:cNvSpPr/>
          <p:nvPr/>
        </p:nvSpPr>
        <p:spPr>
          <a:xfrm>
            <a:off x="200472" y="332656"/>
            <a:ext cx="9643217" cy="461665"/>
          </a:xfrm>
          <a:prstGeom prst="rect">
            <a:avLst/>
          </a:prstGeom>
        </p:spPr>
        <p:txBody>
          <a:bodyPr wrap="none">
            <a:spAutoFit/>
          </a:bodyPr>
          <a:lstStyle/>
          <a:p>
            <a:r>
              <a:rPr lang="en-US" dirty="0" smtClean="0"/>
              <a:t>France : APCD </a:t>
            </a:r>
            <a:r>
              <a:rPr lang="en-US" dirty="0"/>
              <a:t>(detrended</a:t>
            </a:r>
            <a:r>
              <a:rPr lang="en-US" dirty="0" smtClean="0"/>
              <a:t>) cohort coefficient of disposable per </a:t>
            </a:r>
            <a:r>
              <a:rPr lang="en-US" dirty="0" err="1" smtClean="0"/>
              <a:t>uc</a:t>
            </a:r>
            <a:r>
              <a:rPr lang="en-US" dirty="0" smtClean="0"/>
              <a:t> income  </a:t>
            </a:r>
            <a:endParaRPr lang="en-US" dirty="0"/>
          </a:p>
        </p:txBody>
      </p:sp>
      <p:sp>
        <p:nvSpPr>
          <p:cNvPr id="7" name="Rectangle 6"/>
          <p:cNvSpPr/>
          <p:nvPr/>
        </p:nvSpPr>
        <p:spPr>
          <a:xfrm>
            <a:off x="6903217" y="2708920"/>
            <a:ext cx="1167307" cy="461665"/>
          </a:xfrm>
          <a:prstGeom prst="rect">
            <a:avLst/>
          </a:prstGeom>
        </p:spPr>
        <p:txBody>
          <a:bodyPr wrap="none">
            <a:spAutoFit/>
          </a:bodyPr>
          <a:lstStyle/>
          <a:p>
            <a:r>
              <a:rPr lang="en-US" dirty="0"/>
              <a:t>cohorts </a:t>
            </a:r>
          </a:p>
        </p:txBody>
      </p:sp>
      <p:sp>
        <p:nvSpPr>
          <p:cNvPr id="2" name="Rectangle 1"/>
          <p:cNvSpPr/>
          <p:nvPr/>
        </p:nvSpPr>
        <p:spPr>
          <a:xfrm>
            <a:off x="149824" y="6077248"/>
            <a:ext cx="9217024" cy="461665"/>
          </a:xfrm>
          <a:prstGeom prst="rect">
            <a:avLst/>
          </a:prstGeom>
        </p:spPr>
        <p:txBody>
          <a:bodyPr wrap="square">
            <a:spAutoFit/>
          </a:bodyPr>
          <a:lstStyle/>
          <a:p>
            <a:r>
              <a:rPr lang="en-US" dirty="0" smtClean="0"/>
              <a:t>Luxembourg </a:t>
            </a:r>
            <a:r>
              <a:rPr lang="en-US" dirty="0"/>
              <a:t>Income </a:t>
            </a:r>
            <a:r>
              <a:rPr lang="en-US" dirty="0" smtClean="0"/>
              <a:t>Study microdata – 1980s to 2010s</a:t>
            </a:r>
            <a:endParaRPr lang="en-US" dirty="0"/>
          </a:p>
        </p:txBody>
      </p:sp>
      <p:sp>
        <p:nvSpPr>
          <p:cNvPr id="4" name="Rectangle 3"/>
          <p:cNvSpPr/>
          <p:nvPr/>
        </p:nvSpPr>
        <p:spPr>
          <a:xfrm>
            <a:off x="3117524" y="4367535"/>
            <a:ext cx="4953000" cy="923330"/>
          </a:xfrm>
          <a:prstGeom prst="rect">
            <a:avLst/>
          </a:prstGeom>
        </p:spPr>
        <p:txBody>
          <a:bodyPr>
            <a:spAutoFit/>
          </a:bodyPr>
          <a:lstStyle/>
          <a:p>
            <a:r>
              <a:rPr lang="en-US" sz="1800" dirty="0"/>
              <a:t>controls for:</a:t>
            </a:r>
            <a:br>
              <a:rPr lang="en-US" sz="1800" dirty="0"/>
            </a:br>
            <a:r>
              <a:rPr lang="en-US" sz="1800" dirty="0"/>
              <a:t>education (ISCED code), sex, partner in household, # of children, immigrant-status.</a:t>
            </a:r>
          </a:p>
        </p:txBody>
      </p:sp>
    </p:spTree>
    <p:extLst>
      <p:ext uri="{BB962C8B-B14F-4D97-AF65-F5344CB8AC3E}">
        <p14:creationId xmlns:p14="http://schemas.microsoft.com/office/powerpoint/2010/main" val="20272993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fld id="{4E65B31A-E3D5-493B-9C52-FA8A9A6D3958}" type="slidenum">
              <a:rPr lang="fr-FR" sz="1800"/>
              <a:pPr/>
              <a:t>4</a:t>
            </a:fld>
            <a:endParaRPr lang="fr-FR" sz="180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333375"/>
            <a:ext cx="9906000" cy="557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6" name="Rectangle 4"/>
          <p:cNvSpPr>
            <a:spLocks noChangeArrowheads="1"/>
          </p:cNvSpPr>
          <p:nvPr/>
        </p:nvSpPr>
        <p:spPr bwMode="auto">
          <a:xfrm>
            <a:off x="6105525" y="1412875"/>
            <a:ext cx="3575050" cy="3803650"/>
          </a:xfrm>
          <a:prstGeom prst="rect">
            <a:avLst/>
          </a:prstGeom>
          <a:solidFill>
            <a:schemeClr val="bg1"/>
          </a:solidFill>
          <a:ln w="539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a:t>Generation Limbo: Waiting It Out - New York Times</a:t>
            </a:r>
          </a:p>
          <a:p>
            <a:pPr algn="ctr">
              <a:spcBef>
                <a:spcPct val="50000"/>
              </a:spcBef>
            </a:pPr>
            <a:r>
              <a:rPr lang="en-US" sz="2000"/>
              <a:t>www.nytimes.com/.../recent-college-graduates-wait-for-their-real-car...</a:t>
            </a:r>
          </a:p>
          <a:p>
            <a:pPr algn="ctr">
              <a:spcBef>
                <a:spcPct val="50000"/>
              </a:spcBef>
            </a:pPr>
            <a:r>
              <a:rPr lang="en-US" sz="2000"/>
              <a:t>Aug 31, 2011 – The Limbo Generation, college graduates who entered the job market after the economic downturn, take dead-end jobs while waiting to start ...</a:t>
            </a:r>
            <a:endParaRPr lang="fr-FR" sz="2000"/>
          </a:p>
        </p:txBody>
      </p:sp>
      <p:pic>
        <p:nvPicPr>
          <p:cNvPr id="8197" name="Picture 6" descr="97808070074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8" y="3357565"/>
            <a:ext cx="229552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70861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294967295"/>
          </p:nvPr>
        </p:nvSpPr>
        <p:spPr>
          <a:xfrm>
            <a:off x="7099300" y="6356351"/>
            <a:ext cx="2311400" cy="365125"/>
          </a:xfrm>
          <a:prstGeom prst="rect">
            <a:avLst/>
          </a:prstGeom>
        </p:spPr>
        <p:txBody>
          <a:bodyPr/>
          <a:lstStyle/>
          <a:p>
            <a:fld id="{3D304243-3656-402B-8372-AF8AC471BDF5}" type="slidenum">
              <a:rPr lang="fr-CH" smtClean="0"/>
              <a:pPr/>
              <a:t>40</a:t>
            </a:fld>
            <a:endParaRPr lang="fr-CH" dirty="0"/>
          </a:p>
        </p:txBody>
      </p:sp>
      <p:sp>
        <p:nvSpPr>
          <p:cNvPr id="2" name="Rectangle 1"/>
          <p:cNvSpPr/>
          <p:nvPr/>
        </p:nvSpPr>
        <p:spPr>
          <a:xfrm>
            <a:off x="200472" y="103377"/>
            <a:ext cx="9865096" cy="461665"/>
          </a:xfrm>
          <a:prstGeom prst="rect">
            <a:avLst/>
          </a:prstGeom>
        </p:spPr>
        <p:txBody>
          <a:bodyPr wrap="square">
            <a:spAutoFit/>
          </a:bodyPr>
          <a:lstStyle/>
          <a:p>
            <a:r>
              <a:rPr lang="en-US" dirty="0"/>
              <a:t>APCD (detrended) cohort coefficient of disposable per </a:t>
            </a:r>
            <a:r>
              <a:rPr lang="en-US" dirty="0" err="1"/>
              <a:t>uc</a:t>
            </a:r>
            <a:r>
              <a:rPr lang="en-US" dirty="0"/>
              <a:t> </a:t>
            </a:r>
            <a:r>
              <a:rPr lang="en-US" dirty="0" smtClean="0"/>
              <a:t>income, </a:t>
            </a:r>
            <a:r>
              <a:rPr lang="en-US" dirty="0" smtClean="0"/>
              <a:t>no control</a:t>
            </a:r>
            <a:endParaRPr lang="en-US" dirty="0"/>
          </a:p>
        </p:txBody>
      </p:sp>
      <p:sp>
        <p:nvSpPr>
          <p:cNvPr id="8" name="Rectangle 7"/>
          <p:cNvSpPr/>
          <p:nvPr/>
        </p:nvSpPr>
        <p:spPr>
          <a:xfrm>
            <a:off x="554884" y="6356351"/>
            <a:ext cx="9217024" cy="461665"/>
          </a:xfrm>
          <a:prstGeom prst="rect">
            <a:avLst/>
          </a:prstGeom>
        </p:spPr>
        <p:txBody>
          <a:bodyPr wrap="square">
            <a:spAutoFit/>
          </a:bodyPr>
          <a:lstStyle/>
          <a:p>
            <a:r>
              <a:rPr lang="en-US" dirty="0" smtClean="0"/>
              <a:t>Luxembourg </a:t>
            </a:r>
            <a:r>
              <a:rPr lang="en-US" dirty="0"/>
              <a:t>Income </a:t>
            </a:r>
            <a:r>
              <a:rPr lang="en-US" dirty="0" smtClean="0"/>
              <a:t>Study microdata – 1980s to 2010s</a:t>
            </a:r>
            <a:endParaRPr lang="en-US" dirty="0"/>
          </a:p>
        </p:txBody>
      </p:sp>
      <p:pic>
        <p:nvPicPr>
          <p:cNvPr id="7" name="Picture 6"/>
          <p:cNvPicPr>
            <a:picLocks noChangeAspect="1"/>
          </p:cNvPicPr>
          <p:nvPr/>
        </p:nvPicPr>
        <p:blipFill>
          <a:blip r:embed="rId3"/>
          <a:stretch>
            <a:fillRect/>
          </a:stretch>
        </p:blipFill>
        <p:spPr>
          <a:xfrm>
            <a:off x="520365" y="1052736"/>
            <a:ext cx="8386063" cy="5040560"/>
          </a:xfrm>
          <a:prstGeom prst="rect">
            <a:avLst/>
          </a:prstGeom>
        </p:spPr>
      </p:pic>
    </p:spTree>
    <p:extLst>
      <p:ext uri="{BB962C8B-B14F-4D97-AF65-F5344CB8AC3E}">
        <p14:creationId xmlns:p14="http://schemas.microsoft.com/office/powerpoint/2010/main" val="31057856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294967295"/>
          </p:nvPr>
        </p:nvSpPr>
        <p:spPr>
          <a:xfrm>
            <a:off x="7099300" y="6356351"/>
            <a:ext cx="2311400" cy="365125"/>
          </a:xfrm>
          <a:prstGeom prst="rect">
            <a:avLst/>
          </a:prstGeom>
        </p:spPr>
        <p:txBody>
          <a:bodyPr/>
          <a:lstStyle/>
          <a:p>
            <a:fld id="{3D304243-3656-402B-8372-AF8AC471BDF5}" type="slidenum">
              <a:rPr lang="fr-CH" smtClean="0"/>
              <a:pPr/>
              <a:t>41</a:t>
            </a:fld>
            <a:endParaRPr lang="fr-CH" dirty="0"/>
          </a:p>
        </p:txBody>
      </p:sp>
      <p:sp>
        <p:nvSpPr>
          <p:cNvPr id="2" name="Rectangle 1"/>
          <p:cNvSpPr/>
          <p:nvPr/>
        </p:nvSpPr>
        <p:spPr>
          <a:xfrm>
            <a:off x="200472" y="103377"/>
            <a:ext cx="9865096" cy="461665"/>
          </a:xfrm>
          <a:prstGeom prst="rect">
            <a:avLst/>
          </a:prstGeom>
        </p:spPr>
        <p:txBody>
          <a:bodyPr wrap="square">
            <a:spAutoFit/>
          </a:bodyPr>
          <a:lstStyle/>
          <a:p>
            <a:r>
              <a:rPr lang="en-US" dirty="0"/>
              <a:t>APCD (detrended) cohort coefficient of disposable per </a:t>
            </a:r>
            <a:r>
              <a:rPr lang="en-US" dirty="0" err="1"/>
              <a:t>uc</a:t>
            </a:r>
            <a:r>
              <a:rPr lang="en-US" dirty="0"/>
              <a:t> </a:t>
            </a:r>
            <a:r>
              <a:rPr lang="en-US" dirty="0" smtClean="0"/>
              <a:t>income, w controls  </a:t>
            </a:r>
            <a:endParaRPr lang="en-US" dirty="0"/>
          </a:p>
        </p:txBody>
      </p:sp>
      <p:sp>
        <p:nvSpPr>
          <p:cNvPr id="8" name="Rectangle 7"/>
          <p:cNvSpPr/>
          <p:nvPr/>
        </p:nvSpPr>
        <p:spPr>
          <a:xfrm>
            <a:off x="554884" y="6356351"/>
            <a:ext cx="9217024" cy="461665"/>
          </a:xfrm>
          <a:prstGeom prst="rect">
            <a:avLst/>
          </a:prstGeom>
        </p:spPr>
        <p:txBody>
          <a:bodyPr wrap="square">
            <a:spAutoFit/>
          </a:bodyPr>
          <a:lstStyle/>
          <a:p>
            <a:r>
              <a:rPr lang="en-US" dirty="0" smtClean="0"/>
              <a:t>Luxembourg </a:t>
            </a:r>
            <a:r>
              <a:rPr lang="en-US" dirty="0"/>
              <a:t>Income </a:t>
            </a:r>
            <a:r>
              <a:rPr lang="en-US" dirty="0" smtClean="0"/>
              <a:t>Study microdata – 1980s to 2010s</a:t>
            </a:r>
            <a:endParaRPr lang="en-US" dirty="0"/>
          </a:p>
        </p:txBody>
      </p:sp>
      <p:sp>
        <p:nvSpPr>
          <p:cNvPr id="9" name="Rectangle 8"/>
          <p:cNvSpPr/>
          <p:nvPr/>
        </p:nvSpPr>
        <p:spPr>
          <a:xfrm>
            <a:off x="554884" y="190381"/>
            <a:ext cx="9351116" cy="646331"/>
          </a:xfrm>
          <a:prstGeom prst="rect">
            <a:avLst/>
          </a:prstGeom>
        </p:spPr>
        <p:txBody>
          <a:bodyPr wrap="square">
            <a:spAutoFit/>
          </a:bodyPr>
          <a:lstStyle/>
          <a:p>
            <a:r>
              <a:rPr lang="en-US" sz="1800" dirty="0"/>
              <a:t/>
            </a:r>
            <a:br>
              <a:rPr lang="en-US" sz="1800" dirty="0"/>
            </a:br>
            <a:r>
              <a:rPr lang="en-US" sz="1800" dirty="0" smtClean="0"/>
              <a:t>controls : education </a:t>
            </a:r>
            <a:r>
              <a:rPr lang="en-US" sz="1800" dirty="0"/>
              <a:t>(ISCED code), sex, partner in household, # of </a:t>
            </a:r>
            <a:r>
              <a:rPr lang="en-US" sz="1800" dirty="0" smtClean="0"/>
              <a:t>children </a:t>
            </a:r>
            <a:endParaRPr lang="en-US" sz="1800" dirty="0"/>
          </a:p>
        </p:txBody>
      </p:sp>
      <p:pic>
        <p:nvPicPr>
          <p:cNvPr id="4" name="Picture 3"/>
          <p:cNvPicPr>
            <a:picLocks noChangeAspect="1"/>
          </p:cNvPicPr>
          <p:nvPr/>
        </p:nvPicPr>
        <p:blipFill>
          <a:blip r:embed="rId3"/>
          <a:stretch>
            <a:fillRect/>
          </a:stretch>
        </p:blipFill>
        <p:spPr>
          <a:xfrm>
            <a:off x="776536" y="1196752"/>
            <a:ext cx="8026660" cy="4824536"/>
          </a:xfrm>
          <a:prstGeom prst="rect">
            <a:avLst/>
          </a:prstGeom>
        </p:spPr>
      </p:pic>
    </p:spTree>
    <p:extLst>
      <p:ext uri="{BB962C8B-B14F-4D97-AF65-F5344CB8AC3E}">
        <p14:creationId xmlns:p14="http://schemas.microsoft.com/office/powerpoint/2010/main" val="31249215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294967295"/>
          </p:nvPr>
        </p:nvSpPr>
        <p:spPr>
          <a:xfrm>
            <a:off x="7099300" y="6356351"/>
            <a:ext cx="2311400" cy="365125"/>
          </a:xfrm>
          <a:prstGeom prst="rect">
            <a:avLst/>
          </a:prstGeom>
        </p:spPr>
        <p:txBody>
          <a:bodyPr/>
          <a:lstStyle/>
          <a:p>
            <a:fld id="{3D304243-3656-402B-8372-AF8AC471BDF5}" type="slidenum">
              <a:rPr lang="fr-CH" smtClean="0"/>
              <a:pPr/>
              <a:t>42</a:t>
            </a:fld>
            <a:endParaRPr lang="fr-CH" dirty="0"/>
          </a:p>
        </p:txBody>
      </p:sp>
      <p:sp>
        <p:nvSpPr>
          <p:cNvPr id="2" name="Rectangle 1"/>
          <p:cNvSpPr/>
          <p:nvPr/>
        </p:nvSpPr>
        <p:spPr>
          <a:xfrm>
            <a:off x="200472" y="103377"/>
            <a:ext cx="9865096" cy="461665"/>
          </a:xfrm>
          <a:prstGeom prst="rect">
            <a:avLst/>
          </a:prstGeom>
        </p:spPr>
        <p:txBody>
          <a:bodyPr wrap="square">
            <a:spAutoFit/>
          </a:bodyPr>
          <a:lstStyle/>
          <a:p>
            <a:r>
              <a:rPr lang="en-US" dirty="0"/>
              <a:t>APCD (detrended) cohort coefficient of disposable per </a:t>
            </a:r>
            <a:r>
              <a:rPr lang="en-US" dirty="0" err="1"/>
              <a:t>uc</a:t>
            </a:r>
            <a:r>
              <a:rPr lang="en-US" dirty="0"/>
              <a:t> </a:t>
            </a:r>
            <a:r>
              <a:rPr lang="en-US" dirty="0" smtClean="0"/>
              <a:t>income, w controls  </a:t>
            </a:r>
            <a:endParaRPr lang="en-US" dirty="0"/>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496" y="548680"/>
            <a:ext cx="8784976" cy="677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280592" y="5733256"/>
            <a:ext cx="6930102" cy="461665"/>
          </a:xfrm>
          <a:prstGeom prst="rect">
            <a:avLst/>
          </a:prstGeom>
        </p:spPr>
        <p:txBody>
          <a:bodyPr wrap="none">
            <a:spAutoFit/>
          </a:bodyPr>
          <a:lstStyle/>
          <a:p>
            <a:r>
              <a:rPr lang="en-GB" altLang="ja-JP" dirty="0" err="1" smtClean="0">
                <a:ea typeface="MS PGothic" pitchFamily="34" charset="-128"/>
              </a:rPr>
              <a:t>nl</a:t>
            </a:r>
            <a:r>
              <a:rPr lang="en-GB" altLang="ja-JP" dirty="0" smtClean="0">
                <a:ea typeface="MS PGothic" pitchFamily="34" charset="-128"/>
              </a:rPr>
              <a:t>                           no                           </a:t>
            </a:r>
            <a:r>
              <a:rPr lang="en-GB" altLang="ja-JP" dirty="0" err="1" smtClean="0">
                <a:ea typeface="MS PGothic" pitchFamily="34" charset="-128"/>
              </a:rPr>
              <a:t>uk</a:t>
            </a:r>
            <a:r>
              <a:rPr lang="en-GB" altLang="ja-JP" dirty="0" smtClean="0">
                <a:ea typeface="MS PGothic" pitchFamily="34" charset="-128"/>
              </a:rPr>
              <a:t>                 us  </a:t>
            </a:r>
            <a:endParaRPr lang="en-US" dirty="0"/>
          </a:p>
        </p:txBody>
      </p:sp>
      <p:sp>
        <p:nvSpPr>
          <p:cNvPr id="5" name="Rectangle 4"/>
          <p:cNvSpPr/>
          <p:nvPr/>
        </p:nvSpPr>
        <p:spPr>
          <a:xfrm>
            <a:off x="1568624" y="2103239"/>
            <a:ext cx="6843540" cy="461665"/>
          </a:xfrm>
          <a:prstGeom prst="rect">
            <a:avLst/>
          </a:prstGeom>
        </p:spPr>
        <p:txBody>
          <a:bodyPr wrap="none">
            <a:spAutoFit/>
          </a:bodyPr>
          <a:lstStyle/>
          <a:p>
            <a:r>
              <a:rPr lang="en-GB" altLang="ja-JP" dirty="0" smtClean="0">
                <a:ea typeface="MS PGothic" pitchFamily="34" charset="-128"/>
              </a:rPr>
              <a:t>ca                 de                       </a:t>
            </a:r>
            <a:r>
              <a:rPr lang="en-GB" altLang="ja-JP" dirty="0" err="1">
                <a:ea typeface="MS PGothic" pitchFamily="34" charset="-128"/>
              </a:rPr>
              <a:t>dk</a:t>
            </a:r>
            <a:r>
              <a:rPr lang="en-GB" altLang="ja-JP" dirty="0">
                <a:ea typeface="MS PGothic" pitchFamily="34" charset="-128"/>
              </a:rPr>
              <a:t> </a:t>
            </a:r>
            <a:r>
              <a:rPr lang="en-GB" altLang="ja-JP" dirty="0" smtClean="0">
                <a:ea typeface="MS PGothic" pitchFamily="34" charset="-128"/>
              </a:rPr>
              <a:t>                            </a:t>
            </a:r>
            <a:r>
              <a:rPr lang="en-GB" altLang="ja-JP" dirty="0" err="1" smtClean="0">
                <a:ea typeface="MS PGothic" pitchFamily="34" charset="-128"/>
              </a:rPr>
              <a:t>es</a:t>
            </a:r>
            <a:r>
              <a:rPr lang="en-GB" altLang="ja-JP" dirty="0" smtClean="0">
                <a:ea typeface="MS PGothic" pitchFamily="34" charset="-128"/>
              </a:rPr>
              <a:t>  </a:t>
            </a:r>
            <a:endParaRPr lang="en-GB" altLang="ja-JP" dirty="0">
              <a:ea typeface="MS PGothic" pitchFamily="34" charset="-128"/>
            </a:endParaRPr>
          </a:p>
        </p:txBody>
      </p:sp>
      <p:sp>
        <p:nvSpPr>
          <p:cNvPr id="6" name="Rectangle 5"/>
          <p:cNvSpPr/>
          <p:nvPr/>
        </p:nvSpPr>
        <p:spPr>
          <a:xfrm>
            <a:off x="1496616" y="3933056"/>
            <a:ext cx="6764993" cy="461665"/>
          </a:xfrm>
          <a:prstGeom prst="rect">
            <a:avLst/>
          </a:prstGeom>
        </p:spPr>
        <p:txBody>
          <a:bodyPr wrap="none">
            <a:spAutoFit/>
          </a:bodyPr>
          <a:lstStyle/>
          <a:p>
            <a:r>
              <a:rPr lang="en-GB" altLang="ja-JP" dirty="0">
                <a:ea typeface="MS PGothic" pitchFamily="34" charset="-128"/>
              </a:rPr>
              <a:t>fi </a:t>
            </a:r>
            <a:r>
              <a:rPr lang="en-GB" altLang="ja-JP" dirty="0" smtClean="0">
                <a:ea typeface="MS PGothic" pitchFamily="34" charset="-128"/>
              </a:rPr>
              <a:t>                         </a:t>
            </a:r>
            <a:r>
              <a:rPr lang="en-GB" altLang="ja-JP" dirty="0" err="1" smtClean="0">
                <a:ea typeface="MS PGothic" pitchFamily="34" charset="-128"/>
              </a:rPr>
              <a:t>fr</a:t>
            </a:r>
            <a:r>
              <a:rPr lang="en-GB" altLang="ja-JP" dirty="0" smtClean="0">
                <a:ea typeface="MS PGothic" pitchFamily="34" charset="-128"/>
              </a:rPr>
              <a:t>                        </a:t>
            </a:r>
            <a:r>
              <a:rPr lang="en-GB" altLang="ja-JP" dirty="0" err="1" smtClean="0">
                <a:ea typeface="MS PGothic" pitchFamily="34" charset="-128"/>
              </a:rPr>
              <a:t>il</a:t>
            </a:r>
            <a:r>
              <a:rPr lang="en-GB" altLang="ja-JP" dirty="0" smtClean="0">
                <a:ea typeface="MS PGothic" pitchFamily="34" charset="-128"/>
              </a:rPr>
              <a:t>                         it </a:t>
            </a:r>
            <a:endParaRPr lang="en-US" dirty="0"/>
          </a:p>
        </p:txBody>
      </p:sp>
      <p:sp>
        <p:nvSpPr>
          <p:cNvPr id="8" name="Rectangle 7"/>
          <p:cNvSpPr/>
          <p:nvPr/>
        </p:nvSpPr>
        <p:spPr>
          <a:xfrm>
            <a:off x="554884" y="6356351"/>
            <a:ext cx="9217024" cy="461665"/>
          </a:xfrm>
          <a:prstGeom prst="rect">
            <a:avLst/>
          </a:prstGeom>
        </p:spPr>
        <p:txBody>
          <a:bodyPr wrap="square">
            <a:spAutoFit/>
          </a:bodyPr>
          <a:lstStyle/>
          <a:p>
            <a:r>
              <a:rPr lang="en-US" dirty="0" smtClean="0"/>
              <a:t>Luxembourg </a:t>
            </a:r>
            <a:r>
              <a:rPr lang="en-US" dirty="0"/>
              <a:t>Income </a:t>
            </a:r>
            <a:r>
              <a:rPr lang="en-US" dirty="0" smtClean="0"/>
              <a:t>Study microdata – 1980s to 2010s</a:t>
            </a:r>
            <a:endParaRPr lang="en-US" dirty="0"/>
          </a:p>
        </p:txBody>
      </p:sp>
      <p:sp>
        <p:nvSpPr>
          <p:cNvPr id="9" name="Rectangle 8"/>
          <p:cNvSpPr/>
          <p:nvPr/>
        </p:nvSpPr>
        <p:spPr>
          <a:xfrm>
            <a:off x="554884" y="190381"/>
            <a:ext cx="9351116" cy="646331"/>
          </a:xfrm>
          <a:prstGeom prst="rect">
            <a:avLst/>
          </a:prstGeom>
        </p:spPr>
        <p:txBody>
          <a:bodyPr wrap="square">
            <a:spAutoFit/>
          </a:bodyPr>
          <a:lstStyle/>
          <a:p>
            <a:r>
              <a:rPr lang="en-US" sz="1800" dirty="0"/>
              <a:t/>
            </a:r>
            <a:br>
              <a:rPr lang="en-US" sz="1800" dirty="0"/>
            </a:br>
            <a:r>
              <a:rPr lang="en-US" sz="1800" dirty="0" smtClean="0"/>
              <a:t>controls : education </a:t>
            </a:r>
            <a:r>
              <a:rPr lang="en-US" sz="1800" dirty="0"/>
              <a:t>(ISCED code), sex, partner in household, # of children, immigrant-status.</a:t>
            </a:r>
          </a:p>
        </p:txBody>
      </p:sp>
    </p:spTree>
    <p:extLst>
      <p:ext uri="{BB962C8B-B14F-4D97-AF65-F5344CB8AC3E}">
        <p14:creationId xmlns:p14="http://schemas.microsoft.com/office/powerpoint/2010/main" val="39402483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951483B-6ED8-42E0-A444-9D3BEED914FC}" type="slidenum">
              <a:rPr lang="fr-FR" smtClean="0"/>
              <a:pPr>
                <a:defRPr/>
              </a:pPr>
              <a:t>43</a:t>
            </a:fld>
            <a:endParaRPr lang="fr-FR"/>
          </a:p>
        </p:txBody>
      </p:sp>
      <p:pic>
        <p:nvPicPr>
          <p:cNvPr id="7" name="Picture 6"/>
          <p:cNvPicPr>
            <a:picLocks noChangeAspect="1"/>
          </p:cNvPicPr>
          <p:nvPr/>
        </p:nvPicPr>
        <p:blipFill>
          <a:blip r:embed="rId2"/>
          <a:stretch>
            <a:fillRect/>
          </a:stretch>
        </p:blipFill>
        <p:spPr>
          <a:xfrm>
            <a:off x="1527192" y="1825927"/>
            <a:ext cx="7068254" cy="4248472"/>
          </a:xfrm>
          <a:prstGeom prst="rect">
            <a:avLst/>
          </a:prstGeom>
        </p:spPr>
      </p:pic>
      <p:sp>
        <p:nvSpPr>
          <p:cNvPr id="8" name="Rectangle 7"/>
          <p:cNvSpPr/>
          <p:nvPr/>
        </p:nvSpPr>
        <p:spPr>
          <a:xfrm>
            <a:off x="200472" y="103377"/>
            <a:ext cx="9865096" cy="461665"/>
          </a:xfrm>
          <a:prstGeom prst="rect">
            <a:avLst/>
          </a:prstGeom>
        </p:spPr>
        <p:txBody>
          <a:bodyPr wrap="square">
            <a:spAutoFit/>
          </a:bodyPr>
          <a:lstStyle/>
          <a:p>
            <a:r>
              <a:rPr lang="en-US" dirty="0" smtClean="0"/>
              <a:t>APCT (trended</a:t>
            </a:r>
            <a:r>
              <a:rPr lang="en-US" dirty="0"/>
              <a:t>) cohort coefficient of </a:t>
            </a:r>
            <a:r>
              <a:rPr lang="en-US" dirty="0" smtClean="0"/>
              <a:t>Gini indexes </a:t>
            </a:r>
            <a:endParaRPr lang="en-US" dirty="0"/>
          </a:p>
        </p:txBody>
      </p:sp>
    </p:spTree>
    <p:extLst>
      <p:ext uri="{BB962C8B-B14F-4D97-AF65-F5344CB8AC3E}">
        <p14:creationId xmlns:p14="http://schemas.microsoft.com/office/powerpoint/2010/main" val="17495716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294967295"/>
          </p:nvPr>
        </p:nvSpPr>
        <p:spPr>
          <a:xfrm>
            <a:off x="7099300" y="6356351"/>
            <a:ext cx="2311400" cy="365125"/>
          </a:xfrm>
          <a:prstGeom prst="rect">
            <a:avLst/>
          </a:prstGeom>
        </p:spPr>
        <p:txBody>
          <a:bodyPr/>
          <a:lstStyle/>
          <a:p>
            <a:fld id="{3D304243-3656-402B-8372-AF8AC471BDF5}" type="slidenum">
              <a:rPr lang="fr-CH" smtClean="0"/>
              <a:pPr/>
              <a:t>44</a:t>
            </a:fld>
            <a:endParaRPr lang="fr-CH" dirty="0"/>
          </a:p>
        </p:txBody>
      </p:sp>
      <p:sp>
        <p:nvSpPr>
          <p:cNvPr id="2" name="Rectangle 1"/>
          <p:cNvSpPr/>
          <p:nvPr/>
        </p:nvSpPr>
        <p:spPr>
          <a:xfrm>
            <a:off x="200472" y="103377"/>
            <a:ext cx="9865096" cy="461665"/>
          </a:xfrm>
          <a:prstGeom prst="rect">
            <a:avLst/>
          </a:prstGeom>
        </p:spPr>
        <p:txBody>
          <a:bodyPr wrap="square">
            <a:spAutoFit/>
          </a:bodyPr>
          <a:lstStyle/>
          <a:p>
            <a:r>
              <a:rPr lang="en-US" dirty="0" smtClean="0"/>
              <a:t>APCT (trended</a:t>
            </a:r>
            <a:r>
              <a:rPr lang="en-US" dirty="0"/>
              <a:t>) cohort coefficient of </a:t>
            </a:r>
            <a:r>
              <a:rPr lang="en-US" dirty="0" smtClean="0"/>
              <a:t>Gini indexes </a:t>
            </a:r>
            <a:endParaRPr lang="en-US" dirty="0"/>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011" y="490630"/>
            <a:ext cx="8664445" cy="6682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1510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525139" y="548680"/>
            <a:ext cx="8970997" cy="6370975"/>
          </a:xfrm>
          <a:prstGeom prst="rect">
            <a:avLst/>
          </a:prstGeom>
          <a:noFill/>
        </p:spPr>
        <p:txBody>
          <a:bodyPr wrap="square" rtlCol="0">
            <a:spAutoFit/>
          </a:bodyPr>
          <a:lstStyle/>
          <a:p>
            <a:r>
              <a:rPr lang="en-US" sz="2400" b="1" dirty="0" smtClean="0"/>
              <a:t>Conclusion</a:t>
            </a:r>
          </a:p>
          <a:p>
            <a:endParaRPr lang="en-US" dirty="0"/>
          </a:p>
          <a:p>
            <a:pPr marL="285750" indent="-285750">
              <a:buFont typeface="Arial" pitchFamily="34" charset="0"/>
              <a:buChar char="•"/>
            </a:pPr>
            <a:r>
              <a:rPr lang="en-US" dirty="0" smtClean="0"/>
              <a:t>France is a very problematic case of young cohort economic slowdown</a:t>
            </a:r>
          </a:p>
          <a:p>
            <a:pPr marL="285750" indent="-285750">
              <a:buFont typeface="Arial" pitchFamily="34" charset="0"/>
              <a:buChar char="•"/>
            </a:pPr>
            <a:endParaRPr lang="en-US" dirty="0" smtClean="0"/>
          </a:p>
          <a:p>
            <a:pPr marL="285750" indent="-285750">
              <a:buFont typeface="Arial" pitchFamily="34" charset="0"/>
              <a:buChar char="•"/>
            </a:pPr>
            <a:r>
              <a:rPr lang="en-US" dirty="0" smtClean="0"/>
              <a:t>Italy, Spain, share very similar problems</a:t>
            </a:r>
          </a:p>
          <a:p>
            <a:r>
              <a:rPr lang="en-US" dirty="0" smtClean="0"/>
              <a:t>=&gt; there, the young get worse and the new seniors get relatively better </a:t>
            </a:r>
          </a:p>
          <a:p>
            <a:endParaRPr lang="en-US" dirty="0"/>
          </a:p>
          <a:p>
            <a:r>
              <a:rPr lang="en-US" b="1" dirty="0" smtClean="0"/>
              <a:t>Reason: </a:t>
            </a:r>
            <a:r>
              <a:rPr lang="en-US" dirty="0" smtClean="0"/>
              <a:t>In conservative welfare state, the protection of insiders (the old) against outsiders (the young) produces strong difficulties in case of eco slow down, and then massive scarring effects</a:t>
            </a:r>
          </a:p>
          <a:p>
            <a:endParaRPr lang="en-US" dirty="0"/>
          </a:p>
          <a:p>
            <a:pPr marL="285750" indent="-285750">
              <a:buFont typeface="Arial" pitchFamily="34" charset="0"/>
              <a:buChar char="•"/>
            </a:pPr>
            <a:r>
              <a:rPr lang="en-US" dirty="0" smtClean="0"/>
              <a:t>US not so bad? See closer in the details = suicide rates in the </a:t>
            </a:r>
            <a:r>
              <a:rPr lang="en-US" dirty="0"/>
              <a:t>US!!! </a:t>
            </a:r>
            <a:endParaRPr lang="en-US" dirty="0" smtClean="0"/>
          </a:p>
          <a:p>
            <a:pPr marL="285750" indent="-285750">
              <a:buFont typeface="Arial" pitchFamily="34" charset="0"/>
              <a:buChar char="•"/>
            </a:pPr>
            <a:r>
              <a:rPr lang="en-US" dirty="0" smtClean="0"/>
              <a:t>See full paper here :</a:t>
            </a:r>
            <a:endParaRPr lang="en-US" dirty="0"/>
          </a:p>
          <a:p>
            <a:r>
              <a:rPr lang="en-US" dirty="0" smtClean="0"/>
              <a:t>https</a:t>
            </a:r>
            <a:r>
              <a:rPr lang="en-US" dirty="0"/>
              <a:t>://paa.confex.com/paa/2016/meetingapp.cgi/Paper/6950 </a:t>
            </a:r>
          </a:p>
          <a:p>
            <a:pPr marL="285750" indent="-285750">
              <a:buFont typeface="Arial" pitchFamily="34" charset="0"/>
              <a:buChar char="•"/>
            </a:pPr>
            <a:endParaRPr lang="en-US" dirty="0"/>
          </a:p>
          <a:p>
            <a:endParaRPr lang="en-US" dirty="0"/>
          </a:p>
        </p:txBody>
      </p:sp>
      <p:sp>
        <p:nvSpPr>
          <p:cNvPr id="3" name="Foliennummernplatzhalter 2"/>
          <p:cNvSpPr>
            <a:spLocks noGrp="1"/>
          </p:cNvSpPr>
          <p:nvPr>
            <p:ph type="sldNum" sz="quarter" idx="4294967295"/>
          </p:nvPr>
        </p:nvSpPr>
        <p:spPr>
          <a:xfrm>
            <a:off x="7099300" y="6356351"/>
            <a:ext cx="2311400" cy="365125"/>
          </a:xfrm>
          <a:prstGeom prst="rect">
            <a:avLst/>
          </a:prstGeom>
        </p:spPr>
        <p:txBody>
          <a:bodyPr/>
          <a:lstStyle/>
          <a:p>
            <a:fld id="{3D304243-3656-402B-8372-AF8AC471BDF5}" type="slidenum">
              <a:rPr lang="fr-CH" smtClean="0"/>
              <a:pPr/>
              <a:t>45</a:t>
            </a:fld>
            <a:endParaRPr lang="fr-CH" dirty="0"/>
          </a:p>
        </p:txBody>
      </p:sp>
    </p:spTree>
    <p:extLst>
      <p:ext uri="{BB962C8B-B14F-4D97-AF65-F5344CB8AC3E}">
        <p14:creationId xmlns:p14="http://schemas.microsoft.com/office/powerpoint/2010/main" val="65811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00150" y="620688"/>
            <a:ext cx="7983538" cy="5226050"/>
          </a:xfrm>
        </p:spPr>
        <p:txBody>
          <a:bodyPr/>
          <a:lstStyle/>
          <a:p>
            <a:r>
              <a:rPr lang="en-US" dirty="0" smtClean="0"/>
              <a:t>The Guardian (UK)  2016 </a:t>
            </a:r>
            <a:endParaRPr lang="en-US" dirty="0"/>
          </a:p>
        </p:txBody>
      </p:sp>
      <p:sp>
        <p:nvSpPr>
          <p:cNvPr id="4" name="Slide Number Placeholder 3"/>
          <p:cNvSpPr>
            <a:spLocks noGrp="1"/>
          </p:cNvSpPr>
          <p:nvPr>
            <p:ph type="sldNum" sz="quarter" idx="10"/>
          </p:nvPr>
        </p:nvSpPr>
        <p:spPr/>
        <p:txBody>
          <a:bodyPr/>
          <a:lstStyle/>
          <a:p>
            <a:pPr>
              <a:defRPr/>
            </a:pPr>
            <a:fld id="{E951483B-6ED8-42E0-A444-9D3BEED914FC}" type="slidenum">
              <a:rPr lang="fr-FR" smtClean="0"/>
              <a:pPr>
                <a:defRPr/>
              </a:pPr>
              <a:t>5</a:t>
            </a:fld>
            <a:endParaRPr lang="fr-FR"/>
          </a:p>
        </p:txBody>
      </p:sp>
      <p:pic>
        <p:nvPicPr>
          <p:cNvPr id="5" name="Picture 4"/>
          <p:cNvPicPr>
            <a:picLocks noChangeAspect="1"/>
          </p:cNvPicPr>
          <p:nvPr/>
        </p:nvPicPr>
        <p:blipFill>
          <a:blip r:embed="rId2"/>
          <a:stretch>
            <a:fillRect/>
          </a:stretch>
        </p:blipFill>
        <p:spPr>
          <a:xfrm>
            <a:off x="0" y="1169243"/>
            <a:ext cx="9906000" cy="5572125"/>
          </a:xfrm>
          <a:prstGeom prst="rect">
            <a:avLst/>
          </a:prstGeom>
        </p:spPr>
      </p:pic>
    </p:spTree>
    <p:extLst>
      <p:ext uri="{BB962C8B-B14F-4D97-AF65-F5344CB8AC3E}">
        <p14:creationId xmlns:p14="http://schemas.microsoft.com/office/powerpoint/2010/main" val="13155757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951483B-6ED8-42E0-A444-9D3BEED914FC}" type="slidenum">
              <a:rPr lang="fr-FR" smtClean="0"/>
              <a:pPr>
                <a:defRPr/>
              </a:pPr>
              <a:t>6</a:t>
            </a:fld>
            <a:endParaRPr lang="fr-FR"/>
          </a:p>
        </p:txBody>
      </p:sp>
      <p:pic>
        <p:nvPicPr>
          <p:cNvPr id="5" name="Picture 4"/>
          <p:cNvPicPr>
            <a:picLocks noChangeAspect="1"/>
          </p:cNvPicPr>
          <p:nvPr/>
        </p:nvPicPr>
        <p:blipFill>
          <a:blip r:embed="rId2"/>
          <a:stretch>
            <a:fillRect/>
          </a:stretch>
        </p:blipFill>
        <p:spPr>
          <a:xfrm>
            <a:off x="0" y="260648"/>
            <a:ext cx="9965269" cy="5605464"/>
          </a:xfrm>
          <a:prstGeom prst="rect">
            <a:avLst/>
          </a:prstGeom>
        </p:spPr>
      </p:pic>
    </p:spTree>
    <p:extLst>
      <p:ext uri="{BB962C8B-B14F-4D97-AF65-F5344CB8AC3E}">
        <p14:creationId xmlns:p14="http://schemas.microsoft.com/office/powerpoint/2010/main" val="27224024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fld id="{D2DAB7DD-A4C8-4939-BF9C-700F2F2CC766}" type="slidenum">
              <a:rPr lang="fr-FR" sz="1800"/>
              <a:pPr/>
              <a:t>7</a:t>
            </a:fld>
            <a:endParaRPr lang="fr-FR" sz="1800"/>
          </a:p>
        </p:txBody>
      </p:sp>
      <p:sp>
        <p:nvSpPr>
          <p:cNvPr id="9219" name="Rectangle 2"/>
          <p:cNvSpPr>
            <a:spLocks noChangeArrowheads="1"/>
          </p:cNvSpPr>
          <p:nvPr/>
        </p:nvSpPr>
        <p:spPr bwMode="auto">
          <a:xfrm>
            <a:off x="1204242" y="291616"/>
            <a:ext cx="7446718"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fr-FR" altLang="ja-JP" sz="2400" b="1">
                <a:ea typeface="MS PGothic" pitchFamily="34" charset="-128"/>
              </a:rPr>
              <a:t>A Japanese  version of the debate :</a:t>
            </a:r>
            <a:br>
              <a:rPr lang="fr-FR" altLang="ja-JP" sz="2400" b="1">
                <a:ea typeface="MS PGothic" pitchFamily="34" charset="-128"/>
              </a:rPr>
            </a:br>
            <a:endParaRPr lang="fr-FR" altLang="ja-JP" sz="2400" b="1">
              <a:ea typeface="MS PGothic" pitchFamily="34" charset="-128"/>
            </a:endParaRPr>
          </a:p>
          <a:p>
            <a:pPr algn="ctr"/>
            <a:r>
              <a:rPr lang="fr-FR" altLang="ja-JP" sz="2400">
                <a:ea typeface="MS PGothic" pitchFamily="34" charset="-128"/>
              </a:rPr>
              <a:t>Yamada Masahiro </a:t>
            </a:r>
            <a:r>
              <a:rPr lang="ja-JP" altLang="fr-FR" sz="2400">
                <a:ea typeface="MS PGothic" pitchFamily="34" charset="-128"/>
              </a:rPr>
              <a:t>山田昌弘 </a:t>
            </a:r>
            <a:br>
              <a:rPr lang="ja-JP" altLang="fr-FR" sz="2400">
                <a:ea typeface="MS PGothic" pitchFamily="34" charset="-128"/>
              </a:rPr>
            </a:br>
            <a:r>
              <a:rPr lang="fr-FR" altLang="ja-JP" sz="2400">
                <a:ea typeface="MS PGothic" pitchFamily="34" charset="-128"/>
              </a:rPr>
              <a:t>(</a:t>
            </a:r>
            <a:r>
              <a:rPr lang="zh-CN" altLang="fr-FR" sz="2400">
                <a:ea typeface="宋体" pitchFamily="2" charset="-122"/>
              </a:rPr>
              <a:t>東京学芸大学 教</a:t>
            </a:r>
            <a:r>
              <a:rPr lang="ja-JP" altLang="fr-FR" sz="2400">
                <a:ea typeface="MS PGothic" pitchFamily="34" charset="-128"/>
              </a:rPr>
              <a:t>授</a:t>
            </a:r>
            <a:r>
              <a:rPr lang="fr-FR" altLang="ja-JP" sz="2400">
                <a:ea typeface="MS PGothic" pitchFamily="34" charset="-128"/>
              </a:rPr>
              <a:t>)</a:t>
            </a:r>
            <a:br>
              <a:rPr lang="fr-FR" altLang="ja-JP" sz="2400">
                <a:ea typeface="MS PGothic" pitchFamily="34" charset="-128"/>
              </a:rPr>
            </a:br>
            <a:r>
              <a:rPr lang="ja-JP" altLang="fr-FR" sz="2400">
                <a:ea typeface="MS PGothic" pitchFamily="34" charset="-128"/>
              </a:rPr>
              <a:t> </a:t>
            </a:r>
            <a:r>
              <a:rPr lang="fr-FR" altLang="ja-JP" sz="2400">
                <a:ea typeface="MS PGothic" pitchFamily="34" charset="-128"/>
              </a:rPr>
              <a:t>parasite single </a:t>
            </a:r>
            <a:br>
              <a:rPr lang="fr-FR" altLang="ja-JP" sz="2400">
                <a:ea typeface="MS PGothic" pitchFamily="34" charset="-128"/>
              </a:rPr>
            </a:br>
            <a:r>
              <a:rPr lang="fr-FR" altLang="ja-JP" sz="2400">
                <a:ea typeface="MS PGothic" pitchFamily="34" charset="-128"/>
              </a:rPr>
              <a:t>(</a:t>
            </a:r>
            <a:r>
              <a:rPr lang="ja-JP" altLang="fr-FR" sz="2400">
                <a:ea typeface="MS PGothic" pitchFamily="34" charset="-128"/>
              </a:rPr>
              <a:t>パラサイトシングル </a:t>
            </a:r>
            <a:r>
              <a:rPr lang="fr-FR" altLang="ja-JP" sz="2400" i="1">
                <a:ea typeface="MS PGothic" pitchFamily="34" charset="-128"/>
              </a:rPr>
              <a:t>parasaito shinguru)</a:t>
            </a:r>
            <a:r>
              <a:rPr lang="ja-JP" altLang="fr-FR" sz="2400">
                <a:ea typeface="MS PGothic" pitchFamily="34" charset="-128"/>
              </a:rPr>
              <a:t> </a:t>
            </a:r>
            <a:r>
              <a:rPr lang="fr-FR" altLang="ja-JP" sz="2400">
                <a:ea typeface="MS PGothic" pitchFamily="34" charset="-128"/>
              </a:rPr>
              <a:t/>
            </a:r>
            <a:br>
              <a:rPr lang="fr-FR" altLang="ja-JP" sz="2400">
                <a:ea typeface="MS PGothic" pitchFamily="34" charset="-128"/>
              </a:rPr>
            </a:br>
            <a:r>
              <a:rPr lang="fr-FR" altLang="ja-JP" sz="2400">
                <a:ea typeface="MS PGothic" pitchFamily="34" charset="-128"/>
              </a:rPr>
              <a:t> </a:t>
            </a:r>
            <a:r>
              <a:rPr lang="fr-FR" altLang="ja-JP" sz="2400" i="1">
                <a:ea typeface="MS PGothic" pitchFamily="34" charset="-128"/>
              </a:rPr>
              <a:t>Freeter (</a:t>
            </a:r>
            <a:r>
              <a:rPr lang="ja-JP" altLang="fr-FR" sz="2400">
                <a:ea typeface="MS PGothic" pitchFamily="34" charset="-128"/>
              </a:rPr>
              <a:t>フリーター</a:t>
            </a:r>
            <a:r>
              <a:rPr lang="fr-FR" altLang="ja-JP" sz="2400">
                <a:ea typeface="MS PGothic" pitchFamily="34" charset="-128"/>
              </a:rPr>
              <a:t> </a:t>
            </a:r>
            <a:r>
              <a:rPr lang="fr-FR" altLang="ja-JP" sz="2400" i="1">
                <a:ea typeface="MS PGothic" pitchFamily="34" charset="-128"/>
              </a:rPr>
              <a:t>furita) </a:t>
            </a:r>
            <a:br>
              <a:rPr lang="fr-FR" altLang="ja-JP" sz="2400" i="1">
                <a:ea typeface="MS PGothic" pitchFamily="34" charset="-128"/>
              </a:rPr>
            </a:br>
            <a:r>
              <a:rPr lang="fr-FR" altLang="ja-JP" sz="2400" i="1">
                <a:ea typeface="MS PGothic" pitchFamily="34" charset="-128"/>
              </a:rPr>
              <a:t>Hikikomori </a:t>
            </a:r>
            <a:r>
              <a:rPr lang="fr-FR" altLang="ja-JP" sz="2400">
                <a:ea typeface="MS PGothic" pitchFamily="34" charset="-128"/>
              </a:rPr>
              <a:t>(</a:t>
            </a:r>
            <a:r>
              <a:rPr lang="ja-JP" altLang="ja-JP" sz="2400">
                <a:ea typeface="MS PGothic" pitchFamily="34" charset="-128"/>
              </a:rPr>
              <a:t>引きこもり</a:t>
            </a:r>
            <a:r>
              <a:rPr lang="fr-FR" altLang="ja-JP" sz="2400" i="1">
                <a:ea typeface="MS PGothic" pitchFamily="34" charset="-128"/>
              </a:rPr>
              <a:t>)</a:t>
            </a:r>
            <a:r>
              <a:rPr lang="fr-FR" altLang="ja-JP" sz="2400">
                <a:ea typeface="MS PGothic" pitchFamily="34" charset="-128"/>
              </a:rPr>
              <a:t> </a:t>
            </a:r>
            <a:br>
              <a:rPr lang="fr-FR" altLang="ja-JP" sz="2400">
                <a:ea typeface="MS PGothic" pitchFamily="34" charset="-128"/>
              </a:rPr>
            </a:br>
            <a:r>
              <a:rPr lang="fr-FR" altLang="ja-JP" sz="2400">
                <a:ea typeface="MS PGothic" pitchFamily="34" charset="-128"/>
              </a:rPr>
              <a:t/>
            </a:r>
            <a:br>
              <a:rPr lang="fr-FR" altLang="ja-JP" sz="2400">
                <a:ea typeface="MS PGothic" pitchFamily="34" charset="-128"/>
              </a:rPr>
            </a:br>
            <a:r>
              <a:rPr lang="fr-FR" altLang="ja-JP" sz="2400">
                <a:ea typeface="MS PGothic" pitchFamily="34" charset="-128"/>
              </a:rPr>
              <a:t>Genda Yuji </a:t>
            </a:r>
            <a:r>
              <a:rPr lang="ja-JP" altLang="fr-FR" sz="2400">
                <a:ea typeface="MS PGothic" pitchFamily="34" charset="-128"/>
              </a:rPr>
              <a:t>玄田有史 </a:t>
            </a:r>
            <a:br>
              <a:rPr lang="ja-JP" altLang="fr-FR" sz="2400">
                <a:ea typeface="MS PGothic" pitchFamily="34" charset="-128"/>
              </a:rPr>
            </a:br>
            <a:r>
              <a:rPr lang="fr-FR" altLang="ja-JP" sz="2400">
                <a:ea typeface="MS PGothic" pitchFamily="34" charset="-128"/>
              </a:rPr>
              <a:t>(</a:t>
            </a:r>
            <a:r>
              <a:rPr lang="ja-JP" altLang="ja-JP" sz="2400">
                <a:ea typeface="MS PGothic" pitchFamily="34" charset="-128"/>
              </a:rPr>
              <a:t>東京大学教授</a:t>
            </a:r>
            <a:r>
              <a:rPr lang="fr-FR" altLang="ja-JP" sz="2400">
                <a:ea typeface="MS PGothic" pitchFamily="34" charset="-128"/>
              </a:rPr>
              <a:t>)</a:t>
            </a:r>
          </a:p>
          <a:p>
            <a:pPr algn="ctr"/>
            <a:r>
              <a:rPr lang="fr-FR" altLang="ja-JP" sz="2400">
                <a:ea typeface="MS PGothic" pitchFamily="34" charset="-128"/>
              </a:rPr>
              <a:t>NEET (</a:t>
            </a:r>
            <a:r>
              <a:rPr lang="ja-JP" altLang="en-US" sz="2400">
                <a:ea typeface="MS PGothic" pitchFamily="34" charset="-128"/>
              </a:rPr>
              <a:t>Not in Employment, Education or Trainin</a:t>
            </a:r>
            <a:r>
              <a:rPr lang="en-US" altLang="ja-JP" sz="2400">
                <a:ea typeface="MS PGothic" pitchFamily="34" charset="-128"/>
              </a:rPr>
              <a:t>g</a:t>
            </a:r>
            <a:r>
              <a:rPr lang="ja-JP" altLang="fr-FR" sz="2400" b="1">
                <a:ea typeface="MS PGothic" pitchFamily="34" charset="-128"/>
              </a:rPr>
              <a:t>ニート</a:t>
            </a:r>
            <a:r>
              <a:rPr lang="ja-JP" altLang="fr-FR" sz="2400">
                <a:ea typeface="MS PGothic" pitchFamily="34" charset="-128"/>
              </a:rPr>
              <a:t>） </a:t>
            </a:r>
            <a:br>
              <a:rPr lang="ja-JP" altLang="fr-FR" sz="2400">
                <a:ea typeface="MS PGothic" pitchFamily="34" charset="-128"/>
              </a:rPr>
            </a:br>
            <a:endParaRPr lang="fr-FR" altLang="ja-JP" sz="2400">
              <a:ea typeface="MS PGothic" pitchFamily="34" charset="-128"/>
            </a:endParaRPr>
          </a:p>
        </p:txBody>
      </p:sp>
      <p:sp>
        <p:nvSpPr>
          <p:cNvPr id="9220" name="Line 3"/>
          <p:cNvSpPr>
            <a:spLocks noChangeShapeType="1"/>
          </p:cNvSpPr>
          <p:nvPr/>
        </p:nvSpPr>
        <p:spPr bwMode="auto">
          <a:xfrm>
            <a:off x="6824664" y="1196975"/>
            <a:ext cx="720725" cy="0"/>
          </a:xfrm>
          <a:prstGeom prst="line">
            <a:avLst/>
          </a:prstGeom>
          <a:noFill/>
          <a:ln w="76200" cmpd="tri">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1" name="Line 4"/>
          <p:cNvSpPr>
            <a:spLocks noChangeShapeType="1"/>
          </p:cNvSpPr>
          <p:nvPr/>
        </p:nvSpPr>
        <p:spPr bwMode="auto">
          <a:xfrm flipH="1">
            <a:off x="2073276" y="3860800"/>
            <a:ext cx="792163" cy="0"/>
          </a:xfrm>
          <a:prstGeom prst="line">
            <a:avLst/>
          </a:prstGeom>
          <a:noFill/>
          <a:ln w="76200" cmpd="tri">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9222" name="Picture 5" descr="玄田有史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6" y="1844675"/>
            <a:ext cx="1714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6" descr="SPBD05041801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0513" y="188914"/>
            <a:ext cx="1779587"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Rectangle 7"/>
          <p:cNvSpPr>
            <a:spLocks noChangeArrowheads="1"/>
          </p:cNvSpPr>
          <p:nvPr/>
        </p:nvSpPr>
        <p:spPr bwMode="auto">
          <a:xfrm>
            <a:off x="488951" y="5157789"/>
            <a:ext cx="86442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400" b="1" dirty="0"/>
              <a:t>« The </a:t>
            </a:r>
            <a:r>
              <a:rPr lang="fr-FR" sz="2400" b="1" dirty="0" err="1"/>
              <a:t>Endless</a:t>
            </a:r>
            <a:r>
              <a:rPr lang="fr-FR" sz="2400" b="1" dirty="0"/>
              <a:t> </a:t>
            </a:r>
            <a:r>
              <a:rPr lang="fr-FR" sz="2400" b="1" dirty="0" err="1"/>
              <a:t>Ice</a:t>
            </a:r>
            <a:r>
              <a:rPr lang="fr-FR" sz="2400" b="1" dirty="0"/>
              <a:t> Age » =&gt; </a:t>
            </a:r>
            <a:r>
              <a:rPr lang="fr-FR" sz="2400" b="1" dirty="0">
                <a:hlinkClick r:id="rId5"/>
              </a:rPr>
              <a:t>www.louischauvel.org/gendayuji.pdf</a:t>
            </a:r>
            <a:r>
              <a:rPr lang="fr-FR" sz="2400" b="1" dirty="0"/>
              <a:t> </a:t>
            </a:r>
          </a:p>
        </p:txBody>
      </p:sp>
    </p:spTree>
    <p:extLst>
      <p:ext uri="{BB962C8B-B14F-4D97-AF65-F5344CB8AC3E}">
        <p14:creationId xmlns:p14="http://schemas.microsoft.com/office/powerpoint/2010/main" val="1627172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951483B-6ED8-42E0-A444-9D3BEED914FC}" type="slidenum">
              <a:rPr lang="fr-FR" smtClean="0"/>
              <a:pPr>
                <a:defRPr/>
              </a:pPr>
              <a:t>8</a:t>
            </a:fld>
            <a:endParaRPr lang="fr-FR"/>
          </a:p>
        </p:txBody>
      </p:sp>
      <p:pic>
        <p:nvPicPr>
          <p:cNvPr id="5" name="Picture 4"/>
          <p:cNvPicPr>
            <a:picLocks noChangeAspect="1"/>
          </p:cNvPicPr>
          <p:nvPr/>
        </p:nvPicPr>
        <p:blipFill>
          <a:blip r:embed="rId2"/>
          <a:stretch>
            <a:fillRect/>
          </a:stretch>
        </p:blipFill>
        <p:spPr>
          <a:xfrm>
            <a:off x="-1383704" y="-387424"/>
            <a:ext cx="12432704" cy="6993396"/>
          </a:xfrm>
          <a:prstGeom prst="rect">
            <a:avLst/>
          </a:prstGeom>
        </p:spPr>
      </p:pic>
    </p:spTree>
    <p:extLst>
      <p:ext uri="{BB962C8B-B14F-4D97-AF65-F5344CB8AC3E}">
        <p14:creationId xmlns:p14="http://schemas.microsoft.com/office/powerpoint/2010/main" val="25519181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F05CC69-4E73-4CDD-8E53-28FDC48776D6}" type="slidenum">
              <a:rPr lang="fr-FR" sz="1400"/>
              <a:pPr/>
              <a:t>9</a:t>
            </a:fld>
            <a:endParaRPr lang="fr-FR" sz="1400"/>
          </a:p>
        </p:txBody>
      </p:sp>
      <p:sp>
        <p:nvSpPr>
          <p:cNvPr id="4099" name="Rectangle 2"/>
          <p:cNvSpPr>
            <a:spLocks noGrp="1" noChangeArrowheads="1"/>
          </p:cNvSpPr>
          <p:nvPr>
            <p:ph type="body" idx="1"/>
          </p:nvPr>
        </p:nvSpPr>
        <p:spPr>
          <a:xfrm>
            <a:off x="200025" y="260350"/>
            <a:ext cx="9705975" cy="6597650"/>
          </a:xfrm>
          <a:noFill/>
        </p:spPr>
        <p:txBody>
          <a:bodyPr/>
          <a:lstStyle/>
          <a:p>
            <a:pPr marL="995363" lvl="3" indent="-247650"/>
            <a:endParaRPr lang="en-US" sz="1900" b="1" dirty="0" smtClean="0">
              <a:solidFill>
                <a:srgbClr val="000000"/>
              </a:solidFill>
            </a:endParaRPr>
          </a:p>
          <a:p>
            <a:pPr marL="488950" lvl="1" indent="-323850">
              <a:spcBef>
                <a:spcPts val="500"/>
              </a:spcBef>
              <a:spcAft>
                <a:spcPts val="500"/>
              </a:spcAft>
              <a:buFont typeface="Zapf Dingbats" charset="2"/>
              <a:buNone/>
            </a:pPr>
            <a:r>
              <a:rPr lang="en-US" sz="2900" dirty="0" smtClean="0">
                <a:solidFill>
                  <a:srgbClr val="000000"/>
                </a:solidFill>
              </a:rPr>
              <a:t/>
            </a:r>
            <a:br>
              <a:rPr lang="en-US" sz="2900" dirty="0" smtClean="0">
                <a:solidFill>
                  <a:srgbClr val="000000"/>
                </a:solidFill>
              </a:rPr>
            </a:br>
            <a:endParaRPr lang="en-US" sz="2100" b="0" dirty="0" smtClean="0">
              <a:solidFill>
                <a:srgbClr val="000000"/>
              </a:solidFill>
            </a:endParaRPr>
          </a:p>
          <a:p>
            <a:pPr marL="488950" lvl="1" indent="-323850">
              <a:spcBef>
                <a:spcPts val="500"/>
              </a:spcBef>
              <a:spcAft>
                <a:spcPts val="500"/>
              </a:spcAft>
              <a:buFont typeface="Wingdings" pitchFamily="2" charset="2"/>
              <a:buChar char="Ø"/>
            </a:pPr>
            <a:r>
              <a:rPr lang="en-US" sz="2100" b="0" dirty="0" smtClean="0">
                <a:solidFill>
                  <a:srgbClr val="000000"/>
                </a:solidFill>
              </a:rPr>
              <a:t>Theory of social generations (Karl Mannheim) </a:t>
            </a:r>
          </a:p>
          <a:p>
            <a:pPr marL="488950" lvl="1" indent="-323850">
              <a:spcBef>
                <a:spcPts val="500"/>
              </a:spcBef>
              <a:spcAft>
                <a:spcPts val="500"/>
              </a:spcAft>
              <a:buFont typeface="Wingdings" pitchFamily="2" charset="2"/>
              <a:buChar char="Ø"/>
            </a:pPr>
            <a:r>
              <a:rPr lang="en-US" sz="2100" b="0" dirty="0" smtClean="0">
                <a:solidFill>
                  <a:srgbClr val="000000"/>
                </a:solidFill>
              </a:rPr>
              <a:t>1968 gap </a:t>
            </a:r>
            <a:r>
              <a:rPr lang="en-US" sz="2100" b="0" dirty="0">
                <a:solidFill>
                  <a:srgbClr val="000000"/>
                </a:solidFill>
              </a:rPr>
              <a:t>of generations (Margaret Mead)</a:t>
            </a:r>
            <a:endParaRPr lang="en-US" sz="1900" b="0" dirty="0">
              <a:solidFill>
                <a:srgbClr val="000000"/>
              </a:solidFill>
            </a:endParaRPr>
          </a:p>
          <a:p>
            <a:pPr marL="488950" lvl="1" indent="-323850">
              <a:spcBef>
                <a:spcPts val="500"/>
              </a:spcBef>
              <a:spcAft>
                <a:spcPts val="500"/>
              </a:spcAft>
              <a:buFont typeface="Wingdings" pitchFamily="2" charset="2"/>
              <a:buChar char="Ø"/>
            </a:pPr>
            <a:r>
              <a:rPr lang="en-US" sz="2100" b="0" dirty="0" smtClean="0">
                <a:solidFill>
                  <a:srgbClr val="000000"/>
                </a:solidFill>
              </a:rPr>
              <a:t>Demographic metabolism  (Norman Ryder)</a:t>
            </a:r>
            <a:endParaRPr lang="en-US" sz="1900" b="0" dirty="0" smtClean="0">
              <a:solidFill>
                <a:srgbClr val="000000"/>
              </a:solidFill>
            </a:endParaRPr>
          </a:p>
          <a:p>
            <a:pPr marL="488950" lvl="1" indent="-323850">
              <a:spcBef>
                <a:spcPts val="500"/>
              </a:spcBef>
              <a:spcAft>
                <a:spcPts val="500"/>
              </a:spcAft>
              <a:buFont typeface="Wingdings" pitchFamily="2" charset="2"/>
              <a:buChar char="Ø"/>
            </a:pPr>
            <a:r>
              <a:rPr lang="en-US" sz="2100" b="0" dirty="0" smtClean="0">
                <a:solidFill>
                  <a:srgbClr val="000000"/>
                </a:solidFill>
              </a:rPr>
              <a:t>The methodology of APC analysis (Yang Yang)</a:t>
            </a:r>
          </a:p>
          <a:p>
            <a:pPr marL="488950" lvl="1" indent="-323850">
              <a:spcBef>
                <a:spcPts val="500"/>
              </a:spcBef>
              <a:spcAft>
                <a:spcPts val="500"/>
              </a:spcAft>
              <a:buFont typeface="Wingdings" pitchFamily="2" charset="2"/>
              <a:buChar char="Ø"/>
            </a:pPr>
            <a:r>
              <a:rPr lang="en-US" sz="2100" b="0" dirty="0" smtClean="0">
                <a:solidFill>
                  <a:srgbClr val="000000"/>
                </a:solidFill>
              </a:rPr>
              <a:t>Examples:  </a:t>
            </a:r>
            <a:br>
              <a:rPr lang="en-US" sz="2100" b="0" dirty="0" smtClean="0">
                <a:solidFill>
                  <a:srgbClr val="000000"/>
                </a:solidFill>
              </a:rPr>
            </a:br>
            <a:r>
              <a:rPr lang="en-US" sz="2100" b="0" dirty="0" smtClean="0">
                <a:solidFill>
                  <a:srgbClr val="000000"/>
                </a:solidFill>
              </a:rPr>
              <a:t>* suicide in France </a:t>
            </a:r>
            <a:br>
              <a:rPr lang="en-US" sz="2100" b="0" dirty="0" smtClean="0">
                <a:solidFill>
                  <a:srgbClr val="000000"/>
                </a:solidFill>
              </a:rPr>
            </a:br>
            <a:r>
              <a:rPr lang="en-US" sz="2100" b="0" dirty="0" smtClean="0">
                <a:solidFill>
                  <a:srgbClr val="000000"/>
                </a:solidFill>
              </a:rPr>
              <a:t>* consumption in China</a:t>
            </a:r>
            <a:br>
              <a:rPr lang="en-US" sz="2100" b="0" dirty="0" smtClean="0">
                <a:solidFill>
                  <a:srgbClr val="000000"/>
                </a:solidFill>
              </a:rPr>
            </a:br>
            <a:r>
              <a:rPr lang="en-US" sz="2100" b="0" dirty="0" smtClean="0">
                <a:solidFill>
                  <a:srgbClr val="000000"/>
                </a:solidFill>
              </a:rPr>
              <a:t>* political participation </a:t>
            </a:r>
            <a:br>
              <a:rPr lang="en-US" sz="2100" b="0" dirty="0" smtClean="0">
                <a:solidFill>
                  <a:srgbClr val="000000"/>
                </a:solidFill>
              </a:rPr>
            </a:br>
            <a:r>
              <a:rPr lang="en-US" sz="2100" b="0" dirty="0" smtClean="0">
                <a:solidFill>
                  <a:srgbClr val="000000"/>
                </a:solidFill>
              </a:rPr>
              <a:t>* etc. , etc. , etc. </a:t>
            </a:r>
          </a:p>
        </p:txBody>
      </p:sp>
      <p:sp>
        <p:nvSpPr>
          <p:cNvPr id="4100" name="Rectangle 3"/>
          <p:cNvSpPr>
            <a:spLocks noChangeArrowheads="1"/>
          </p:cNvSpPr>
          <p:nvPr/>
        </p:nvSpPr>
        <p:spPr bwMode="auto">
          <a:xfrm>
            <a:off x="7369175" y="2781300"/>
            <a:ext cx="21209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solidFill>
                  <a:srgbClr val="000000"/>
                </a:solidFill>
              </a:rPr>
              <a:t>Karl Mannheim</a:t>
            </a:r>
          </a:p>
          <a:p>
            <a:pPr algn="ctr"/>
            <a:r>
              <a:rPr lang="fr-FR">
                <a:solidFill>
                  <a:srgbClr val="000000"/>
                </a:solidFill>
              </a:rPr>
              <a:t>1893-1947</a:t>
            </a:r>
          </a:p>
        </p:txBody>
      </p:sp>
      <p:pic>
        <p:nvPicPr>
          <p:cNvPr id="410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9662" y="260350"/>
            <a:ext cx="2101850" cy="260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2725" y="3730625"/>
            <a:ext cx="1558925" cy="221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3" name="Rectangle 6"/>
          <p:cNvSpPr>
            <a:spLocks noChangeArrowheads="1"/>
          </p:cNvSpPr>
          <p:nvPr/>
        </p:nvSpPr>
        <p:spPr bwMode="auto">
          <a:xfrm>
            <a:off x="7835900" y="5846763"/>
            <a:ext cx="1581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solidFill>
                  <a:srgbClr val="000000"/>
                </a:solidFill>
              </a:rPr>
              <a:t>Yang Yang</a:t>
            </a:r>
          </a:p>
          <a:p>
            <a:pPr algn="ctr"/>
            <a:r>
              <a:rPr lang="en-US">
                <a:solidFill>
                  <a:srgbClr val="000000"/>
                </a:solidFill>
              </a:rPr>
              <a:t>1970?-</a:t>
            </a:r>
            <a:endParaRPr lang="fr-FR">
              <a:solidFill>
                <a:srgbClr val="000000"/>
              </a:solidFill>
            </a:endParaRPr>
          </a:p>
        </p:txBody>
      </p:sp>
      <p:pic>
        <p:nvPicPr>
          <p:cNvPr id="4104"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2638" y="3357563"/>
            <a:ext cx="2454275" cy="230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5" name="Rectangle 10"/>
          <p:cNvSpPr>
            <a:spLocks noChangeArrowheads="1"/>
          </p:cNvSpPr>
          <p:nvPr/>
        </p:nvSpPr>
        <p:spPr bwMode="auto">
          <a:xfrm>
            <a:off x="4892675" y="5441950"/>
            <a:ext cx="2003425" cy="822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dirty="0">
                <a:solidFill>
                  <a:srgbClr val="000000"/>
                </a:solidFill>
              </a:rPr>
              <a:t>Norman Ryder</a:t>
            </a:r>
            <a:br>
              <a:rPr lang="en-US" dirty="0">
                <a:solidFill>
                  <a:srgbClr val="000000"/>
                </a:solidFill>
              </a:rPr>
            </a:br>
            <a:r>
              <a:rPr lang="fr-FR" dirty="0">
                <a:solidFill>
                  <a:srgbClr val="000000"/>
                </a:solidFill>
              </a:rPr>
              <a:t> 1923-2010</a:t>
            </a:r>
          </a:p>
        </p:txBody>
      </p:sp>
      <p:sp>
        <p:nvSpPr>
          <p:cNvPr id="4106" name="Rectangle 11"/>
          <p:cNvSpPr>
            <a:spLocks noChangeArrowheads="1"/>
          </p:cNvSpPr>
          <p:nvPr/>
        </p:nvSpPr>
        <p:spPr bwMode="auto">
          <a:xfrm>
            <a:off x="-160338" y="161925"/>
            <a:ext cx="775564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914400" lvl="1" indent="-457200">
              <a:spcBef>
                <a:spcPct val="20000"/>
              </a:spcBef>
              <a:buClr>
                <a:schemeClr val="tx1"/>
              </a:buClr>
              <a:buFont typeface="Zapf Dingbats" charset="2"/>
              <a:buNone/>
            </a:pPr>
            <a:r>
              <a:rPr lang="en-US" sz="3200" b="1" i="1" dirty="0"/>
              <a:t>1. </a:t>
            </a:r>
            <a:r>
              <a:rPr lang="en-US" sz="3200" b="1" i="1" dirty="0" smtClean="0"/>
              <a:t>From theory to </a:t>
            </a:r>
            <a:r>
              <a:rPr lang="en-US" sz="3200" b="1" i="1" dirty="0" err="1" smtClean="0"/>
              <a:t>datacrunching</a:t>
            </a:r>
            <a:r>
              <a:rPr lang="en-US" sz="3200" b="1" i="1" dirty="0" smtClean="0"/>
              <a:t>: </a:t>
            </a:r>
            <a:br>
              <a:rPr lang="en-US" sz="3200" b="1" i="1" dirty="0" smtClean="0"/>
            </a:br>
            <a:r>
              <a:rPr lang="en-US" sz="3200" b="1" i="1" dirty="0" smtClean="0"/>
              <a:t>Social generations and cohort </a:t>
            </a:r>
            <a:r>
              <a:rPr lang="en-US" sz="3200" b="1" i="1" dirty="0"/>
              <a:t>analysis</a:t>
            </a:r>
            <a:r>
              <a:rPr lang="en-US" sz="3200" dirty="0"/>
              <a:t> </a:t>
            </a:r>
          </a:p>
        </p:txBody>
      </p:sp>
      <p:sp>
        <p:nvSpPr>
          <p:cNvPr id="2" name="Rectangle 1"/>
          <p:cNvSpPr/>
          <p:nvPr/>
        </p:nvSpPr>
        <p:spPr>
          <a:xfrm>
            <a:off x="416496" y="6207695"/>
            <a:ext cx="5243808" cy="461665"/>
          </a:xfrm>
          <a:prstGeom prst="rect">
            <a:avLst/>
          </a:prstGeom>
        </p:spPr>
        <p:txBody>
          <a:bodyPr wrap="none">
            <a:spAutoFit/>
          </a:bodyPr>
          <a:lstStyle/>
          <a:p>
            <a:r>
              <a:rPr lang="en-US" dirty="0"/>
              <a:t>www.louischauvel.org/ryder2090964.pdf</a:t>
            </a:r>
          </a:p>
        </p:txBody>
      </p:sp>
      <p:pic>
        <p:nvPicPr>
          <p:cNvPr id="17412" name="Picture 4" descr="Résultats de recherche d'images pour « margaret mead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4688" y="3701165"/>
            <a:ext cx="2286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0"/>
          <p:cNvSpPr>
            <a:spLocks noChangeArrowheads="1"/>
          </p:cNvSpPr>
          <p:nvPr/>
        </p:nvSpPr>
        <p:spPr bwMode="auto">
          <a:xfrm>
            <a:off x="2176682" y="5445224"/>
            <a:ext cx="2083455" cy="83099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dirty="0" smtClean="0">
                <a:solidFill>
                  <a:srgbClr val="000000"/>
                </a:solidFill>
              </a:rPr>
              <a:t>Margaret Mead</a:t>
            </a:r>
            <a:r>
              <a:rPr lang="en-US" dirty="0">
                <a:solidFill>
                  <a:srgbClr val="000000"/>
                </a:solidFill>
              </a:rPr>
              <a:t/>
            </a:r>
            <a:br>
              <a:rPr lang="en-US" dirty="0">
                <a:solidFill>
                  <a:srgbClr val="000000"/>
                </a:solidFill>
              </a:rPr>
            </a:br>
            <a:r>
              <a:rPr lang="fr-FR" dirty="0">
                <a:solidFill>
                  <a:srgbClr val="000000"/>
                </a:solidFill>
              </a:rPr>
              <a:t> </a:t>
            </a:r>
            <a:r>
              <a:rPr lang="fr-FR" dirty="0" smtClean="0">
                <a:solidFill>
                  <a:srgbClr val="000000"/>
                </a:solidFill>
              </a:rPr>
              <a:t>1901-1978 </a:t>
            </a:r>
            <a:endParaRPr lang="fr-FR" dirty="0">
              <a:solidFill>
                <a:srgbClr val="000000"/>
              </a:solidFill>
            </a:endParaRPr>
          </a:p>
        </p:txBody>
      </p:sp>
    </p:spTree>
    <p:extLst>
      <p:ext uri="{BB962C8B-B14F-4D97-AF65-F5344CB8AC3E}">
        <p14:creationId xmlns:p14="http://schemas.microsoft.com/office/powerpoint/2010/main" val="3579892049"/>
      </p:ext>
    </p:extLst>
  </p:cSld>
  <p:clrMapOvr>
    <a:masterClrMapping/>
  </p:clrMapOvr>
  <p:timing>
    <p:tnLst>
      <p:par>
        <p:cTn id="1" dur="indefinite" restart="never" nodeType="tmRoot"/>
      </p:par>
    </p:tnLst>
  </p:timing>
</p:sld>
</file>

<file path=ppt/theme/theme1.xml><?xml version="1.0" encoding="utf-8"?>
<a:theme xmlns:a="http://schemas.openxmlformats.org/drawingml/2006/main" name="i&amp;e Consultants">
  <a:themeElements>
    <a:clrScheme name="i&amp;e Consultant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amp;e Consultant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amp;e Consultant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amp;e Consultant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amp;e Consultant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amp;e Consultant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amp;e Consultant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amp;e Consultant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amp;e Consultant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30579</TotalTime>
  <Words>3636</Words>
  <Application>Microsoft Office PowerPoint</Application>
  <PresentationFormat>A4 Paper (210x297 mm)</PresentationFormat>
  <Paragraphs>535</Paragraphs>
  <Slides>45</Slides>
  <Notes>35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MS PGothic</vt:lpstr>
      <vt:lpstr>宋体</vt:lpstr>
      <vt:lpstr>Arial</vt:lpstr>
      <vt:lpstr>Courier New</vt:lpstr>
      <vt:lpstr>Old English Text MT</vt:lpstr>
      <vt:lpstr>Papyrus</vt:lpstr>
      <vt:lpstr>Times New Roman</vt:lpstr>
      <vt:lpstr>Wingdings</vt:lpstr>
      <vt:lpstr>Zapf Dingbats</vt:lpstr>
      <vt:lpstr>i&amp;e Consultants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Groupe i&amp;e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 e</dc:creator>
  <cp:lastModifiedBy>KARL</cp:lastModifiedBy>
  <cp:revision>293</cp:revision>
  <cp:lastPrinted>2003-04-09T17:48:13Z</cp:lastPrinted>
  <dcterms:created xsi:type="dcterms:W3CDTF">2002-01-29T11:09:42Z</dcterms:created>
  <dcterms:modified xsi:type="dcterms:W3CDTF">2018-04-20T00:22:46Z</dcterms:modified>
</cp:coreProperties>
</file>